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63" r:id="rId2"/>
    <p:sldId id="261" r:id="rId3"/>
    <p:sldId id="265" r:id="rId4"/>
    <p:sldId id="332" r:id="rId5"/>
    <p:sldId id="333" r:id="rId6"/>
    <p:sldId id="284" r:id="rId7"/>
    <p:sldId id="258" r:id="rId8"/>
    <p:sldId id="334" r:id="rId9"/>
    <p:sldId id="335" r:id="rId10"/>
    <p:sldId id="288" r:id="rId11"/>
    <p:sldId id="289" r:id="rId12"/>
    <p:sldId id="292" r:id="rId13"/>
    <p:sldId id="294" r:id="rId14"/>
    <p:sldId id="307" r:id="rId15"/>
    <p:sldId id="304" r:id="rId16"/>
    <p:sldId id="308" r:id="rId17"/>
    <p:sldId id="313" r:id="rId18"/>
    <p:sldId id="303" r:id="rId19"/>
    <p:sldId id="331" r:id="rId20"/>
    <p:sldId id="295" r:id="rId21"/>
    <p:sldId id="329" r:id="rId22"/>
    <p:sldId id="299" r:id="rId23"/>
    <p:sldId id="327" r:id="rId24"/>
    <p:sldId id="322" r:id="rId25"/>
    <p:sldId id="328" r:id="rId26"/>
    <p:sldId id="336" r:id="rId27"/>
    <p:sldId id="337" r:id="rId28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6" d="100"/>
          <a:sy n="106" d="100"/>
        </p:scale>
        <p:origin x="-1616" y="-112"/>
      </p:cViewPr>
      <p:guideLst>
        <p:guide orient="horz" pos="1544"/>
        <p:guide pos="266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27" d="100"/>
        <a:sy n="227" d="100"/>
      </p:scale>
      <p:origin x="0" y="194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16355-2C36-E846-9E0D-AA14E4D4637B}" type="datetimeFigureOut">
              <a:rPr lang="ru-RU" smtClean="0"/>
              <a:t>07.10.16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55A11-2398-4A4A-97CF-E7BCB4659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769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Баскаков И.В.,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Воейков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В.Л. (1996). “Образование полимерной субстанции с активностью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глициндеаминазы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 УФ-облучении растворов аминокислот.” </a:t>
            </a:r>
            <a:r>
              <a:rPr lang="it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Биоорганическая химия, 22(2), 94-100.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Новиков В.В., Лисицын А.С.  Конденсация аминокислот в водных растворах при действии слабых электромагнитных полей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Биофизика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6, 1996, т.41, стр.1163-1167</a:t>
            </a:r>
            <a:r>
              <a:rPr lang="ru-RU" dirty="0" smtClean="0">
                <a:effectLst/>
              </a:rPr>
              <a:t>  </a:t>
            </a:r>
            <a:endParaRPr lang="en-US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55A11-2398-4A4A-97CF-E7BCB4659B7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428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Breiden</a:t>
            </a:r>
            <a:r>
              <a:rPr lang="en-US" baseline="0" dirty="0" smtClean="0"/>
              <a:t> M., Simon </a:t>
            </a:r>
            <a:r>
              <a:rPr lang="en-US" baseline="0" dirty="0" err="1" smtClean="0"/>
              <a:t>Rudiger</a:t>
            </a:r>
            <a:r>
              <a:rPr lang="en-US" baseline="0" dirty="0" smtClean="0"/>
              <a:t>. Q&amp;A: How does peptide signaling direct plant development? BMC Biology (2016) 14:58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55A11-2398-4A4A-97CF-E7BCB4659B7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76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E3849C-7B5E-A940-823C-3F9EFE7377A7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defRPr/>
            </a:pPr>
            <a:fld id="{C4E55682-50A6-F84B-BD78-E3C9F7A3F505}" type="slidenum">
              <a:rPr kumimoji="0" lang="ru-RU" sz="120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kumimoji="0" lang="ru-RU" sz="120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defRPr/>
            </a:pPr>
            <a:fld id="{87F8470D-7F92-744D-837D-636204FB562D}" type="slidenum">
              <a:rPr lang="en-US"/>
              <a:pPr eaLnBrk="1" hangingPunct="1">
                <a:defRPr/>
              </a:pPr>
              <a:t>20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Breiden</a:t>
            </a:r>
            <a:r>
              <a:rPr lang="en-US" baseline="0" dirty="0" smtClean="0"/>
              <a:t> M., Simon </a:t>
            </a:r>
            <a:r>
              <a:rPr lang="en-US" baseline="0" dirty="0" err="1" smtClean="0"/>
              <a:t>Rudiger</a:t>
            </a:r>
            <a:r>
              <a:rPr lang="en-US" baseline="0" dirty="0" smtClean="0"/>
              <a:t>. Q&amp;A: How does peptide signaling direct plant development? BMC Biology (2016) 14:58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55A11-2398-4A4A-97CF-E7BCB4659B7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76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Breiden</a:t>
            </a:r>
            <a:r>
              <a:rPr lang="en-US" baseline="0" dirty="0" smtClean="0"/>
              <a:t> M., Simon </a:t>
            </a:r>
            <a:r>
              <a:rPr lang="en-US" baseline="0" dirty="0" err="1" smtClean="0"/>
              <a:t>Rudiger</a:t>
            </a:r>
            <a:r>
              <a:rPr lang="en-US" baseline="0" dirty="0" smtClean="0"/>
              <a:t>. Q&amp;A: How does peptide signaling direct plant development? BMC Biology (2016) 14:58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55A11-2398-4A4A-97CF-E7BCB4659B7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76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Breiden</a:t>
            </a:r>
            <a:r>
              <a:rPr lang="en-US" baseline="0" dirty="0" smtClean="0"/>
              <a:t> M., Simon </a:t>
            </a:r>
            <a:r>
              <a:rPr lang="en-US" baseline="0" dirty="0" err="1" smtClean="0"/>
              <a:t>Rudiger</a:t>
            </a:r>
            <a:r>
              <a:rPr lang="en-US" baseline="0" dirty="0" smtClean="0"/>
              <a:t>. Q&amp;A: How does peptide signaling direct plant development? BMC Biology (2016) 14:58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55A11-2398-4A4A-97CF-E7BCB4659B7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76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Breiden</a:t>
            </a:r>
            <a:r>
              <a:rPr lang="en-US" baseline="0" dirty="0" smtClean="0"/>
              <a:t> M., Simon </a:t>
            </a:r>
            <a:r>
              <a:rPr lang="en-US" baseline="0" dirty="0" err="1" smtClean="0"/>
              <a:t>Rudiger</a:t>
            </a:r>
            <a:r>
              <a:rPr lang="en-US" baseline="0" dirty="0" smtClean="0"/>
              <a:t>. Q&amp;A: How does peptide signaling direct plant development? BMC Biology (2016) 14:58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55A11-2398-4A4A-97CF-E7BCB4659B7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76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Breiden</a:t>
            </a:r>
            <a:r>
              <a:rPr lang="en-US" baseline="0" dirty="0" smtClean="0"/>
              <a:t> M., Simon </a:t>
            </a:r>
            <a:r>
              <a:rPr lang="en-US" baseline="0" dirty="0" err="1" smtClean="0"/>
              <a:t>Rudiger</a:t>
            </a:r>
            <a:r>
              <a:rPr lang="en-US" baseline="0" dirty="0" smtClean="0"/>
              <a:t>. Q&amp;A: How does peptide signaling direct plant development? BMC Biology (2016) 14:58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55A11-2398-4A4A-97CF-E7BCB4659B7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76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4F8699-DC6D-AA40-87EE-FA76EAF6907F}" type="slidenum">
              <a:rPr lang="ru-RU"/>
              <a:pPr/>
              <a:t>6</a:t>
            </a:fld>
            <a:endParaRPr lang="ru-RU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Breiden</a:t>
            </a:r>
            <a:r>
              <a:rPr lang="en-US" baseline="0" dirty="0" smtClean="0"/>
              <a:t> M., Simon </a:t>
            </a:r>
            <a:r>
              <a:rPr lang="en-US" baseline="0" dirty="0" err="1" smtClean="0"/>
              <a:t>Rudiger</a:t>
            </a:r>
            <a:r>
              <a:rPr lang="en-US" baseline="0" dirty="0" smtClean="0"/>
              <a:t>. Q&amp;A: How does peptide signaling direct plant development? BMC Biology (2016) 14:58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55A11-2398-4A4A-97CF-E7BCB4659B7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76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Breiden</a:t>
            </a:r>
            <a:r>
              <a:rPr lang="en-US" baseline="0" dirty="0" smtClean="0"/>
              <a:t> M., Simon </a:t>
            </a:r>
            <a:r>
              <a:rPr lang="en-US" baseline="0" dirty="0" err="1" smtClean="0"/>
              <a:t>Rudiger</a:t>
            </a:r>
            <a:r>
              <a:rPr lang="en-US" baseline="0" dirty="0" smtClean="0"/>
              <a:t>. Q&amp;A: How does peptide signaling direct plant development? BMC Biology (2016) 14:58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55A11-2398-4A4A-97CF-E7BCB4659B7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76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Breiden</a:t>
            </a:r>
            <a:r>
              <a:rPr lang="en-US" baseline="0" dirty="0" smtClean="0"/>
              <a:t> M., Simon </a:t>
            </a:r>
            <a:r>
              <a:rPr lang="en-US" baseline="0" dirty="0" err="1" smtClean="0"/>
              <a:t>Rudiger</a:t>
            </a:r>
            <a:r>
              <a:rPr lang="en-US" baseline="0" dirty="0" smtClean="0"/>
              <a:t>. Q&amp;A: How does peptide signaling direct plant development? BMC Biology (2016) 14:58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55A11-2398-4A4A-97CF-E7BCB4659B7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76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Breiden</a:t>
            </a:r>
            <a:r>
              <a:rPr lang="en-US" baseline="0" dirty="0" smtClean="0"/>
              <a:t> M., Simon </a:t>
            </a:r>
            <a:r>
              <a:rPr lang="en-US" baseline="0" dirty="0" err="1" smtClean="0"/>
              <a:t>Rudiger</a:t>
            </a:r>
            <a:r>
              <a:rPr lang="en-US" baseline="0" dirty="0" smtClean="0"/>
              <a:t>. Q&amp;A: How does peptide signaling direct plant development? BMC Biology (2016) 14:58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55A11-2398-4A4A-97CF-E7BCB4659B7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76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Breiden</a:t>
            </a:r>
            <a:r>
              <a:rPr lang="en-US" baseline="0" dirty="0" smtClean="0"/>
              <a:t> M., Simon </a:t>
            </a:r>
            <a:r>
              <a:rPr lang="en-US" baseline="0" dirty="0" err="1" smtClean="0"/>
              <a:t>Rudiger</a:t>
            </a:r>
            <a:r>
              <a:rPr lang="en-US" baseline="0" dirty="0" smtClean="0"/>
              <a:t>. Q&amp;A: How does peptide signaling direct plant development? BMC Biology (2016) 14:58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55A11-2398-4A4A-97CF-E7BCB4659B7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76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arenR"/>
              <a:defRPr/>
            </a:pPr>
            <a:r>
              <a:rPr kumimoji="0" lang="en-US" b="1" dirty="0" smtClean="0"/>
              <a:t>No action at a distance! Where is the source of energy to “rotate” the key in the lock?</a:t>
            </a:r>
          </a:p>
          <a:p>
            <a:pPr marL="228600" indent="-228600">
              <a:buFontTx/>
              <a:buAutoNum type="arabicParenR"/>
              <a:defRPr/>
            </a:pPr>
            <a:endParaRPr kumimoji="0" lang="ru-RU" sz="1050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D65AD8-952E-9C46-9929-4E5CEEB90E8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2C0AB1-357C-CB4B-B4C3-B6101FA015F7}" type="slidenum">
              <a:rPr lang="ru-RU" smtClean="0"/>
              <a:pPr>
                <a:defRPr/>
              </a:pPr>
              <a:t>16</a:t>
            </a:fld>
            <a:endParaRPr lang="ru-RU" smtClean="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760B6-6D31-9146-9158-42C277415417}" type="datetimeFigureOut">
              <a:rPr lang="ru-RU" smtClean="0"/>
              <a:t>07.10.16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AF43-9ED1-9548-8371-77AF6369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82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760B6-6D31-9146-9158-42C277415417}" type="datetimeFigureOut">
              <a:rPr lang="ru-RU" smtClean="0"/>
              <a:t>07.10.16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AF43-9ED1-9548-8371-77AF6369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61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760B6-6D31-9146-9158-42C277415417}" type="datetimeFigureOut">
              <a:rPr lang="ru-RU" smtClean="0"/>
              <a:t>07.10.16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AF43-9ED1-9548-8371-77AF6369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72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760B6-6D31-9146-9158-42C277415417}" type="datetimeFigureOut">
              <a:rPr lang="ru-RU" smtClean="0"/>
              <a:t>07.10.16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AF43-9ED1-9548-8371-77AF6369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163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760B6-6D31-9146-9158-42C277415417}" type="datetimeFigureOut">
              <a:rPr lang="ru-RU" smtClean="0"/>
              <a:t>07.10.16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AF43-9ED1-9548-8371-77AF6369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12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760B6-6D31-9146-9158-42C277415417}" type="datetimeFigureOut">
              <a:rPr lang="ru-RU" smtClean="0"/>
              <a:t>07.10.16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AF43-9ED1-9548-8371-77AF6369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39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760B6-6D31-9146-9158-42C277415417}" type="datetimeFigureOut">
              <a:rPr lang="ru-RU" smtClean="0"/>
              <a:t>07.10.16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AF43-9ED1-9548-8371-77AF6369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21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760B6-6D31-9146-9158-42C277415417}" type="datetimeFigureOut">
              <a:rPr lang="ru-RU" smtClean="0"/>
              <a:t>07.10.16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AF43-9ED1-9548-8371-77AF6369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978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760B6-6D31-9146-9158-42C277415417}" type="datetimeFigureOut">
              <a:rPr lang="ru-RU" smtClean="0"/>
              <a:t>07.10.16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AF43-9ED1-9548-8371-77AF6369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31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760B6-6D31-9146-9158-42C277415417}" type="datetimeFigureOut">
              <a:rPr lang="ru-RU" smtClean="0"/>
              <a:t>07.10.16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AF43-9ED1-9548-8371-77AF6369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028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760B6-6D31-9146-9158-42C277415417}" type="datetimeFigureOut">
              <a:rPr lang="ru-RU" smtClean="0"/>
              <a:t>07.10.16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AF43-9ED1-9548-8371-77AF6369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11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760B6-6D31-9146-9158-42C277415417}" type="datetimeFigureOut">
              <a:rPr lang="ru-RU" smtClean="0"/>
              <a:t>07.10.16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3AF43-9ED1-9548-8371-77AF6369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89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1.wdp"/><Relationship Id="rId5" Type="http://schemas.openxmlformats.org/officeDocument/2006/relationships/image" Target="../media/image15.emf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1.wdp"/><Relationship Id="rId5" Type="http://schemas.openxmlformats.org/officeDocument/2006/relationships/image" Target="../media/image15.emf"/><Relationship Id="rId6" Type="http://schemas.openxmlformats.org/officeDocument/2006/relationships/image" Target="../media/image10.jpe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1.wdp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1.wdp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1.wdp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31.png"/><Relationship Id="rId5" Type="http://schemas.openxmlformats.org/officeDocument/2006/relationships/image" Target="../media/image32.jpeg"/><Relationship Id="rId6" Type="http://schemas.microsoft.com/office/2007/relationships/hdphoto" Target="../media/hdphoto3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.png"/><Relationship Id="rId5" Type="http://schemas.openxmlformats.org/officeDocument/2006/relationships/image" Target="../media/image32.jpeg"/><Relationship Id="rId6" Type="http://schemas.microsoft.com/office/2007/relationships/hdphoto" Target="../media/hdphoto3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1.wdp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1.wdp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IMG_2036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0" cy="69495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" y="1063284"/>
            <a:ext cx="9143999" cy="37548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EFFECTS OF PLANT PEPTIDES ON DEVELOPMENTAL PROCESSES IN PLANTS AND ON REDOX PROCESSES IN BICARBONATE AQUEOUS SYSTEMS. </a:t>
            </a:r>
            <a:endParaRPr lang="en-US" sz="42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POSSIBLE </a:t>
            </a:r>
            <a:r>
              <a:rPr lang="en-US" sz="42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ROLE OF WATER</a:t>
            </a:r>
            <a:r>
              <a:rPr lang="en-US" sz="4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4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50843" y="4395037"/>
            <a:ext cx="95477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</a:rPr>
              <a:t>V.L. Voeikov, </a:t>
            </a:r>
          </a:p>
          <a:p>
            <a:pPr algn="ctr"/>
            <a:r>
              <a:rPr lang="en-US" sz="3200" b="1" i="1" dirty="0">
                <a:solidFill>
                  <a:schemeClr val="bg1"/>
                </a:solidFill>
              </a:rPr>
              <a:t>E.V. </a:t>
            </a:r>
            <a:r>
              <a:rPr lang="en-US" sz="3200" b="1" i="1" dirty="0" err="1">
                <a:solidFill>
                  <a:schemeClr val="bg1"/>
                </a:solidFill>
              </a:rPr>
              <a:t>Buravleva</a:t>
            </a:r>
            <a:r>
              <a:rPr lang="en-US" sz="3200" b="1" i="1" dirty="0">
                <a:solidFill>
                  <a:schemeClr val="bg1"/>
                </a:solidFill>
              </a:rPr>
              <a:t>, A.V. </a:t>
            </a:r>
            <a:r>
              <a:rPr lang="en-US" sz="3200" b="1" i="1" dirty="0" err="1">
                <a:solidFill>
                  <a:schemeClr val="bg1"/>
                </a:solidFill>
              </a:rPr>
              <a:t>Glybin</a:t>
            </a:r>
            <a:r>
              <a:rPr lang="en-US" sz="3200" b="1" i="1" dirty="0">
                <a:solidFill>
                  <a:schemeClr val="bg1"/>
                </a:solidFill>
              </a:rPr>
              <a:t>, </a:t>
            </a:r>
            <a:r>
              <a:rPr lang="en-US" sz="3200" b="1" i="1" dirty="0" err="1">
                <a:solidFill>
                  <a:schemeClr val="bg1"/>
                </a:solidFill>
              </a:rPr>
              <a:t>A.Yu</a:t>
            </a:r>
            <a:r>
              <a:rPr lang="en-US" sz="3200" b="1" i="1" dirty="0">
                <a:solidFill>
                  <a:schemeClr val="bg1"/>
                </a:solidFill>
              </a:rPr>
              <a:t>. </a:t>
            </a:r>
            <a:r>
              <a:rPr lang="en-US" sz="3200" b="1" i="1" dirty="0" err="1" smtClean="0">
                <a:solidFill>
                  <a:schemeClr val="bg1"/>
                </a:solidFill>
              </a:rPr>
              <a:t>Skripnikov</a:t>
            </a:r>
            <a:endParaRPr lang="en-US" sz="3200" b="1" i="1" dirty="0" smtClean="0">
              <a:solidFill>
                <a:schemeClr val="bg1"/>
              </a:solidFill>
            </a:endParaRPr>
          </a:p>
          <a:p>
            <a:pPr algn="ctr"/>
            <a:endParaRPr lang="en-US" sz="3200" b="1" i="1" dirty="0">
              <a:solidFill>
                <a:schemeClr val="bg1"/>
              </a:solidFill>
            </a:endParaRPr>
          </a:p>
          <a:p>
            <a:pPr algn="ctr"/>
            <a:r>
              <a:rPr lang="en-US" sz="3000" b="1" i="1" dirty="0">
                <a:solidFill>
                  <a:schemeClr val="bg1"/>
                </a:solidFill>
              </a:rPr>
              <a:t>Lomonosov Moscow State University, Faculty of Biology</a:t>
            </a:r>
            <a:r>
              <a:rPr lang="en-US" sz="3000" b="1" i="1" dirty="0" smtClean="0">
                <a:solidFill>
                  <a:schemeClr val="bg1"/>
                </a:solidFill>
              </a:rPr>
              <a:t>,</a:t>
            </a:r>
            <a:endParaRPr lang="en-US" sz="3000" b="1" i="1" dirty="0">
              <a:solidFill>
                <a:schemeClr val="bg1"/>
              </a:solidFill>
            </a:endParaRPr>
          </a:p>
          <a:p>
            <a:pPr algn="ctr"/>
            <a:r>
              <a:rPr lang="en-US" sz="3000" b="1" i="1" dirty="0">
                <a:solidFill>
                  <a:schemeClr val="bg1"/>
                </a:solidFill>
              </a:rPr>
              <a:t>Department of Bioorganic Chemistry </a:t>
            </a:r>
          </a:p>
        </p:txBody>
      </p:sp>
    </p:spTree>
    <p:extLst>
      <p:ext uri="{BB962C8B-B14F-4D97-AF65-F5344CB8AC3E}">
        <p14:creationId xmlns:p14="http://schemas.microsoft.com/office/powerpoint/2010/main" val="383747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 cstate="email">
            <a:alphaModFix amt="3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172" y="0"/>
            <a:ext cx="892535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>
                <a:latin typeface="+mj-lt"/>
              </a:rPr>
              <a:t>INHIBITION of the main root growth by peptides in the 10</a:t>
            </a:r>
            <a:r>
              <a:rPr lang="en-US" sz="2400" baseline="30000" dirty="0" smtClean="0">
                <a:latin typeface="+mj-lt"/>
              </a:rPr>
              <a:t>-6 </a:t>
            </a:r>
            <a:r>
              <a:rPr lang="en-US" sz="2400" dirty="0" smtClean="0">
                <a:latin typeface="+mj-lt"/>
              </a:rPr>
              <a:t>-10</a:t>
            </a:r>
            <a:r>
              <a:rPr lang="en-US" sz="2400" baseline="30000" dirty="0" smtClean="0">
                <a:latin typeface="+mj-lt"/>
              </a:rPr>
              <a:t>-8</a:t>
            </a:r>
            <a:r>
              <a:rPr lang="en-US" sz="2400" dirty="0" smtClean="0">
                <a:latin typeface="+mj-lt"/>
              </a:rPr>
              <a:t> concentration range is accompanied by STIMULATION of lateral roots growth in the same concentration range</a:t>
            </a:r>
            <a:r>
              <a:rPr lang="en-US" sz="2400" baseline="30000" dirty="0" smtClean="0">
                <a:latin typeface="+mj-lt"/>
              </a:rPr>
              <a:t> </a:t>
            </a:r>
            <a:endParaRPr lang="ru-RU" sz="2000" dirty="0">
              <a:latin typeface="+mj-lt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294338" y="1261785"/>
            <a:ext cx="6692317" cy="4011692"/>
            <a:chOff x="363037" y="1200329"/>
            <a:chExt cx="6692317" cy="4011692"/>
          </a:xfrm>
        </p:grpSpPr>
        <p:pic>
          <p:nvPicPr>
            <p:cNvPr id="4" name="Изображение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3037" y="1200329"/>
              <a:ext cx="6692317" cy="4011692"/>
            </a:xfrm>
            <a:prstGeom prst="rect">
              <a:avLst/>
            </a:prstGeom>
            <a:ln>
              <a:solidFill>
                <a:srgbClr val="4F81BD"/>
              </a:solidFill>
              <a:prstDash val="dash"/>
            </a:ln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1832993" y="3457522"/>
              <a:ext cx="4780158" cy="11981"/>
            </a:xfrm>
            <a:prstGeom prst="line">
              <a:avLst/>
            </a:prstGeom>
            <a:ln w="38100" cmpd="sng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1832993" y="2788365"/>
              <a:ext cx="3807285" cy="0"/>
            </a:xfrm>
            <a:prstGeom prst="line">
              <a:avLst/>
            </a:prstGeom>
            <a:ln w="38100" cmpd="sng">
              <a:solidFill>
                <a:srgbClr val="00009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>
              <a:off x="2563794" y="2788365"/>
              <a:ext cx="0" cy="8045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flipV="1">
              <a:off x="3144847" y="1830420"/>
              <a:ext cx="0" cy="149944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Изображение 16" descr="IMG_2031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8634" y="4648882"/>
            <a:ext cx="1892428" cy="2067941"/>
          </a:xfrm>
          <a:prstGeom prst="rect">
            <a:avLst/>
          </a:prstGeom>
        </p:spPr>
      </p:pic>
      <p:pic>
        <p:nvPicPr>
          <p:cNvPr id="18" name="Изображение 17" descr="IMG_2037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72" y="4648882"/>
            <a:ext cx="1892428" cy="20679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94700" y="6298676"/>
            <a:ext cx="976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Control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064573" y="6293790"/>
            <a:ext cx="846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</a:t>
            </a:r>
            <a:r>
              <a:rPr lang="en-US" sz="2000" b="1" baseline="30000" dirty="0" smtClean="0"/>
              <a:t>-7</a:t>
            </a:r>
            <a:r>
              <a:rPr lang="en-US" sz="2000" b="1" baseline="-25000" dirty="0" smtClean="0"/>
              <a:t> </a:t>
            </a:r>
            <a:r>
              <a:rPr lang="en-US" sz="2000" b="1" dirty="0" smtClean="0"/>
              <a:t>M</a:t>
            </a:r>
            <a:endParaRPr lang="ru-RU" sz="2000" b="1" dirty="0"/>
          </a:p>
        </p:txBody>
      </p:sp>
      <p:sp>
        <p:nvSpPr>
          <p:cNvPr id="21" name="Овал 20"/>
          <p:cNvSpPr/>
          <p:nvPr/>
        </p:nvSpPr>
        <p:spPr>
          <a:xfrm>
            <a:off x="3546183" y="1425817"/>
            <a:ext cx="2432010" cy="2564074"/>
          </a:xfrm>
          <a:prstGeom prst="ellipse">
            <a:avLst/>
          </a:prstGeom>
          <a:noFill/>
          <a:ln w="19050" cmpd="sng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48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 cstate="email">
            <a:alphaModFix amt="3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559" y="0"/>
            <a:ext cx="9144000" cy="6858000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31" y="889420"/>
            <a:ext cx="6467207" cy="3876751"/>
          </a:xfrm>
          <a:prstGeom prst="rect">
            <a:avLst/>
          </a:prstGeom>
          <a:ln>
            <a:solidFill>
              <a:srgbClr val="4F81BD"/>
            </a:solidFill>
            <a:prstDash val="dash"/>
          </a:ln>
        </p:spPr>
      </p:pic>
      <p:sp>
        <p:nvSpPr>
          <p:cNvPr id="4" name="TextBox 3"/>
          <p:cNvSpPr txBox="1"/>
          <p:nvPr/>
        </p:nvSpPr>
        <p:spPr>
          <a:xfrm>
            <a:off x="1" y="0"/>
            <a:ext cx="8925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>
                <a:latin typeface="+mj-lt"/>
              </a:rPr>
              <a:t>However, in the 10</a:t>
            </a:r>
            <a:r>
              <a:rPr lang="en-US" sz="2400" baseline="30000" dirty="0" smtClean="0">
                <a:latin typeface="+mj-lt"/>
              </a:rPr>
              <a:t>-11 </a:t>
            </a:r>
            <a:r>
              <a:rPr lang="en-US" sz="2400" dirty="0" smtClean="0">
                <a:latin typeface="+mj-lt"/>
              </a:rPr>
              <a:t>-10</a:t>
            </a:r>
            <a:r>
              <a:rPr lang="en-US" sz="2400" baseline="30000" dirty="0" smtClean="0">
                <a:latin typeface="+mj-lt"/>
              </a:rPr>
              <a:t>-12 </a:t>
            </a:r>
            <a:r>
              <a:rPr lang="en-US" sz="2400" dirty="0" smtClean="0">
                <a:latin typeface="+mj-lt"/>
              </a:rPr>
              <a:t>concentration range pCLV3 moderately stimulates both main and lateral roots growth</a:t>
            </a:r>
            <a:endParaRPr lang="ru-RU" sz="2000" dirty="0">
              <a:latin typeface="+mj-lt"/>
            </a:endParaRPr>
          </a:p>
        </p:txBody>
      </p:sp>
      <p:pic>
        <p:nvPicPr>
          <p:cNvPr id="5" name="Изображение 4" descr="IMG_2034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7329" y="4766171"/>
            <a:ext cx="2265263" cy="2112649"/>
          </a:xfrm>
          <a:prstGeom prst="rect">
            <a:avLst/>
          </a:prstGeom>
        </p:spPr>
      </p:pic>
      <p:pic>
        <p:nvPicPr>
          <p:cNvPr id="6" name="Изображение 5" descr="IMG_2036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1345" y="4766171"/>
            <a:ext cx="2265263" cy="2112649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3724178" y="4307093"/>
            <a:ext cx="4981715" cy="2349265"/>
            <a:chOff x="3719799" y="3311872"/>
            <a:chExt cx="4981715" cy="2349265"/>
          </a:xfrm>
        </p:grpSpPr>
        <p:sp>
          <p:nvSpPr>
            <p:cNvPr id="7" name="TextBox 6"/>
            <p:cNvSpPr txBox="1"/>
            <p:nvPr/>
          </p:nvSpPr>
          <p:spPr>
            <a:xfrm>
              <a:off x="3719799" y="5261027"/>
              <a:ext cx="933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10</a:t>
              </a:r>
              <a:r>
                <a:rPr lang="en-US" sz="2000" b="1" baseline="30000" dirty="0" smtClean="0"/>
                <a:t>-10</a:t>
              </a:r>
              <a:r>
                <a:rPr lang="en-US" sz="2000" b="1" baseline="-25000" dirty="0" smtClean="0"/>
                <a:t> </a:t>
              </a:r>
              <a:r>
                <a:rPr lang="en-US" sz="2000" b="1" dirty="0" smtClean="0"/>
                <a:t>M</a:t>
              </a:r>
              <a:endParaRPr lang="ru-RU" sz="2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68363" y="3311872"/>
              <a:ext cx="933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10</a:t>
              </a:r>
              <a:r>
                <a:rPr lang="en-US" sz="2000" b="1" baseline="30000" dirty="0" smtClean="0"/>
                <a:t>-12</a:t>
              </a:r>
              <a:r>
                <a:rPr lang="en-US" sz="2000" b="1" baseline="-25000" dirty="0" smtClean="0"/>
                <a:t> </a:t>
              </a:r>
              <a:r>
                <a:rPr lang="en-US" sz="2000" b="1" dirty="0" smtClean="0"/>
                <a:t>M</a:t>
              </a:r>
              <a:endParaRPr lang="ru-RU" sz="2000" b="1" dirty="0"/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 flipV="1">
            <a:off x="1461602" y="3019377"/>
            <a:ext cx="3498262" cy="11982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614002" y="2416933"/>
            <a:ext cx="3498262" cy="11982"/>
          </a:xfrm>
          <a:prstGeom prst="line">
            <a:avLst/>
          </a:prstGeom>
          <a:ln w="28575" cmpd="sng">
            <a:solidFill>
              <a:srgbClr val="00009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3558163" y="1869138"/>
            <a:ext cx="1653288" cy="1258074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657329" y="6428763"/>
            <a:ext cx="4486671" cy="0"/>
          </a:xfrm>
          <a:prstGeom prst="line">
            <a:avLst/>
          </a:prstGeom>
          <a:ln w="19050" cmpd="sng"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48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 cstate="email">
            <a:alphaModFix amt="3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3964"/>
            <a:ext cx="9144000" cy="746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b="1" dirty="0" smtClean="0"/>
              <a:t>Thus, in </a:t>
            </a:r>
            <a:r>
              <a:rPr lang="en-US" sz="2800" b="1" dirty="0"/>
              <a:t>the range of </a:t>
            </a:r>
            <a:r>
              <a:rPr lang="en-US" sz="2800" b="1" dirty="0" smtClean="0"/>
              <a:t>10</a:t>
            </a:r>
            <a:r>
              <a:rPr lang="en-US" sz="2800" b="1" baseline="30000" dirty="0" smtClean="0"/>
              <a:t>-6 </a:t>
            </a:r>
            <a:r>
              <a:rPr lang="en-US" sz="2800" b="1" dirty="0" smtClean="0"/>
              <a:t>-10</a:t>
            </a:r>
            <a:r>
              <a:rPr lang="en-US" sz="2800" b="1" baseline="30000" dirty="0" smtClean="0"/>
              <a:t>-8  </a:t>
            </a:r>
            <a:r>
              <a:rPr lang="en-US" sz="2800" b="1" dirty="0" smtClean="0"/>
              <a:t>M pCL</a:t>
            </a:r>
            <a:r>
              <a:rPr lang="en-US" sz="2800" b="1" dirty="0"/>
              <a:t>V</a:t>
            </a:r>
            <a:r>
              <a:rPr lang="en-US" sz="2800" b="1" dirty="0" smtClean="0"/>
              <a:t>3 inhibits </a:t>
            </a:r>
            <a:r>
              <a:rPr lang="en-US" sz="2800" b="1" dirty="0"/>
              <a:t>main root growth </a:t>
            </a:r>
            <a:r>
              <a:rPr lang="en-US" sz="2800" b="1" dirty="0" smtClean="0"/>
              <a:t>(cellular proliferation) and </a:t>
            </a:r>
            <a:r>
              <a:rPr lang="en-US" sz="2800" b="1" dirty="0"/>
              <a:t>promotes </a:t>
            </a:r>
            <a:r>
              <a:rPr lang="en-US" sz="2800" b="1" dirty="0" smtClean="0"/>
              <a:t>differentiation (appearance </a:t>
            </a:r>
            <a:r>
              <a:rPr lang="en-US" sz="2800" b="1" dirty="0"/>
              <a:t>of lateral </a:t>
            </a:r>
            <a:r>
              <a:rPr lang="en-US" sz="2800" b="1" dirty="0" smtClean="0"/>
              <a:t>roots). </a:t>
            </a:r>
          </a:p>
          <a:p>
            <a:pPr algn="just">
              <a:lnSpc>
                <a:spcPct val="110000"/>
              </a:lnSpc>
            </a:pPr>
            <a:endParaRPr lang="en-US" sz="2400" b="1" dirty="0" smtClean="0"/>
          </a:p>
          <a:p>
            <a:pPr algn="just">
              <a:lnSpc>
                <a:spcPct val="110000"/>
              </a:lnSpc>
            </a:pPr>
            <a:endParaRPr lang="en-US" sz="2400" b="1" dirty="0"/>
          </a:p>
          <a:p>
            <a:pPr algn="just">
              <a:lnSpc>
                <a:spcPct val="11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The </a:t>
            </a:r>
            <a:r>
              <a:rPr lang="en-US" sz="3200" b="1" dirty="0">
                <a:solidFill>
                  <a:srgbClr val="FF0000"/>
                </a:solidFill>
              </a:rPr>
              <a:t>balance between </a:t>
            </a:r>
            <a:r>
              <a:rPr lang="en-US" sz="3200" b="1" i="1" u="sng" dirty="0">
                <a:solidFill>
                  <a:srgbClr val="FF0000"/>
                </a:solidFill>
              </a:rPr>
              <a:t>cellular proliferation </a:t>
            </a:r>
            <a:r>
              <a:rPr lang="en-US" sz="3200" b="1" dirty="0">
                <a:solidFill>
                  <a:srgbClr val="FF0000"/>
                </a:solidFill>
              </a:rPr>
              <a:t>and </a:t>
            </a:r>
            <a:r>
              <a:rPr lang="en-US" sz="3200" b="1" i="1" u="sng" dirty="0">
                <a:solidFill>
                  <a:srgbClr val="FF0000"/>
                </a:solidFill>
              </a:rPr>
              <a:t>differentiation</a:t>
            </a:r>
            <a:r>
              <a:rPr lang="en-US" sz="3200" b="1" dirty="0">
                <a:solidFill>
                  <a:srgbClr val="FF0000"/>
                </a:solidFill>
              </a:rPr>
              <a:t> is a key aspect of development in multicellular organisms.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10000"/>
              </a:lnSpc>
            </a:pPr>
            <a:endParaRPr lang="en-US" sz="32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sz="2800" b="1" i="1" dirty="0" smtClean="0"/>
              <a:t>This </a:t>
            </a:r>
            <a:r>
              <a:rPr lang="en-US" sz="2800" b="1" i="1" dirty="0"/>
              <a:t>balance in Arabidopsis roots is modulated by the balance of reactive oxygen species (ROS) between the zones of cell proliferation and the zone of cell elongation where differentiation </a:t>
            </a:r>
            <a:r>
              <a:rPr lang="en-US" sz="2800" b="1" i="1" dirty="0" smtClean="0"/>
              <a:t>begins.</a:t>
            </a:r>
            <a:r>
              <a:rPr lang="ru-RU" sz="2800" b="1" i="1" dirty="0" smtClean="0"/>
              <a:t> </a:t>
            </a:r>
            <a:endParaRPr lang="en-US" sz="2800" b="1" i="1" dirty="0" smtClean="0"/>
          </a:p>
          <a:p>
            <a:pPr algn="r">
              <a:lnSpc>
                <a:spcPct val="110000"/>
              </a:lnSpc>
            </a:pPr>
            <a:r>
              <a:rPr lang="en-US" sz="2000" b="1" i="1" dirty="0" smtClean="0"/>
              <a:t>(</a:t>
            </a:r>
            <a:r>
              <a:rPr lang="ru-RU" sz="2000" b="1" i="1" dirty="0" err="1" smtClean="0"/>
              <a:t>Tsukagoshi</a:t>
            </a:r>
            <a:r>
              <a:rPr lang="ru-RU" sz="2000" b="1" i="1" dirty="0"/>
              <a:t>, </a:t>
            </a:r>
            <a:r>
              <a:rPr lang="ru-RU" sz="2000" b="1" i="1" dirty="0" err="1"/>
              <a:t>H</a:t>
            </a:r>
            <a:r>
              <a:rPr lang="ru-RU" sz="2000" b="1" i="1" dirty="0"/>
              <a:t>., </a:t>
            </a:r>
            <a:r>
              <a:rPr lang="ru-RU" sz="2000" b="1" i="1" dirty="0" err="1"/>
              <a:t>et</a:t>
            </a:r>
            <a:r>
              <a:rPr lang="ru-RU" sz="2000" b="1" i="1" dirty="0"/>
              <a:t> </a:t>
            </a:r>
            <a:r>
              <a:rPr lang="ru-RU" sz="2000" b="1" i="1" dirty="0" err="1"/>
              <a:t>al</a:t>
            </a:r>
            <a:r>
              <a:rPr lang="ru-RU" sz="2000" b="1" i="1" dirty="0"/>
              <a:t>. (2010). </a:t>
            </a:r>
            <a:r>
              <a:rPr lang="ru-RU" sz="2000" b="1" i="1" dirty="0" err="1"/>
              <a:t>Cell</a:t>
            </a:r>
            <a:r>
              <a:rPr lang="ru-RU" sz="2000" b="1" i="1" dirty="0"/>
              <a:t> 143, 606–</a:t>
            </a:r>
            <a:r>
              <a:rPr lang="ru-RU" sz="2000" b="1" i="1" dirty="0" smtClean="0"/>
              <a:t>616</a:t>
            </a:r>
            <a:r>
              <a:rPr lang="en-US" sz="2000" b="1" i="1" dirty="0" smtClean="0"/>
              <a:t>)</a:t>
            </a:r>
            <a:r>
              <a:rPr lang="ru-RU" sz="2000" b="1" i="1" dirty="0" smtClean="0"/>
              <a:t>. </a:t>
            </a:r>
            <a:endParaRPr lang="en-US" sz="2000" b="1" i="1" dirty="0" smtClean="0"/>
          </a:p>
          <a:p>
            <a:pPr algn="just">
              <a:lnSpc>
                <a:spcPct val="110000"/>
              </a:lnSpc>
            </a:pPr>
            <a:endParaRPr lang="en-US" sz="2000" b="1" i="1" dirty="0"/>
          </a:p>
          <a:p>
            <a:pPr algn="just">
              <a:lnSpc>
                <a:spcPct val="110000"/>
              </a:lnSpc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62494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034" y="1174201"/>
            <a:ext cx="6728770" cy="495764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-152353" y="2932975"/>
            <a:ext cx="209616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When peroxidases are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de-repressed,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cell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division is stimulated,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differentiation is attenuated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51777" y="1821528"/>
            <a:ext cx="17401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When peroxidases </a:t>
            </a:r>
            <a:r>
              <a:rPr lang="en-US" sz="2000" b="1" dirty="0">
                <a:solidFill>
                  <a:srgbClr val="008000"/>
                </a:solidFill>
              </a:rPr>
              <a:t>are</a:t>
            </a:r>
          </a:p>
          <a:p>
            <a:pPr algn="ctr"/>
            <a:r>
              <a:rPr lang="en-US" sz="2000" b="1" dirty="0">
                <a:solidFill>
                  <a:srgbClr val="008000"/>
                </a:solidFill>
              </a:rPr>
              <a:t>over-</a:t>
            </a:r>
            <a:r>
              <a:rPr lang="en-US" sz="2000" b="1" dirty="0" smtClean="0">
                <a:solidFill>
                  <a:srgbClr val="008000"/>
                </a:solidFill>
              </a:rPr>
              <a:t>repressed,</a:t>
            </a:r>
          </a:p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cell division is attenuated and differentiation is promoted  </a:t>
            </a:r>
            <a:endParaRPr lang="ru-RU" sz="2000" b="1" dirty="0">
              <a:solidFill>
                <a:srgbClr val="008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23964"/>
            <a:ext cx="9144000" cy="1533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b="1" i="1" dirty="0" smtClean="0">
                <a:solidFill>
                  <a:srgbClr val="000090"/>
                </a:solidFill>
              </a:rPr>
              <a:t>Cell proliferation </a:t>
            </a:r>
            <a:r>
              <a:rPr lang="ru-RU" sz="2400" b="1" i="1" dirty="0" smtClean="0">
                <a:solidFill>
                  <a:srgbClr val="000090"/>
                </a:solidFill>
              </a:rPr>
              <a:t>(</a:t>
            </a:r>
            <a:r>
              <a:rPr lang="en-US" sz="2400" b="1" i="1" dirty="0" smtClean="0">
                <a:solidFill>
                  <a:srgbClr val="000090"/>
                </a:solidFill>
              </a:rPr>
              <a:t>root growth</a:t>
            </a:r>
            <a:r>
              <a:rPr lang="ru-RU" sz="2400" b="1" i="1" dirty="0" smtClean="0">
                <a:solidFill>
                  <a:srgbClr val="000090"/>
                </a:solidFill>
              </a:rPr>
              <a:t>)</a:t>
            </a:r>
            <a:r>
              <a:rPr lang="en-US" sz="2400" b="1" i="1" dirty="0" smtClean="0">
                <a:solidFill>
                  <a:srgbClr val="000090"/>
                </a:solidFill>
              </a:rPr>
              <a:t> </a:t>
            </a:r>
            <a:r>
              <a:rPr lang="en-US" sz="2400" b="1" i="1" dirty="0">
                <a:solidFill>
                  <a:srgbClr val="000090"/>
                </a:solidFill>
              </a:rPr>
              <a:t>is supported by t</a:t>
            </a:r>
            <a:r>
              <a:rPr lang="en-US" sz="2400" b="1" i="1" dirty="0" smtClean="0">
                <a:solidFill>
                  <a:srgbClr val="000090"/>
                </a:solidFill>
              </a:rPr>
              <a:t>he abundance </a:t>
            </a:r>
            <a:r>
              <a:rPr lang="en-US" sz="2400" b="1" i="1" dirty="0">
                <a:solidFill>
                  <a:srgbClr val="000090"/>
                </a:solidFill>
              </a:rPr>
              <a:t>of superoxide anion radical (O</a:t>
            </a:r>
            <a:r>
              <a:rPr lang="en-US" sz="2400" b="1" i="1" baseline="-25000" dirty="0">
                <a:solidFill>
                  <a:srgbClr val="000090"/>
                </a:solidFill>
              </a:rPr>
              <a:t>2</a:t>
            </a:r>
            <a:r>
              <a:rPr lang="en-US" sz="3200" b="1" i="1" baseline="30000" dirty="0">
                <a:solidFill>
                  <a:srgbClr val="000090"/>
                </a:solidFill>
              </a:rPr>
              <a:t>−</a:t>
            </a:r>
            <a:r>
              <a:rPr lang="en-US" sz="2400" b="1" i="1" dirty="0">
                <a:solidFill>
                  <a:srgbClr val="00009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b="1" i="1" dirty="0" smtClean="0">
                <a:solidFill>
                  <a:srgbClr val="000090"/>
                </a:solidFill>
              </a:rPr>
              <a:t>) in the </a:t>
            </a:r>
            <a:r>
              <a:rPr lang="en-US" sz="2400" b="1" i="1" dirty="0" err="1" smtClean="0">
                <a:solidFill>
                  <a:srgbClr val="000090"/>
                </a:solidFill>
              </a:rPr>
              <a:t>meristematic</a:t>
            </a:r>
            <a:r>
              <a:rPr lang="en-US" sz="2400" b="1" i="1" dirty="0" smtClean="0">
                <a:solidFill>
                  <a:srgbClr val="000090"/>
                </a:solidFill>
              </a:rPr>
              <a:t> zone, </a:t>
            </a:r>
            <a:endParaRPr lang="en-US" sz="2400" b="1" i="1" dirty="0">
              <a:solidFill>
                <a:srgbClr val="000090"/>
              </a:solidFill>
            </a:endParaRPr>
          </a:p>
          <a:p>
            <a:pPr algn="r">
              <a:lnSpc>
                <a:spcPct val="110000"/>
              </a:lnSpc>
            </a:pPr>
            <a:r>
              <a:rPr lang="en-US" sz="2400" b="1" i="1" dirty="0">
                <a:solidFill>
                  <a:srgbClr val="008000"/>
                </a:solidFill>
              </a:rPr>
              <a:t>Cell </a:t>
            </a:r>
            <a:r>
              <a:rPr lang="en-US" sz="2400" b="1" i="1" dirty="0" smtClean="0">
                <a:solidFill>
                  <a:srgbClr val="008000"/>
                </a:solidFill>
              </a:rPr>
              <a:t>differentiation in the elongation zone </a:t>
            </a:r>
            <a:r>
              <a:rPr lang="en-US" sz="2400" b="1" i="1" dirty="0">
                <a:solidFill>
                  <a:srgbClr val="008000"/>
                </a:solidFill>
              </a:rPr>
              <a:t>is supported by H</a:t>
            </a:r>
            <a:r>
              <a:rPr lang="en-US" sz="2400" b="1" i="1" baseline="-25000" dirty="0">
                <a:solidFill>
                  <a:srgbClr val="008000"/>
                </a:solidFill>
              </a:rPr>
              <a:t>2</a:t>
            </a:r>
            <a:r>
              <a:rPr lang="en-US" sz="2400" b="1" i="1" dirty="0">
                <a:solidFill>
                  <a:srgbClr val="008000"/>
                </a:solidFill>
              </a:rPr>
              <a:t>O</a:t>
            </a:r>
            <a:r>
              <a:rPr lang="en-US" sz="2400" b="1" i="1" baseline="-25000" dirty="0">
                <a:solidFill>
                  <a:srgbClr val="008000"/>
                </a:solidFill>
              </a:rPr>
              <a:t>2</a:t>
            </a:r>
            <a:endParaRPr lang="ru-RU" sz="2400" i="1" baseline="-25000" dirty="0">
              <a:solidFill>
                <a:srgbClr val="008000"/>
              </a:solidFill>
            </a:endParaRPr>
          </a:p>
          <a:p>
            <a:pPr algn="just">
              <a:lnSpc>
                <a:spcPct val="110000"/>
              </a:lnSpc>
            </a:pPr>
            <a:endParaRPr lang="ru-RU" sz="2000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299508" y="6131845"/>
            <a:ext cx="85929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err="1" smtClean="0"/>
              <a:t>Tsukagoshi</a:t>
            </a:r>
            <a:r>
              <a:rPr lang="ru-RU" b="1" i="1" dirty="0"/>
              <a:t>, </a:t>
            </a:r>
            <a:r>
              <a:rPr lang="ru-RU" b="1" i="1" dirty="0" err="1"/>
              <a:t>H</a:t>
            </a:r>
            <a:r>
              <a:rPr lang="ru-RU" b="1" i="1" dirty="0"/>
              <a:t>., </a:t>
            </a:r>
            <a:r>
              <a:rPr lang="ru-RU" b="1" i="1" dirty="0" err="1"/>
              <a:t>et</a:t>
            </a:r>
            <a:r>
              <a:rPr lang="ru-RU" b="1" i="1" dirty="0"/>
              <a:t> </a:t>
            </a:r>
            <a:r>
              <a:rPr lang="ru-RU" b="1" i="1" dirty="0" err="1"/>
              <a:t>al</a:t>
            </a:r>
            <a:r>
              <a:rPr lang="ru-RU" b="1" i="1" dirty="0"/>
              <a:t>. (2010)</a:t>
            </a:r>
            <a:r>
              <a:rPr lang="ru-RU" b="1" i="1" dirty="0" smtClean="0"/>
              <a:t>.</a:t>
            </a:r>
            <a:r>
              <a:rPr lang="en-US" dirty="0"/>
              <a:t> </a:t>
            </a:r>
            <a:r>
              <a:rPr lang="ru-RU" b="1" i="1" dirty="0" err="1"/>
              <a:t>Cell</a:t>
            </a:r>
            <a:r>
              <a:rPr lang="ru-RU" b="1" i="1" dirty="0"/>
              <a:t> 143, 606–</a:t>
            </a:r>
            <a:r>
              <a:rPr lang="ru-RU" b="1" i="1" dirty="0" smtClean="0"/>
              <a:t>616</a:t>
            </a:r>
            <a:endParaRPr lang="en-US" b="1" i="1" dirty="0" smtClean="0"/>
          </a:p>
          <a:p>
            <a:pPr algn="r"/>
            <a:r>
              <a:rPr lang="en-US" sz="1600" dirty="0" smtClean="0"/>
              <a:t>Transcriptional </a:t>
            </a:r>
            <a:r>
              <a:rPr lang="en-US" sz="1600" dirty="0"/>
              <a:t>Regulation of ROS Controls Transition from Proliferation to Differentiation in the </a:t>
            </a:r>
            <a:r>
              <a:rPr lang="en-US" sz="1600" dirty="0" smtClean="0"/>
              <a:t>Root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6900680" y="5415708"/>
            <a:ext cx="395351" cy="23963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319995" y="5331834"/>
            <a:ext cx="134474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Peroxidase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90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 cstate="email">
            <a:alphaModFix amt="3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9607" y="436362"/>
            <a:ext cx="8721693" cy="1486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200" b="1" i="1" dirty="0" smtClean="0">
                <a:solidFill>
                  <a:srgbClr val="000090"/>
                </a:solidFill>
              </a:rPr>
              <a:t>Cell proliferation – mitosis – is the major process promoting root growth</a:t>
            </a:r>
            <a:endParaRPr lang="ru-RU" sz="3200" i="1" baseline="-25000" dirty="0">
              <a:solidFill>
                <a:srgbClr val="008000"/>
              </a:solidFill>
            </a:endParaRPr>
          </a:p>
          <a:p>
            <a:pPr algn="just">
              <a:lnSpc>
                <a:spcPct val="110000"/>
              </a:lnSpc>
            </a:pPr>
            <a:endParaRPr lang="ru-RU" sz="2800" baseline="-25000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164" y="1725162"/>
            <a:ext cx="7423975" cy="29716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145433"/>
            <a:ext cx="9143999" cy="126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i="1" dirty="0" smtClean="0">
                <a:solidFill>
                  <a:srgbClr val="000090"/>
                </a:solidFill>
              </a:rPr>
              <a:t>Two alternative mechanisms of </a:t>
            </a:r>
            <a:r>
              <a:rPr lang="en-US" sz="2800" b="1" i="1" dirty="0">
                <a:solidFill>
                  <a:srgbClr val="000090"/>
                </a:solidFill>
              </a:rPr>
              <a:t>mitosis </a:t>
            </a:r>
            <a:r>
              <a:rPr lang="en-US" sz="2800" b="1" i="1" dirty="0" smtClean="0">
                <a:solidFill>
                  <a:srgbClr val="000090"/>
                </a:solidFill>
              </a:rPr>
              <a:t>triggering are suggested</a:t>
            </a:r>
            <a:endParaRPr lang="ru-RU" sz="2400" i="1" baseline="-25000" dirty="0">
              <a:solidFill>
                <a:srgbClr val="008000"/>
              </a:solidFill>
            </a:endParaRPr>
          </a:p>
          <a:p>
            <a:pPr algn="just">
              <a:lnSpc>
                <a:spcPct val="110000"/>
              </a:lnSpc>
            </a:pPr>
            <a:endParaRPr lang="ru-RU" sz="2000" baseline="-250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3773809" y="3750259"/>
            <a:ext cx="11981" cy="1294018"/>
          </a:xfrm>
          <a:prstGeom prst="straightConnector1">
            <a:avLst/>
          </a:prstGeom>
          <a:ln w="762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450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34950" y="901700"/>
            <a:ext cx="39084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Tx/>
              <a:buAutoNum type="arabicParenR"/>
              <a:defRPr/>
            </a:pPr>
            <a:r>
              <a:rPr lang="en-US" b="1" dirty="0">
                <a:solidFill>
                  <a:srgbClr val="008000"/>
                </a:solidFill>
              </a:rPr>
              <a:t>The “key and lock” model:</a:t>
            </a:r>
          </a:p>
        </p:txBody>
      </p:sp>
      <p:pic>
        <p:nvPicPr>
          <p:cNvPr id="20482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13" y="3409950"/>
            <a:ext cx="38227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73050" y="0"/>
            <a:ext cx="874236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/>
              <a:t>Alternative </a:t>
            </a:r>
            <a:r>
              <a:rPr lang="en-US" sz="2800" b="1" dirty="0"/>
              <a:t>mechanisms for the perception of a mitotic stimulus:</a:t>
            </a:r>
            <a:endParaRPr lang="ru-RU" sz="2800" b="1" dirty="0"/>
          </a:p>
        </p:txBody>
      </p:sp>
      <p:pic>
        <p:nvPicPr>
          <p:cNvPr id="20484" name="Изображение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1412875"/>
            <a:ext cx="18605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Умножение 8"/>
          <p:cNvSpPr/>
          <p:nvPr/>
        </p:nvSpPr>
        <p:spPr bwMode="auto">
          <a:xfrm>
            <a:off x="1222375" y="4159250"/>
            <a:ext cx="230188" cy="358775"/>
          </a:xfrm>
          <a:prstGeom prst="mathMultiply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8000"/>
              </a:solidFill>
            </a:endParaRPr>
          </a:p>
        </p:txBody>
      </p:sp>
      <p:sp>
        <p:nvSpPr>
          <p:cNvPr id="20486" name="Выноска со стрелкой вправо 9"/>
          <p:cNvSpPr>
            <a:spLocks noChangeArrowheads="1"/>
          </p:cNvSpPr>
          <p:nvPr/>
        </p:nvSpPr>
        <p:spPr bwMode="auto">
          <a:xfrm rot="-5400000">
            <a:off x="1022351" y="4652962"/>
            <a:ext cx="603250" cy="333375"/>
          </a:xfrm>
          <a:prstGeom prst="rightArrowCallout">
            <a:avLst>
              <a:gd name="adj1" fmla="val 25000"/>
              <a:gd name="adj2" fmla="val 25000"/>
              <a:gd name="adj3" fmla="val 25032"/>
              <a:gd name="adj4" fmla="val 64977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Прямоугольник 2"/>
          <p:cNvSpPr>
            <a:spLocks noChangeArrowheads="1"/>
          </p:cNvSpPr>
          <p:nvPr/>
        </p:nvSpPr>
        <p:spPr bwMode="auto">
          <a:xfrm>
            <a:off x="307975" y="2695247"/>
            <a:ext cx="3743325" cy="523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en-US" sz="1400" b="1" i="1" dirty="0">
                <a:solidFill>
                  <a:srgbClr val="008000"/>
                </a:solidFill>
              </a:rPr>
              <a:t>Classical “Key &amp; Lock” concept dominating in current biology</a:t>
            </a:r>
            <a:endParaRPr lang="ru-RU" sz="1400" dirty="0">
              <a:solidFill>
                <a:srgbClr val="008000"/>
              </a:solidFill>
            </a:endParaRPr>
          </a:p>
        </p:txBody>
      </p:sp>
      <p:sp>
        <p:nvSpPr>
          <p:cNvPr id="20488" name="Прямоугольник 27"/>
          <p:cNvSpPr>
            <a:spLocks noChangeArrowheads="1"/>
          </p:cNvSpPr>
          <p:nvPr/>
        </p:nvSpPr>
        <p:spPr bwMode="auto">
          <a:xfrm>
            <a:off x="128588" y="833438"/>
            <a:ext cx="4040187" cy="5824537"/>
          </a:xfrm>
          <a:prstGeom prst="rect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54538" y="1130300"/>
            <a:ext cx="4435475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b="1" dirty="0">
                <a:solidFill>
                  <a:srgbClr val="000090"/>
                </a:solidFill>
              </a:rPr>
              <a:t>2) The “resonance” model: cell surface is a coherent oscillating unit, “resonating” to a mitotic stimulus of an oscillatory nature…</a:t>
            </a:r>
            <a:endParaRPr lang="ru-RU" b="1" dirty="0">
              <a:solidFill>
                <a:srgbClr val="000090"/>
              </a:solidFill>
            </a:endParaRPr>
          </a:p>
        </p:txBody>
      </p:sp>
      <p:pic>
        <p:nvPicPr>
          <p:cNvPr id="20494" name="Изображение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0559" y="3288147"/>
            <a:ext cx="4155420" cy="151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5" name="Группа 22"/>
          <p:cNvGrpSpPr>
            <a:grpSpLocks/>
          </p:cNvGrpSpPr>
          <p:nvPr/>
        </p:nvGrpSpPr>
        <p:grpSpPr bwMode="auto">
          <a:xfrm rot="2201759">
            <a:off x="5461380" y="2949264"/>
            <a:ext cx="718469" cy="423254"/>
            <a:chOff x="6414593" y="2450088"/>
            <a:chExt cx="718433" cy="423313"/>
          </a:xfrm>
        </p:grpSpPr>
        <p:cxnSp>
          <p:nvCxnSpPr>
            <p:cNvPr id="13" name="Прямая со стрелкой 12"/>
            <p:cNvCxnSpPr/>
            <p:nvPr/>
          </p:nvCxnSpPr>
          <p:spPr bwMode="auto">
            <a:xfrm>
              <a:off x="6816883" y="2579002"/>
              <a:ext cx="306372" cy="29055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Прямая соединительная линия 15"/>
            <p:cNvCxnSpPr/>
            <p:nvPr/>
          </p:nvCxnSpPr>
          <p:spPr bwMode="auto">
            <a:xfrm flipH="1" flipV="1">
              <a:off x="6410231" y="2452061"/>
              <a:ext cx="333358" cy="30484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Прямая соединительная линия 19"/>
            <p:cNvCxnSpPr/>
            <p:nvPr/>
          </p:nvCxnSpPr>
          <p:spPr bwMode="auto">
            <a:xfrm flipH="1">
              <a:off x="6768150" y="2549233"/>
              <a:ext cx="38098" cy="24450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0496" name="Прямоугольник 2"/>
          <p:cNvSpPr>
            <a:spLocks noChangeArrowheads="1"/>
          </p:cNvSpPr>
          <p:nvPr/>
        </p:nvSpPr>
        <p:spPr bwMode="auto">
          <a:xfrm>
            <a:off x="6863181" y="5053530"/>
            <a:ext cx="2100883" cy="13078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en-US" sz="1400" b="1" i="1">
                <a:solidFill>
                  <a:srgbClr val="000090"/>
                </a:solidFill>
              </a:rPr>
              <a:t>“Key &amp; Lock” concept realization in modern everyday life</a:t>
            </a:r>
          </a:p>
          <a:p>
            <a:pPr algn="ctr"/>
            <a:endParaRPr lang="en-US" sz="900" b="1" i="1"/>
          </a:p>
          <a:p>
            <a:pPr algn="ctr"/>
            <a:r>
              <a:rPr lang="en-US" sz="1400" b="1" i="1">
                <a:solidFill>
                  <a:srgbClr val="FF0000"/>
                </a:solidFill>
              </a:rPr>
              <a:t>through the principle of RESONANCE</a:t>
            </a:r>
            <a:endParaRPr lang="ru-RU" sz="1400">
              <a:solidFill>
                <a:srgbClr val="FF0000"/>
              </a:solidFill>
            </a:endParaRPr>
          </a:p>
        </p:txBody>
      </p:sp>
      <p:pic>
        <p:nvPicPr>
          <p:cNvPr id="20497" name="Picture 9" descr="2970731_com_800px_remote_central_locki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7519" y="5053530"/>
            <a:ext cx="1935662" cy="133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8" name="Прямоугольник 28"/>
          <p:cNvSpPr>
            <a:spLocks noChangeArrowheads="1"/>
          </p:cNvSpPr>
          <p:nvPr/>
        </p:nvSpPr>
        <p:spPr bwMode="auto">
          <a:xfrm>
            <a:off x="4565092" y="909638"/>
            <a:ext cx="4453496" cy="5822950"/>
          </a:xfrm>
          <a:prstGeom prst="rect">
            <a:avLst/>
          </a:prstGeom>
          <a:noFill/>
          <a:ln w="3810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138113" y="5364163"/>
            <a:ext cx="39084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b="1" dirty="0">
                <a:solidFill>
                  <a:srgbClr val="008000"/>
                </a:solidFill>
              </a:rPr>
              <a:t>According to “key and lock” model discrete particles - receptors of “mitotic hormones” are present at a cell surface…</a:t>
            </a:r>
          </a:p>
        </p:txBody>
      </p:sp>
      <p:sp>
        <p:nvSpPr>
          <p:cNvPr id="20491" name="TextBox 31"/>
          <p:cNvSpPr txBox="1">
            <a:spLocks noChangeArrowheads="1"/>
          </p:cNvSpPr>
          <p:nvPr/>
        </p:nvSpPr>
        <p:spPr bwMode="auto">
          <a:xfrm rot="-1145921">
            <a:off x="285750" y="4144963"/>
            <a:ext cx="971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400" b="1" i="1"/>
              <a:t>Receptor molecule</a:t>
            </a:r>
            <a:endParaRPr kumimoji="0" lang="ru-RU" sz="1400" b="1" i="1"/>
          </a:p>
        </p:txBody>
      </p:sp>
      <p:sp>
        <p:nvSpPr>
          <p:cNvPr id="20492" name="TextBox 32"/>
          <p:cNvSpPr txBox="1">
            <a:spLocks noChangeArrowheads="1"/>
          </p:cNvSpPr>
          <p:nvPr/>
        </p:nvSpPr>
        <p:spPr bwMode="auto">
          <a:xfrm rot="-1145921">
            <a:off x="1230313" y="4718050"/>
            <a:ext cx="9699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en-US" sz="1400" b="1" i="1"/>
              <a:t>Mitotic hormone</a:t>
            </a:r>
            <a:endParaRPr kumimoji="0" lang="ru-RU" sz="1400" b="1" i="1"/>
          </a:p>
        </p:txBody>
      </p:sp>
    </p:spTree>
    <p:extLst>
      <p:ext uri="{BB962C8B-B14F-4D97-AF65-F5344CB8AC3E}">
        <p14:creationId xmlns:p14="http://schemas.microsoft.com/office/powerpoint/2010/main" val="228419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1037"/>
          <p:cNvGrpSpPr>
            <a:grpSpLocks/>
          </p:cNvGrpSpPr>
          <p:nvPr/>
        </p:nvGrpSpPr>
        <p:grpSpPr bwMode="auto">
          <a:xfrm>
            <a:off x="0" y="845993"/>
            <a:ext cx="8601075" cy="4578350"/>
            <a:chOff x="-233" y="586"/>
            <a:chExt cx="5418" cy="3157"/>
          </a:xfrm>
        </p:grpSpPr>
        <p:pic>
          <p:nvPicPr>
            <p:cNvPr id="24590" name="Picture 1026" descr="root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3" y="586"/>
              <a:ext cx="5418" cy="3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13" name="AutoShape 1029"/>
            <p:cNvSpPr>
              <a:spLocks noChangeArrowheads="1"/>
            </p:cNvSpPr>
            <p:nvPr/>
          </p:nvSpPr>
          <p:spPr bwMode="auto">
            <a:xfrm flipH="1" flipV="1">
              <a:off x="2496" y="1824"/>
              <a:ext cx="144" cy="143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14" name="AutoShape 1030"/>
            <p:cNvSpPr>
              <a:spLocks noChangeArrowheads="1"/>
            </p:cNvSpPr>
            <p:nvPr/>
          </p:nvSpPr>
          <p:spPr bwMode="auto">
            <a:xfrm flipH="1" flipV="1">
              <a:off x="2592" y="1920"/>
              <a:ext cx="144" cy="14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16" name="AutoShape 1032"/>
            <p:cNvSpPr>
              <a:spLocks noChangeArrowheads="1"/>
            </p:cNvSpPr>
            <p:nvPr/>
          </p:nvSpPr>
          <p:spPr bwMode="auto">
            <a:xfrm rot="15792920" flipH="1" flipV="1">
              <a:off x="1921" y="1871"/>
              <a:ext cx="142" cy="144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17" name="AutoShape 1033"/>
            <p:cNvSpPr>
              <a:spLocks noChangeArrowheads="1"/>
            </p:cNvSpPr>
            <p:nvPr/>
          </p:nvSpPr>
          <p:spPr bwMode="auto">
            <a:xfrm rot="10535359" flipH="1" flipV="1">
              <a:off x="1968" y="2400"/>
              <a:ext cx="144" cy="144"/>
            </a:xfrm>
            <a:prstGeom prst="rtTriangle">
              <a:avLst/>
            </a:prstGeom>
            <a:solidFill>
              <a:srgbClr val="9696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18" name="AutoShape 1034"/>
            <p:cNvSpPr>
              <a:spLocks noChangeArrowheads="1"/>
            </p:cNvSpPr>
            <p:nvPr/>
          </p:nvSpPr>
          <p:spPr bwMode="auto">
            <a:xfrm rot="10535359" flipH="1" flipV="1">
              <a:off x="2064" y="2496"/>
              <a:ext cx="144" cy="142"/>
            </a:xfrm>
            <a:prstGeom prst="rtTriangle">
              <a:avLst/>
            </a:prstGeom>
            <a:solidFill>
              <a:srgbClr val="9696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4578" name="Picture 5" descr="Gurw1a"/>
          <p:cNvSpPr>
            <a:spLocks noChangeAspect="1" noChangeArrowheads="1"/>
          </p:cNvSpPr>
          <p:nvPr/>
        </p:nvSpPr>
        <p:spPr bwMode="auto">
          <a:xfrm>
            <a:off x="104775" y="4378325"/>
            <a:ext cx="2617788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0" y="5916277"/>
            <a:ext cx="9144000" cy="898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b="1" i="1" dirty="0" smtClean="0">
                <a:solidFill>
                  <a:srgbClr val="000090"/>
                </a:solidFill>
              </a:rPr>
              <a:t>A.G. </a:t>
            </a:r>
            <a:r>
              <a:rPr lang="en-US" sz="2400" b="1" i="1" dirty="0" err="1" smtClean="0">
                <a:solidFill>
                  <a:srgbClr val="000090"/>
                </a:solidFill>
              </a:rPr>
              <a:t>Gurwitsch</a:t>
            </a:r>
            <a:r>
              <a:rPr lang="en-US" sz="2400" b="1" i="1" dirty="0" smtClean="0">
                <a:solidFill>
                  <a:srgbClr val="000090"/>
                </a:solidFill>
              </a:rPr>
              <a:t> experimentally proved that mitosis are triggered with UV photons (</a:t>
            </a:r>
            <a:r>
              <a:rPr lang="en-US" sz="2400" b="1" i="1" dirty="0" err="1" smtClean="0">
                <a:solidFill>
                  <a:srgbClr val="000090"/>
                </a:solidFill>
              </a:rPr>
              <a:t>Mitogenetic</a:t>
            </a:r>
            <a:r>
              <a:rPr lang="en-US" sz="2400" b="1" i="1" dirty="0" smtClean="0">
                <a:solidFill>
                  <a:srgbClr val="000090"/>
                </a:solidFill>
              </a:rPr>
              <a:t> Radiation) emitted from tips of onion ROOTS </a:t>
            </a:r>
            <a:endParaRPr lang="ru-RU" sz="2800" baseline="-25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775" y="0"/>
            <a:ext cx="90392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</a:rPr>
              <a:t>SCHEME OF THE FAMOUS GURWITSCH’s EXPERIMENT WITH </a:t>
            </a:r>
            <a:r>
              <a:rPr lang="en-US" sz="2800" b="1" dirty="0">
                <a:solidFill>
                  <a:srgbClr val="0000CC"/>
                </a:solidFill>
              </a:rPr>
              <a:t>ONION ROOTS</a:t>
            </a:r>
            <a:r>
              <a:rPr lang="en-US" sz="2800" b="1" dirty="0" smtClean="0">
                <a:solidFill>
                  <a:srgbClr val="0000CC"/>
                </a:solidFill>
              </a:rPr>
              <a:t>.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3882669" y="4251019"/>
            <a:ext cx="4718406" cy="1306511"/>
          </a:xfrm>
          <a:prstGeom prst="rect">
            <a:avLst/>
          </a:prstGeom>
          <a:solidFill>
            <a:srgbClr val="EB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i="1" dirty="0" smtClean="0">
                <a:solidFill>
                  <a:srgbClr val="FF3300"/>
                </a:solidFill>
              </a:rPr>
              <a:t>The number of mitotic cell in sections of detector roots on the exposed to the inducer root side (left) significantly exceeds that on the “shadowed” side (results of 4 experiments) </a:t>
            </a:r>
            <a:endParaRPr lang="ru-RU" b="1" i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66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 cstate="email">
            <a:alphaModFix amt="3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346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9607" y="28986"/>
            <a:ext cx="8721693" cy="2522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b="1" i="1" dirty="0" smtClean="0">
                <a:solidFill>
                  <a:srgbClr val="000090"/>
                </a:solidFill>
              </a:rPr>
              <a:t>One of the major sources of MGR – recombination of oxygen free radicals and atoms (O</a:t>
            </a:r>
            <a:r>
              <a:rPr lang="en-US" sz="2800" b="1" i="1" baseline="-25000" dirty="0" smtClean="0">
                <a:solidFill>
                  <a:srgbClr val="000090"/>
                </a:solidFill>
              </a:rPr>
              <a:t>2</a:t>
            </a:r>
            <a:r>
              <a:rPr lang="en-US" sz="3600" b="1" i="1" baseline="30000" dirty="0" smtClean="0">
                <a:solidFill>
                  <a:srgbClr val="000090"/>
                </a:solidFill>
              </a:rPr>
              <a:t>-</a:t>
            </a:r>
            <a:r>
              <a:rPr lang="en-US" sz="2800" b="1" i="1" dirty="0" smtClean="0">
                <a:solidFill>
                  <a:srgbClr val="00009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b="1" i="1" dirty="0" smtClean="0">
                <a:solidFill>
                  <a:srgbClr val="000090"/>
                </a:solidFill>
              </a:rPr>
              <a:t>, </a:t>
            </a:r>
            <a:r>
              <a:rPr lang="en-US" sz="2800" b="1" i="1" dirty="0" smtClean="0">
                <a:solidFill>
                  <a:srgbClr val="00009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b="1" i="1" dirty="0" smtClean="0">
                <a:solidFill>
                  <a:srgbClr val="000090"/>
                </a:solidFill>
                <a:sym typeface="Wingdings"/>
              </a:rPr>
              <a:t>HO, </a:t>
            </a:r>
            <a:r>
              <a:rPr lang="en-US" sz="2800" b="1" i="1" dirty="0">
                <a:solidFill>
                  <a:srgbClr val="00009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b="1" i="1" dirty="0" smtClean="0">
                <a:solidFill>
                  <a:srgbClr val="000090"/>
                </a:solidFill>
                <a:sym typeface="Wingdings"/>
              </a:rPr>
              <a:t>O</a:t>
            </a:r>
            <a:r>
              <a:rPr lang="en-US" sz="2800" b="1" i="1" dirty="0" smtClean="0">
                <a:solidFill>
                  <a:srgbClr val="00009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b="1" i="1" dirty="0" smtClean="0">
                <a:solidFill>
                  <a:srgbClr val="000090"/>
                </a:solidFill>
                <a:sym typeface="Wingdings"/>
              </a:rPr>
              <a:t>, </a:t>
            </a:r>
            <a:r>
              <a:rPr lang="en-US" sz="2800" b="1" i="1" dirty="0">
                <a:solidFill>
                  <a:srgbClr val="00009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b="1" i="1" dirty="0" smtClean="0">
                <a:solidFill>
                  <a:srgbClr val="000090"/>
                </a:solidFill>
                <a:sym typeface="Wingdings"/>
              </a:rPr>
              <a:t>H, </a:t>
            </a:r>
            <a:r>
              <a:rPr lang="en-US" sz="2800" b="1" i="1" dirty="0" smtClean="0">
                <a:solidFill>
                  <a:srgbClr val="000090"/>
                </a:solidFill>
                <a:latin typeface="Wingdings"/>
                <a:ea typeface="Wingdings"/>
                <a:cs typeface="Wingdings"/>
                <a:sym typeface="Wingdings"/>
              </a:rPr>
              <a:t></a:t>
            </a:r>
            <a:r>
              <a:rPr lang="en-US" sz="2800" b="1" i="1" dirty="0" smtClean="0">
                <a:solidFill>
                  <a:srgbClr val="000090"/>
                </a:solidFill>
                <a:sym typeface="Wingdings"/>
              </a:rPr>
              <a:t>C=O, </a:t>
            </a:r>
            <a:r>
              <a:rPr lang="en-US" sz="2800" b="1" i="1" dirty="0" smtClean="0">
                <a:solidFill>
                  <a:srgbClr val="00009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b="1" i="1" dirty="0" smtClean="0">
                <a:solidFill>
                  <a:srgbClr val="000090"/>
                </a:solidFill>
                <a:sym typeface="Wingdings"/>
              </a:rPr>
              <a:t>CO</a:t>
            </a:r>
            <a:r>
              <a:rPr lang="en-US" sz="2800" b="1" i="1" baseline="-25000" dirty="0" smtClean="0">
                <a:solidFill>
                  <a:srgbClr val="000090"/>
                </a:solidFill>
                <a:sym typeface="Wingdings"/>
              </a:rPr>
              <a:t>3</a:t>
            </a:r>
            <a:r>
              <a:rPr lang="en-US" sz="3600" b="1" i="1" baseline="30000" dirty="0" smtClean="0">
                <a:solidFill>
                  <a:srgbClr val="000090"/>
                </a:solidFill>
                <a:sym typeface="Wingdings"/>
              </a:rPr>
              <a:t>-</a:t>
            </a:r>
            <a:r>
              <a:rPr lang="en-US" sz="2800" b="1" i="1" dirty="0" smtClean="0">
                <a:solidFill>
                  <a:srgbClr val="000090"/>
                </a:solidFill>
                <a:sym typeface="Wingdings"/>
              </a:rPr>
              <a:t>, etc…) originating in the course of enzymatic and also physical chemical phase transitions (e.g., sol-gel transition) </a:t>
            </a:r>
            <a:r>
              <a:rPr lang="en-US" sz="2800" b="1" i="1" dirty="0" smtClean="0">
                <a:solidFill>
                  <a:srgbClr val="FF0000"/>
                </a:solidFill>
                <a:sym typeface="Wingdings"/>
              </a:rPr>
              <a:t>proceeding in aqueous systems </a:t>
            </a:r>
            <a:endParaRPr lang="ru-RU" sz="2400" baseline="-25000" dirty="0">
              <a:solidFill>
                <a:srgbClr val="FF0000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025" y="3558454"/>
            <a:ext cx="7423975" cy="29716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637951"/>
            <a:ext cx="5405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(e.g.: H</a:t>
            </a:r>
            <a:r>
              <a:rPr lang="en-US" sz="2800" b="1" i="1" dirty="0">
                <a:solidFill>
                  <a:srgbClr val="00009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b="1" dirty="0" smtClean="0">
                <a:solidFill>
                  <a:schemeClr val="tx2"/>
                </a:solidFill>
              </a:rPr>
              <a:t>  +  </a:t>
            </a:r>
            <a:r>
              <a:rPr lang="en-US" sz="2800" b="1" i="1" dirty="0">
                <a:solidFill>
                  <a:srgbClr val="00009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b="1" dirty="0" smtClean="0">
                <a:solidFill>
                  <a:schemeClr val="tx2"/>
                </a:solidFill>
              </a:rPr>
              <a:t>HO </a:t>
            </a:r>
            <a:r>
              <a:rPr lang="en-US" sz="2800" b="1" dirty="0" smtClean="0">
                <a:solidFill>
                  <a:schemeClr val="tx2"/>
                </a:solidFill>
                <a:sym typeface="Wingdings"/>
              </a:rPr>
              <a:t> H</a:t>
            </a:r>
            <a:r>
              <a:rPr lang="en-US" sz="2800" b="1" baseline="-25000" dirty="0" smtClean="0">
                <a:solidFill>
                  <a:schemeClr val="tx2"/>
                </a:solidFill>
                <a:sym typeface="Wingdings"/>
              </a:rPr>
              <a:t>2</a:t>
            </a:r>
            <a:r>
              <a:rPr lang="en-US" sz="2800" b="1" dirty="0" smtClean="0">
                <a:solidFill>
                  <a:schemeClr val="tx2"/>
                </a:solidFill>
                <a:sym typeface="Wingdings"/>
              </a:rPr>
              <a:t>O + </a:t>
            </a:r>
            <a:r>
              <a:rPr lang="en-US" sz="2800" b="1" dirty="0" err="1" smtClean="0">
                <a:solidFill>
                  <a:schemeClr val="tx2"/>
                </a:solidFill>
                <a:sym typeface="Wingdings"/>
              </a:rPr>
              <a:t>hv</a:t>
            </a:r>
            <a:r>
              <a:rPr lang="en-US" sz="2800" b="1" dirty="0" smtClean="0">
                <a:solidFill>
                  <a:schemeClr val="tx2"/>
                </a:solidFill>
                <a:sym typeface="Wingdings"/>
              </a:rPr>
              <a:t> (MGR)</a:t>
            </a:r>
            <a:endParaRPr lang="ru-RU" sz="2800" b="1" dirty="0">
              <a:solidFill>
                <a:schemeClr val="tx2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073828" y="3149092"/>
            <a:ext cx="227117" cy="1167815"/>
            <a:chOff x="3366987" y="3196641"/>
            <a:chExt cx="227117" cy="1167815"/>
          </a:xfrm>
        </p:grpSpPr>
        <p:cxnSp>
          <p:nvCxnSpPr>
            <p:cNvPr id="8" name="Прямая со стрелкой 7"/>
            <p:cNvCxnSpPr/>
            <p:nvPr/>
          </p:nvCxnSpPr>
          <p:spPr>
            <a:xfrm>
              <a:off x="3366987" y="3371850"/>
              <a:ext cx="0" cy="992606"/>
            </a:xfrm>
            <a:prstGeom prst="straightConnector1">
              <a:avLst/>
            </a:prstGeom>
            <a:ln w="76200" cmpd="sng"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366987" y="3340686"/>
              <a:ext cx="227117" cy="469480"/>
            </a:xfrm>
            <a:prstGeom prst="line">
              <a:avLst/>
            </a:prstGeom>
            <a:ln w="5715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594104" y="3196641"/>
              <a:ext cx="0" cy="577583"/>
            </a:xfrm>
            <a:prstGeom prst="line">
              <a:avLst/>
            </a:prstGeom>
            <a:ln w="5715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302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endParaRPr lang="en-US" sz="2400" b="1" i="1" dirty="0" smtClean="0">
              <a:solidFill>
                <a:schemeClr val="accent2"/>
              </a:solidFill>
              <a:latin typeface="Tahoma" charset="0"/>
              <a:sym typeface="Wingdings" charset="0"/>
            </a:endParaRPr>
          </a:p>
          <a:p>
            <a:pPr algn="ctr">
              <a:lnSpc>
                <a:spcPct val="120000"/>
              </a:lnSpc>
              <a:defRPr/>
            </a:pPr>
            <a:endParaRPr lang="en-US" sz="2400" b="1" i="1" dirty="0">
              <a:solidFill>
                <a:schemeClr val="accent2"/>
              </a:solidFill>
              <a:latin typeface="Tahoma" charset="0"/>
              <a:sym typeface="Wingdings" charset="0"/>
            </a:endParaRPr>
          </a:p>
          <a:p>
            <a:pPr algn="ctr">
              <a:lnSpc>
                <a:spcPct val="120000"/>
              </a:lnSpc>
              <a:defRPr/>
            </a:pPr>
            <a:endParaRPr lang="en-US" sz="2400" b="1" i="1" dirty="0" smtClean="0">
              <a:solidFill>
                <a:schemeClr val="accent2"/>
              </a:solidFill>
              <a:latin typeface="Tahoma" charset="0"/>
              <a:sym typeface="Wingdings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sz="2400" b="1" i="1" dirty="0" smtClean="0">
                <a:solidFill>
                  <a:schemeClr val="accent2"/>
                </a:solidFill>
                <a:latin typeface="Tahoma" charset="0"/>
                <a:sym typeface="Wingdings" charset="0"/>
              </a:rPr>
              <a:t>Using </a:t>
            </a:r>
            <a:r>
              <a:rPr lang="en-US" sz="2400" b="1" i="1" dirty="0">
                <a:solidFill>
                  <a:schemeClr val="accent2"/>
                </a:solidFill>
                <a:latin typeface="Tahoma" charset="0"/>
                <a:sym typeface="Wingdings" charset="0"/>
              </a:rPr>
              <a:t>Electron Paramagnetic Resonance method we discovered that continuous generation of superoxide radical takes place in bicarbonate aqueous solutions</a:t>
            </a:r>
            <a:r>
              <a:rPr lang="en-US" sz="2400" b="1" i="1" dirty="0" smtClean="0">
                <a:solidFill>
                  <a:schemeClr val="accent2"/>
                </a:solidFill>
                <a:latin typeface="Tahoma" charset="0"/>
                <a:sym typeface="Wingdings" charset="0"/>
              </a:rPr>
              <a:t>.</a:t>
            </a:r>
          </a:p>
          <a:p>
            <a:pPr algn="ctr">
              <a:lnSpc>
                <a:spcPct val="120000"/>
              </a:lnSpc>
              <a:defRPr/>
            </a:pPr>
            <a:endParaRPr lang="en-US" sz="2400" b="1" i="1" dirty="0">
              <a:solidFill>
                <a:schemeClr val="accent2"/>
              </a:solidFill>
              <a:latin typeface="Tahoma" charset="0"/>
              <a:sym typeface="Wingdings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sz="2400" b="1" i="1" dirty="0" smtClean="0">
                <a:solidFill>
                  <a:srgbClr val="000090"/>
                </a:solidFill>
                <a:latin typeface="Tahoma" charset="0"/>
                <a:sym typeface="Wingdings" charset="0"/>
              </a:rPr>
              <a:t>We suppose that origination of superoxide radicals in aqueous systems becomes possible due to </a:t>
            </a:r>
            <a:r>
              <a:rPr lang="en-US" sz="2400" b="1" i="1" dirty="0" smtClean="0">
                <a:solidFill>
                  <a:srgbClr val="000090"/>
                </a:solidFill>
                <a:latin typeface="Tahoma" charset="0"/>
              </a:rPr>
              <a:t>charge </a:t>
            </a:r>
            <a:r>
              <a:rPr lang="en-US" sz="2400" b="1" i="1" dirty="0">
                <a:solidFill>
                  <a:srgbClr val="000090"/>
                </a:solidFill>
                <a:latin typeface="Tahoma" charset="0"/>
              </a:rPr>
              <a:t>separation </a:t>
            </a:r>
            <a:r>
              <a:rPr lang="en-US" sz="2400" b="1" i="1" dirty="0" smtClean="0">
                <a:solidFill>
                  <a:srgbClr val="000090"/>
                </a:solidFill>
                <a:latin typeface="Tahoma" charset="0"/>
              </a:rPr>
              <a:t>according to G</a:t>
            </a:r>
            <a:r>
              <a:rPr lang="en-US" sz="2400" b="1" i="1" dirty="0">
                <a:solidFill>
                  <a:srgbClr val="000090"/>
                </a:solidFill>
                <a:latin typeface="Tahoma" charset="0"/>
              </a:rPr>
              <a:t>. H. </a:t>
            </a:r>
            <a:r>
              <a:rPr lang="en-US" sz="2400" b="1" i="1" dirty="0" smtClean="0">
                <a:solidFill>
                  <a:srgbClr val="000090"/>
                </a:solidFill>
                <a:latin typeface="Tahoma" charset="0"/>
              </a:rPr>
              <a:t>Pollack between EZ-water (negatively charged) and bulk water containing oxygen – electron acceptor.</a:t>
            </a:r>
          </a:p>
          <a:p>
            <a:pPr algn="ctr">
              <a:lnSpc>
                <a:spcPct val="120000"/>
              </a:lnSpc>
              <a:defRPr/>
            </a:pPr>
            <a:endParaRPr lang="en-US" sz="2400" b="1" i="1" dirty="0">
              <a:solidFill>
                <a:srgbClr val="000090"/>
              </a:solidFill>
              <a:latin typeface="Tahoma" charset="0"/>
            </a:endParaRPr>
          </a:p>
          <a:p>
            <a:pPr algn="ctr">
              <a:lnSpc>
                <a:spcPct val="120000"/>
              </a:lnSpc>
              <a:defRPr/>
            </a:pPr>
            <a:endParaRPr lang="en-US" sz="1600" b="1" u="sng" dirty="0">
              <a:solidFill>
                <a:schemeClr val="accent2"/>
              </a:solidFill>
              <a:latin typeface="Tahoma" charset="0"/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024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744" y="2779933"/>
            <a:ext cx="8391944" cy="280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8" name="AutoShape 4"/>
          <p:cNvSpPr>
            <a:spLocks noChangeArrowheads="1"/>
          </p:cNvSpPr>
          <p:nvPr/>
        </p:nvSpPr>
        <p:spPr bwMode="auto">
          <a:xfrm>
            <a:off x="1187450" y="1251170"/>
            <a:ext cx="2151063" cy="1828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57 h 21600"/>
              <a:gd name="T14" fmla="*/ 18334 w 21600"/>
              <a:gd name="T15" fmla="*/ 92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240" y="0"/>
                </a:lnTo>
                <a:lnTo>
                  <a:pt x="15240" y="2957"/>
                </a:lnTo>
                <a:lnTo>
                  <a:pt x="12427" y="2957"/>
                </a:lnTo>
                <a:cubicBezTo>
                  <a:pt x="5564" y="2957"/>
                  <a:pt x="0" y="7076"/>
                  <a:pt x="0" y="12158"/>
                </a:cubicBezTo>
                <a:lnTo>
                  <a:pt x="0" y="21600"/>
                </a:lnTo>
                <a:lnTo>
                  <a:pt x="6382" y="21600"/>
                </a:lnTo>
                <a:lnTo>
                  <a:pt x="6382" y="12158"/>
                </a:lnTo>
                <a:cubicBezTo>
                  <a:pt x="6382" y="10525"/>
                  <a:pt x="9088" y="9201"/>
                  <a:pt x="12427" y="9201"/>
                </a:cubicBezTo>
                <a:lnTo>
                  <a:pt x="15240" y="9201"/>
                </a:lnTo>
                <a:lnTo>
                  <a:pt x="15240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 flipH="1">
            <a:off x="4229100" y="2394170"/>
            <a:ext cx="15621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550 h 21600"/>
              <a:gd name="T14" fmla="*/ 17961 w 21600"/>
              <a:gd name="T15" fmla="*/ 960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332" y="0"/>
                </a:lnTo>
                <a:lnTo>
                  <a:pt x="15332" y="2550"/>
                </a:lnTo>
                <a:lnTo>
                  <a:pt x="12427" y="2550"/>
                </a:lnTo>
                <a:cubicBezTo>
                  <a:pt x="5564" y="2550"/>
                  <a:pt x="0" y="6852"/>
                  <a:pt x="0" y="12158"/>
                </a:cubicBezTo>
                <a:lnTo>
                  <a:pt x="0" y="21600"/>
                </a:lnTo>
                <a:lnTo>
                  <a:pt x="7214" y="21600"/>
                </a:lnTo>
                <a:lnTo>
                  <a:pt x="7214" y="12158"/>
                </a:lnTo>
                <a:cubicBezTo>
                  <a:pt x="7214" y="10750"/>
                  <a:pt x="9548" y="9608"/>
                  <a:pt x="12427" y="9608"/>
                </a:cubicBezTo>
                <a:lnTo>
                  <a:pt x="15332" y="9608"/>
                </a:lnTo>
                <a:lnTo>
                  <a:pt x="15332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3354388" y="1403570"/>
            <a:ext cx="860425" cy="13763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en-US" sz="2800">
                <a:solidFill>
                  <a:srgbClr val="000000"/>
                </a:solidFill>
              </a:rPr>
              <a:t>4 e─</a:t>
            </a:r>
          </a:p>
          <a:p>
            <a:pPr algn="ctr">
              <a:lnSpc>
                <a:spcPct val="70000"/>
              </a:lnSpc>
            </a:pPr>
            <a:r>
              <a:rPr kumimoji="0" lang="en-US" sz="2800">
                <a:solidFill>
                  <a:srgbClr val="000000"/>
                </a:solidFill>
              </a:rPr>
              <a:t>+</a:t>
            </a:r>
          </a:p>
          <a:p>
            <a:pPr algn="ctr"/>
            <a:r>
              <a:rPr kumimoji="0" lang="en-US" sz="2800">
                <a:solidFill>
                  <a:srgbClr val="000000"/>
                </a:solidFill>
              </a:rPr>
              <a:t>4H</a:t>
            </a:r>
            <a:r>
              <a:rPr kumimoji="0" lang="en-US" sz="36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 flipV="1">
            <a:off x="4203700" y="2056033"/>
            <a:ext cx="627063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4851400" y="1759170"/>
            <a:ext cx="4292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b="1" dirty="0">
                <a:solidFill>
                  <a:srgbClr val="000000"/>
                </a:solidFill>
              </a:rPr>
              <a:t>O</a:t>
            </a:r>
            <a:r>
              <a:rPr kumimoji="0" lang="en-US" b="1" baseline="-25000" dirty="0">
                <a:solidFill>
                  <a:srgbClr val="000000"/>
                </a:solidFill>
              </a:rPr>
              <a:t>2</a:t>
            </a:r>
            <a:r>
              <a:rPr kumimoji="0" lang="en-US" b="1" dirty="0">
                <a:solidFill>
                  <a:srgbClr val="000000"/>
                </a:solidFill>
              </a:rPr>
              <a:t> </a:t>
            </a:r>
            <a:r>
              <a:rPr kumimoji="0" lang="en-US" b="1" dirty="0">
                <a:solidFill>
                  <a:srgbClr val="000000"/>
                </a:solidFill>
                <a:sym typeface="Wingdings" charset="0"/>
              </a:rPr>
              <a:t>  </a:t>
            </a:r>
            <a:r>
              <a:rPr kumimoji="0" lang="en-US" b="1" dirty="0">
                <a:solidFill>
                  <a:srgbClr val="FF6600"/>
                </a:solidFill>
                <a:sym typeface="Wingdings" charset="0"/>
              </a:rPr>
              <a:t>ROS</a:t>
            </a:r>
            <a:r>
              <a:rPr kumimoji="0" lang="en-US" b="1" dirty="0">
                <a:solidFill>
                  <a:srgbClr val="000000"/>
                </a:solidFill>
                <a:sym typeface="Wingdings" charset="0"/>
              </a:rPr>
              <a:t>  2H</a:t>
            </a:r>
            <a:r>
              <a:rPr kumimoji="0" lang="en-US" b="1" baseline="-25000" dirty="0">
                <a:solidFill>
                  <a:srgbClr val="000000"/>
                </a:solidFill>
                <a:sym typeface="Wingdings" charset="0"/>
              </a:rPr>
              <a:t>2</a:t>
            </a:r>
            <a:r>
              <a:rPr kumimoji="0" lang="en-US" b="1" dirty="0">
                <a:solidFill>
                  <a:srgbClr val="000000"/>
                </a:solidFill>
                <a:sym typeface="Wingdings" charset="0"/>
              </a:rPr>
              <a:t>O+ </a:t>
            </a:r>
            <a:r>
              <a:rPr kumimoji="0" lang="en-US" b="1" dirty="0">
                <a:solidFill>
                  <a:srgbClr val="FF0000"/>
                </a:solidFill>
                <a:sym typeface="Wingdings" charset="0"/>
              </a:rPr>
              <a:t>Energy</a:t>
            </a:r>
            <a:endParaRPr kumimoji="0" lang="en-US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1678" y="3437551"/>
            <a:ext cx="548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O</a:t>
            </a:r>
            <a:r>
              <a:rPr lang="en-US" sz="2800" b="1" baseline="-25000" dirty="0">
                <a:solidFill>
                  <a:srgbClr val="000000"/>
                </a:solidFill>
              </a:rPr>
              <a:t>2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035255" y="3943592"/>
            <a:ext cx="548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O</a:t>
            </a:r>
            <a:r>
              <a:rPr lang="en-US" sz="2800" b="1" baseline="-25000" dirty="0">
                <a:solidFill>
                  <a:srgbClr val="000000"/>
                </a:solidFill>
              </a:rPr>
              <a:t>2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158542" y="3943592"/>
            <a:ext cx="548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O</a:t>
            </a:r>
            <a:r>
              <a:rPr lang="en-US" sz="2800" b="1" baseline="-25000" dirty="0">
                <a:solidFill>
                  <a:srgbClr val="000000"/>
                </a:solidFill>
              </a:rPr>
              <a:t>2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003494" y="3681982"/>
            <a:ext cx="1519091" cy="523220"/>
          </a:xfrm>
          <a:prstGeom prst="rect">
            <a:avLst/>
          </a:prstGeom>
          <a:solidFill>
            <a:srgbClr val="FFFFFF">
              <a:alpha val="73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EZ-water</a:t>
            </a:r>
            <a:endParaRPr lang="ru-RU" sz="2800" dirty="0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80830" y="5822398"/>
            <a:ext cx="9090819" cy="523220"/>
          </a:xfrm>
          <a:prstGeom prst="rect">
            <a:avLst/>
          </a:prstGeom>
          <a:solidFill>
            <a:srgbClr val="FFFFFF">
              <a:alpha val="45000"/>
            </a:srgb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2H</a:t>
            </a:r>
            <a:r>
              <a:rPr lang="en-US" sz="2800" b="1" baseline="-25000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2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O + O</a:t>
            </a:r>
            <a:r>
              <a:rPr lang="en-US" sz="2800" b="1" baseline="-25000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2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  <a:sym typeface="Wingdings" pitchFamily="2" charset="2"/>
              </a:rPr>
              <a:t>   </a:t>
            </a:r>
            <a:r>
              <a:rPr lang="en-US" sz="2800" b="1" dirty="0" smtClean="0">
                <a:solidFill>
                  <a:srgbClr val="FF0000"/>
                </a:solidFill>
                <a:cs typeface="+mn-cs"/>
                <a:sym typeface="Wingdings" pitchFamily="2" charset="2"/>
              </a:rPr>
              <a:t>O</a:t>
            </a:r>
            <a:r>
              <a:rPr lang="en-US" sz="2800" b="1" baseline="-25000" dirty="0" smtClean="0">
                <a:solidFill>
                  <a:srgbClr val="FF0000"/>
                </a:solidFill>
                <a:cs typeface="+mn-cs"/>
                <a:sym typeface="Wingdings" pitchFamily="2" charset="2"/>
              </a:rPr>
              <a:t>2</a:t>
            </a:r>
            <a:r>
              <a:rPr lang="en-US" sz="2800" b="1" baseline="30000" dirty="0" smtClean="0">
                <a:solidFill>
                  <a:srgbClr val="FF0000"/>
                </a:solidFill>
                <a:cs typeface="+mn-cs"/>
                <a:sym typeface="Wingdings" pitchFamily="2" charset="2"/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  <a:cs typeface="+mn-cs"/>
                <a:sym typeface="Wingdings" pitchFamily="2" charset="2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  <a:sym typeface="Wingdings" pitchFamily="2" charset="2"/>
              </a:rPr>
              <a:t> </a:t>
            </a:r>
            <a:r>
              <a:rPr lang="en-US" sz="2800" b="1" dirty="0" smtClean="0">
                <a:solidFill>
                  <a:srgbClr val="FF0000"/>
                </a:solidFill>
                <a:cs typeface="+mn-cs"/>
                <a:sym typeface="Wingdings" pitchFamily="2" charset="2"/>
              </a:rPr>
              <a:t>H</a:t>
            </a:r>
            <a:r>
              <a:rPr lang="en-US" sz="2800" b="1" baseline="-25000" dirty="0" smtClean="0">
                <a:solidFill>
                  <a:srgbClr val="FF0000"/>
                </a:solidFill>
                <a:cs typeface="+mn-cs"/>
                <a:sym typeface="Wingdings" pitchFamily="2" charset="2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cs typeface="+mn-cs"/>
                <a:sym typeface="Wingdings" pitchFamily="2" charset="2"/>
              </a:rPr>
              <a:t>O</a:t>
            </a:r>
            <a:r>
              <a:rPr lang="en-US" sz="2800" b="1" baseline="-25000" dirty="0" smtClean="0">
                <a:solidFill>
                  <a:srgbClr val="FF0000"/>
                </a:solidFill>
                <a:cs typeface="+mn-cs"/>
                <a:sym typeface="Wingdings" pitchFamily="2" charset="2"/>
              </a:rPr>
              <a:t>2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  <a:sym typeface="Wingdings" pitchFamily="2" charset="2"/>
              </a:rPr>
              <a:t></a:t>
            </a:r>
            <a:r>
              <a:rPr lang="en-US" sz="2800" b="1" dirty="0" smtClean="0">
                <a:solidFill>
                  <a:srgbClr val="FF0000"/>
                </a:solidFill>
                <a:cs typeface="+mn-cs"/>
                <a:sym typeface="Wingdings" pitchFamily="2" charset="2"/>
              </a:rPr>
              <a:t>O</a:t>
            </a:r>
            <a:r>
              <a:rPr lang="en-US" sz="2800" b="1" baseline="-25000" dirty="0" smtClean="0">
                <a:solidFill>
                  <a:srgbClr val="FF0000"/>
                </a:solidFill>
                <a:cs typeface="+mn-cs"/>
                <a:sym typeface="Wingdings" pitchFamily="2" charset="2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cs typeface="+mn-cs"/>
                <a:sym typeface="Wingdings" pitchFamily="2" charset="2"/>
              </a:rPr>
              <a:t>*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  <a:sym typeface="Wingdings" pitchFamily="2" charset="2"/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cs typeface="+mn-cs"/>
                <a:sym typeface="Wingdings" pitchFamily="2" charset="2"/>
              </a:rPr>
              <a:t>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O</a:t>
            </a:r>
            <a:r>
              <a:rPr lang="en-US" sz="2800" b="1" baseline="-25000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2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+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  <a:sym typeface="Wingdings" pitchFamily="2" charset="2"/>
              </a:rPr>
              <a:t>2H</a:t>
            </a:r>
            <a:r>
              <a:rPr lang="en-US" sz="2800" b="1" baseline="-25000" dirty="0" smtClean="0">
                <a:solidFill>
                  <a:schemeClr val="accent2">
                    <a:lumMod val="75000"/>
                  </a:schemeClr>
                </a:solidFill>
                <a:cs typeface="+mn-cs"/>
                <a:sym typeface="Wingdings" pitchFamily="2" charset="2"/>
              </a:rPr>
              <a:t>2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  <a:sym typeface="Wingdings" pitchFamily="2" charset="2"/>
              </a:rPr>
              <a:t>O </a:t>
            </a:r>
            <a:r>
              <a:rPr lang="en-US" sz="2800" b="1" dirty="0">
                <a:solidFill>
                  <a:srgbClr val="000000"/>
                </a:solidFill>
                <a:cs typeface="+mn-cs"/>
                <a:sym typeface="Wingdings" pitchFamily="2" charset="2"/>
              </a:rPr>
              <a:t>+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  <a:sym typeface="Wingdings" pitchFamily="2" charset="2"/>
              </a:rPr>
              <a:t>hv</a:t>
            </a:r>
            <a:endParaRPr lang="en-US" sz="28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6722" y="6345618"/>
            <a:ext cx="7397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tx2"/>
                </a:solidFill>
              </a:rPr>
              <a:t>Water oxidation is catalyzed by HCO</a:t>
            </a:r>
            <a:r>
              <a:rPr lang="en-US" sz="2400" b="1" i="1" baseline="-25000" dirty="0" smtClean="0">
                <a:solidFill>
                  <a:schemeClr val="tx2"/>
                </a:solidFill>
              </a:rPr>
              <a:t>3</a:t>
            </a:r>
            <a:r>
              <a:rPr lang="en-US" sz="2400" b="1" i="1" baseline="30000" dirty="0" smtClean="0">
                <a:solidFill>
                  <a:schemeClr val="tx2"/>
                </a:solidFill>
              </a:rPr>
              <a:t>-</a:t>
            </a:r>
            <a:r>
              <a:rPr lang="en-US" sz="2400" b="1" i="1" dirty="0" smtClean="0">
                <a:solidFill>
                  <a:schemeClr val="tx2"/>
                </a:solidFill>
              </a:rPr>
              <a:t> dissolved in water </a:t>
            </a:r>
            <a:endParaRPr lang="ru-RU" sz="2400" b="1" i="1" dirty="0">
              <a:solidFill>
                <a:schemeClr val="tx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4775" y="0"/>
            <a:ext cx="90392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</a:rPr>
              <a:t>SCHEME OF “WATER BURNING” – network of processes providing for the emergence of ROS in water</a:t>
            </a:r>
            <a:r>
              <a:rPr lang="en-US" sz="2400" b="1" dirty="0" smtClean="0">
                <a:solidFill>
                  <a:srgbClr val="0000CC"/>
                </a:solidFill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11380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8651"/>
            <a:ext cx="8839200" cy="25837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12417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Current status of peptides in biochemistry</a:t>
            </a:r>
            <a:endParaRPr lang="ru-RU" sz="3600" dirty="0"/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4662106"/>
            <a:ext cx="914399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“</a:t>
            </a:r>
            <a:r>
              <a:rPr lang="en-US" sz="2400" b="1" i="1" dirty="0"/>
              <a:t>Peptides are distinguished from proteins on the basis of size, and as an arbitrary benchmark can be understood to contain approximately 50 or fewer amino acids”</a:t>
            </a:r>
            <a:r>
              <a:rPr lang="ru-RU" sz="2400" i="1" dirty="0"/>
              <a:t> </a:t>
            </a:r>
            <a:r>
              <a:rPr lang="en-US" sz="2400" i="1" dirty="0" smtClean="0"/>
              <a:t>                </a:t>
            </a:r>
            <a:r>
              <a:rPr lang="ru-RU" sz="2400" i="1" dirty="0" smtClean="0"/>
              <a:t> </a:t>
            </a:r>
            <a:endParaRPr lang="en-US" sz="2400" i="1" dirty="0"/>
          </a:p>
          <a:p>
            <a:pPr algn="ctr"/>
            <a:r>
              <a:rPr lang="en-US" sz="2400" dirty="0" smtClean="0"/>
              <a:t>Proteins are peptides &gt; 50 Amino Acids</a:t>
            </a:r>
          </a:p>
          <a:p>
            <a:pPr algn="ctr"/>
            <a:r>
              <a:rPr lang="en-US" sz="2400" dirty="0" err="1" smtClean="0"/>
              <a:t>Oligopeptides</a:t>
            </a:r>
            <a:r>
              <a:rPr lang="en-US" sz="2400" dirty="0" smtClean="0"/>
              <a:t> are peptides (2 ~ 20 AA)</a:t>
            </a:r>
          </a:p>
          <a:p>
            <a:pPr algn="r"/>
            <a:r>
              <a:rPr lang="en-US" sz="2000" b="1" dirty="0" smtClean="0"/>
              <a:t>Standard biology textbook</a:t>
            </a:r>
            <a:endParaRPr lang="en-US" sz="2000" b="1" dirty="0"/>
          </a:p>
          <a:p>
            <a:pPr algn="r"/>
            <a:endParaRPr lang="en-US" sz="2400" dirty="0" smtClean="0"/>
          </a:p>
          <a:p>
            <a:pPr algn="r"/>
            <a:endParaRPr lang="en-US" sz="2400" dirty="0"/>
          </a:p>
          <a:p>
            <a:pPr algn="r"/>
            <a:endParaRPr lang="ru-RU" dirty="0"/>
          </a:p>
        </p:txBody>
      </p:sp>
      <p:pic>
        <p:nvPicPr>
          <p:cNvPr id="17" name="Изображение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4965" y="3192395"/>
            <a:ext cx="3698890" cy="146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72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2"/>
          <p:cNvGrpSpPr>
            <a:grpSpLocks/>
          </p:cNvGrpSpPr>
          <p:nvPr/>
        </p:nvGrpSpPr>
        <p:grpSpPr bwMode="auto">
          <a:xfrm>
            <a:off x="4692650" y="3408000"/>
            <a:ext cx="4451350" cy="3048000"/>
            <a:chOff x="2707" y="2400"/>
            <a:chExt cx="2804" cy="1920"/>
          </a:xfrm>
        </p:grpSpPr>
        <p:sp>
          <p:nvSpPr>
            <p:cNvPr id="15424" name="Text Box 3"/>
            <p:cNvSpPr txBox="1">
              <a:spLocks noChangeArrowheads="1"/>
            </p:cNvSpPr>
            <p:nvPr/>
          </p:nvSpPr>
          <p:spPr bwMode="auto">
            <a:xfrm rot="-5400000">
              <a:off x="2058" y="3049"/>
              <a:ext cx="147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b="1" smtClean="0"/>
                <a:t>Emission intensity</a:t>
              </a:r>
              <a:endParaRPr lang="ru-RU" sz="1200" b="1" smtClean="0"/>
            </a:p>
          </p:txBody>
        </p:sp>
        <p:pic>
          <p:nvPicPr>
            <p:cNvPr id="15425" name="Picture 4" descr="WtrRespir-3"/>
            <p:cNvPicPr>
              <a:picLocks noChangeAspect="1" noChangeArrowheads="1"/>
            </p:cNvPicPr>
            <p:nvPr/>
          </p:nvPicPr>
          <p:blipFill>
            <a:blip r:embed="rId3" cstate="screen">
              <a:lum contras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544"/>
              <a:ext cx="2631" cy="15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5426" name="Text Box 5"/>
            <p:cNvSpPr txBox="1">
              <a:spLocks noChangeArrowheads="1"/>
            </p:cNvSpPr>
            <p:nvPr/>
          </p:nvSpPr>
          <p:spPr bwMode="auto">
            <a:xfrm>
              <a:off x="3072" y="2400"/>
              <a:ext cx="6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b="1" smtClean="0"/>
                <a:t>Counts/sec</a:t>
              </a:r>
            </a:p>
          </p:txBody>
        </p:sp>
        <p:sp>
          <p:nvSpPr>
            <p:cNvPr id="15427" name="Text Box 6"/>
            <p:cNvSpPr txBox="1">
              <a:spLocks noChangeArrowheads="1"/>
            </p:cNvSpPr>
            <p:nvPr/>
          </p:nvSpPr>
          <p:spPr bwMode="auto">
            <a:xfrm>
              <a:off x="3984" y="4147"/>
              <a:ext cx="59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b="1" smtClean="0"/>
                <a:t>Time (sec)</a:t>
              </a:r>
            </a:p>
          </p:txBody>
        </p:sp>
        <p:sp>
          <p:nvSpPr>
            <p:cNvPr id="15428" name="Line 7"/>
            <p:cNvSpPr>
              <a:spLocks noChangeShapeType="1"/>
            </p:cNvSpPr>
            <p:nvPr/>
          </p:nvSpPr>
          <p:spPr bwMode="auto">
            <a:xfrm>
              <a:off x="3360" y="312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29" name="Text Box 8"/>
            <p:cNvSpPr txBox="1">
              <a:spLocks noChangeArrowheads="1"/>
            </p:cNvSpPr>
            <p:nvPr/>
          </p:nvSpPr>
          <p:spPr bwMode="auto">
            <a:xfrm>
              <a:off x="3110" y="2901"/>
              <a:ext cx="49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b="1" i="1" smtClean="0"/>
                <a:t>Reagent</a:t>
              </a:r>
            </a:p>
          </p:txBody>
        </p:sp>
      </p:grpSp>
      <p:sp>
        <p:nvSpPr>
          <p:cNvPr id="36866" name="Rectangle 9"/>
          <p:cNvSpPr>
            <a:spLocks noChangeArrowheads="1"/>
          </p:cNvSpPr>
          <p:nvPr/>
        </p:nvSpPr>
        <p:spPr bwMode="auto">
          <a:xfrm>
            <a:off x="-1541463" y="5429250"/>
            <a:ext cx="15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6867" name="Rectangle 10"/>
          <p:cNvSpPr>
            <a:spLocks noChangeArrowheads="1"/>
          </p:cNvSpPr>
          <p:nvPr/>
        </p:nvSpPr>
        <p:spPr bwMode="auto">
          <a:xfrm>
            <a:off x="-1757363" y="5764213"/>
            <a:ext cx="1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0" y="1807800"/>
            <a:ext cx="4191000" cy="3200400"/>
          </a:xfrm>
          <a:prstGeom prst="rect">
            <a:avLst/>
          </a:prstGeom>
          <a:solidFill>
            <a:schemeClr val="accent1">
              <a:alpha val="2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366" name="Line 12"/>
          <p:cNvSpPr>
            <a:spLocks noChangeShapeType="1"/>
          </p:cNvSpPr>
          <p:nvPr/>
        </p:nvSpPr>
        <p:spPr bwMode="auto">
          <a:xfrm>
            <a:off x="0" y="18078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67" name="Rectangle 13"/>
          <p:cNvSpPr>
            <a:spLocks noChangeArrowheads="1"/>
          </p:cNvSpPr>
          <p:nvPr/>
        </p:nvSpPr>
        <p:spPr bwMode="auto">
          <a:xfrm>
            <a:off x="609600" y="1884000"/>
            <a:ext cx="3124200" cy="1828800"/>
          </a:xfrm>
          <a:prstGeom prst="rect">
            <a:avLst/>
          </a:prstGeom>
          <a:solidFill>
            <a:schemeClr val="accent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6871" name="Rectangle 14"/>
          <p:cNvSpPr>
            <a:spLocks noChangeArrowheads="1"/>
          </p:cNvSpPr>
          <p:nvPr/>
        </p:nvSpPr>
        <p:spPr bwMode="auto">
          <a:xfrm>
            <a:off x="406400" y="2707913"/>
            <a:ext cx="1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6872" name="Rectangle 15"/>
          <p:cNvSpPr>
            <a:spLocks noChangeArrowheads="1"/>
          </p:cNvSpPr>
          <p:nvPr/>
        </p:nvSpPr>
        <p:spPr bwMode="auto">
          <a:xfrm>
            <a:off x="915988" y="3044463"/>
            <a:ext cx="15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15370" name="Text Box 16"/>
          <p:cNvSpPr txBox="1">
            <a:spLocks noChangeArrowheads="1"/>
          </p:cNvSpPr>
          <p:nvPr/>
        </p:nvSpPr>
        <p:spPr bwMode="auto">
          <a:xfrm>
            <a:off x="0" y="1122000"/>
            <a:ext cx="1935163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2000" b="1" smtClean="0">
                <a:solidFill>
                  <a:srgbClr val="FF0000"/>
                </a:solidFill>
                <a:latin typeface="Times New Roman" charset="0"/>
              </a:rPr>
              <a:t>“</a:t>
            </a:r>
            <a:r>
              <a:rPr lang="en-US" sz="2000" b="1" smtClean="0">
                <a:solidFill>
                  <a:srgbClr val="FF0000"/>
                </a:solidFill>
                <a:latin typeface="Times New Roman" charset="0"/>
              </a:rPr>
              <a:t>Reagent</a:t>
            </a:r>
            <a:r>
              <a:rPr lang="ja-JP" altLang="en-US" sz="2000" b="1" smtClean="0">
                <a:solidFill>
                  <a:srgbClr val="FF0000"/>
                </a:solidFill>
                <a:latin typeface="Times New Roman" charset="0"/>
              </a:rPr>
              <a:t>”</a:t>
            </a:r>
            <a:r>
              <a:rPr lang="en-US" sz="2000" b="1" smtClean="0">
                <a:solidFill>
                  <a:srgbClr val="FF0000"/>
                </a:solidFill>
                <a:latin typeface="Times New Roman" charset="0"/>
              </a:rPr>
              <a:t> added to water</a:t>
            </a:r>
            <a:endParaRPr lang="ru-RU" sz="2000" b="1" smtClean="0">
              <a:solidFill>
                <a:srgbClr val="FF0000"/>
              </a:solidFill>
              <a:latin typeface="Times New Roman" charset="0"/>
            </a:endParaRPr>
          </a:p>
        </p:txBody>
      </p:sp>
      <p:grpSp>
        <p:nvGrpSpPr>
          <p:cNvPr id="36874" name="Group 17"/>
          <p:cNvGrpSpPr>
            <a:grpSpLocks/>
          </p:cNvGrpSpPr>
          <p:nvPr/>
        </p:nvGrpSpPr>
        <p:grpSpPr bwMode="auto">
          <a:xfrm>
            <a:off x="476250" y="2393588"/>
            <a:ext cx="3556000" cy="1709737"/>
            <a:chOff x="449" y="2256"/>
            <a:chExt cx="2322" cy="1230"/>
          </a:xfrm>
        </p:grpSpPr>
        <p:sp>
          <p:nvSpPr>
            <p:cNvPr id="36891" name="Oval 18"/>
            <p:cNvSpPr>
              <a:spLocks noChangeArrowheads="1"/>
            </p:cNvSpPr>
            <p:nvPr/>
          </p:nvSpPr>
          <p:spPr bwMode="auto">
            <a:xfrm>
              <a:off x="449" y="3165"/>
              <a:ext cx="776" cy="321"/>
            </a:xfrm>
            <a:prstGeom prst="ellips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892" name="Line 19"/>
            <p:cNvSpPr>
              <a:spLocks noChangeShapeType="1"/>
            </p:cNvSpPr>
            <p:nvPr/>
          </p:nvSpPr>
          <p:spPr bwMode="auto">
            <a:xfrm>
              <a:off x="449" y="2528"/>
              <a:ext cx="1" cy="81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893" name="Line 20"/>
            <p:cNvSpPr>
              <a:spLocks noChangeShapeType="1"/>
            </p:cNvSpPr>
            <p:nvPr/>
          </p:nvSpPr>
          <p:spPr bwMode="auto">
            <a:xfrm>
              <a:off x="1222" y="2574"/>
              <a:ext cx="1" cy="7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894" name="Oval 21"/>
            <p:cNvSpPr>
              <a:spLocks noChangeArrowheads="1"/>
            </p:cNvSpPr>
            <p:nvPr/>
          </p:nvSpPr>
          <p:spPr bwMode="auto">
            <a:xfrm>
              <a:off x="552" y="2301"/>
              <a:ext cx="569" cy="230"/>
            </a:xfrm>
            <a:prstGeom prst="ellips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895" name="Arc 22"/>
            <p:cNvSpPr>
              <a:spLocks/>
            </p:cNvSpPr>
            <p:nvPr/>
          </p:nvSpPr>
          <p:spPr bwMode="auto">
            <a:xfrm>
              <a:off x="1119" y="2392"/>
              <a:ext cx="107" cy="184"/>
            </a:xfrm>
            <a:custGeom>
              <a:avLst/>
              <a:gdLst>
                <a:gd name="T0" fmla="*/ 0 w 21600"/>
                <a:gd name="T1" fmla="*/ 0 h 21717"/>
                <a:gd name="T2" fmla="*/ 0 w 21600"/>
                <a:gd name="T3" fmla="*/ 0 h 21717"/>
                <a:gd name="T4" fmla="*/ 0 w 21600"/>
                <a:gd name="T5" fmla="*/ 0 h 217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717" fill="none" extrusionOk="0">
                  <a:moveTo>
                    <a:pt x="21397" y="21717"/>
                  </a:moveTo>
                  <a:cubicBezTo>
                    <a:pt x="9547" y="21606"/>
                    <a:pt x="0" y="11968"/>
                    <a:pt x="0" y="118"/>
                  </a:cubicBezTo>
                  <a:cubicBezTo>
                    <a:pt x="-1" y="78"/>
                    <a:pt x="0" y="39"/>
                    <a:pt x="0" y="0"/>
                  </a:cubicBezTo>
                </a:path>
                <a:path w="21600" h="21717" stroke="0" extrusionOk="0">
                  <a:moveTo>
                    <a:pt x="21397" y="21717"/>
                  </a:moveTo>
                  <a:cubicBezTo>
                    <a:pt x="9547" y="21606"/>
                    <a:pt x="0" y="11968"/>
                    <a:pt x="0" y="118"/>
                  </a:cubicBezTo>
                  <a:cubicBezTo>
                    <a:pt x="-1" y="78"/>
                    <a:pt x="0" y="39"/>
                    <a:pt x="0" y="0"/>
                  </a:cubicBezTo>
                  <a:lnTo>
                    <a:pt x="21600" y="118"/>
                  </a:lnTo>
                  <a:lnTo>
                    <a:pt x="21397" y="21717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896" name="Arc 23"/>
            <p:cNvSpPr>
              <a:spLocks/>
            </p:cNvSpPr>
            <p:nvPr/>
          </p:nvSpPr>
          <p:spPr bwMode="auto">
            <a:xfrm>
              <a:off x="449" y="2392"/>
              <a:ext cx="106" cy="184"/>
            </a:xfrm>
            <a:custGeom>
              <a:avLst/>
              <a:gdLst>
                <a:gd name="T0" fmla="*/ 0 w 21807"/>
                <a:gd name="T1" fmla="*/ 0 h 21719"/>
                <a:gd name="T2" fmla="*/ 0 w 21807"/>
                <a:gd name="T3" fmla="*/ 0 h 21719"/>
                <a:gd name="T4" fmla="*/ 0 w 21807"/>
                <a:gd name="T5" fmla="*/ 0 h 217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807" h="21719" fill="none" extrusionOk="0">
                  <a:moveTo>
                    <a:pt x="21806" y="0"/>
                  </a:moveTo>
                  <a:cubicBezTo>
                    <a:pt x="21806" y="39"/>
                    <a:pt x="21807" y="79"/>
                    <a:pt x="21807" y="119"/>
                  </a:cubicBezTo>
                  <a:cubicBezTo>
                    <a:pt x="21807" y="12048"/>
                    <a:pt x="12136" y="21719"/>
                    <a:pt x="207" y="21719"/>
                  </a:cubicBezTo>
                  <a:cubicBezTo>
                    <a:pt x="137" y="21719"/>
                    <a:pt x="68" y="21718"/>
                    <a:pt x="-1" y="21718"/>
                  </a:cubicBezTo>
                </a:path>
                <a:path w="21807" h="21719" stroke="0" extrusionOk="0">
                  <a:moveTo>
                    <a:pt x="21806" y="0"/>
                  </a:moveTo>
                  <a:cubicBezTo>
                    <a:pt x="21806" y="39"/>
                    <a:pt x="21807" y="79"/>
                    <a:pt x="21807" y="119"/>
                  </a:cubicBezTo>
                  <a:cubicBezTo>
                    <a:pt x="21807" y="12048"/>
                    <a:pt x="12136" y="21719"/>
                    <a:pt x="207" y="21719"/>
                  </a:cubicBezTo>
                  <a:cubicBezTo>
                    <a:pt x="137" y="21719"/>
                    <a:pt x="68" y="21718"/>
                    <a:pt x="-1" y="21718"/>
                  </a:cubicBezTo>
                  <a:lnTo>
                    <a:pt x="207" y="119"/>
                  </a:lnTo>
                  <a:lnTo>
                    <a:pt x="21806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897" name="Oval 24"/>
            <p:cNvSpPr>
              <a:spLocks noChangeArrowheads="1"/>
            </p:cNvSpPr>
            <p:nvPr/>
          </p:nvSpPr>
          <p:spPr bwMode="auto">
            <a:xfrm>
              <a:off x="552" y="2256"/>
              <a:ext cx="569" cy="230"/>
            </a:xfrm>
            <a:prstGeom prst="ellips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6898" name="Group 25"/>
            <p:cNvGrpSpPr>
              <a:grpSpLocks/>
            </p:cNvGrpSpPr>
            <p:nvPr/>
          </p:nvGrpSpPr>
          <p:grpSpPr bwMode="auto">
            <a:xfrm>
              <a:off x="603" y="2301"/>
              <a:ext cx="415" cy="639"/>
              <a:chOff x="603" y="2301"/>
              <a:chExt cx="415" cy="639"/>
            </a:xfrm>
          </p:grpSpPr>
          <p:sp>
            <p:nvSpPr>
              <p:cNvPr id="36920" name="Oval 26"/>
              <p:cNvSpPr>
                <a:spLocks noChangeArrowheads="1"/>
              </p:cNvSpPr>
              <p:nvPr/>
            </p:nvSpPr>
            <p:spPr bwMode="auto">
              <a:xfrm>
                <a:off x="603" y="2301"/>
                <a:ext cx="415" cy="185"/>
              </a:xfrm>
              <a:prstGeom prst="ellipse">
                <a:avLst/>
              </a:prstGeom>
              <a:noFill/>
              <a:ln w="460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21" name="Freeform 27"/>
              <p:cNvSpPr>
                <a:spLocks/>
              </p:cNvSpPr>
              <p:nvPr/>
            </p:nvSpPr>
            <p:spPr bwMode="auto">
              <a:xfrm>
                <a:off x="649" y="2710"/>
                <a:ext cx="318" cy="223"/>
              </a:xfrm>
              <a:custGeom>
                <a:avLst/>
                <a:gdLst>
                  <a:gd name="T0" fmla="*/ 9 w 318"/>
                  <a:gd name="T1" fmla="*/ 26 h 223"/>
                  <a:gd name="T2" fmla="*/ 14 w 318"/>
                  <a:gd name="T3" fmla="*/ 51 h 223"/>
                  <a:gd name="T4" fmla="*/ 17 w 318"/>
                  <a:gd name="T5" fmla="*/ 61 h 223"/>
                  <a:gd name="T6" fmla="*/ 23 w 318"/>
                  <a:gd name="T7" fmla="*/ 71 h 223"/>
                  <a:gd name="T8" fmla="*/ 26 w 318"/>
                  <a:gd name="T9" fmla="*/ 86 h 223"/>
                  <a:gd name="T10" fmla="*/ 31 w 318"/>
                  <a:gd name="T11" fmla="*/ 96 h 223"/>
                  <a:gd name="T12" fmla="*/ 34 w 318"/>
                  <a:gd name="T13" fmla="*/ 132 h 223"/>
                  <a:gd name="T14" fmla="*/ 40 w 318"/>
                  <a:gd name="T15" fmla="*/ 142 h 223"/>
                  <a:gd name="T16" fmla="*/ 46 w 318"/>
                  <a:gd name="T17" fmla="*/ 152 h 223"/>
                  <a:gd name="T18" fmla="*/ 52 w 318"/>
                  <a:gd name="T19" fmla="*/ 162 h 223"/>
                  <a:gd name="T20" fmla="*/ 57 w 318"/>
                  <a:gd name="T21" fmla="*/ 172 h 223"/>
                  <a:gd name="T22" fmla="*/ 63 w 318"/>
                  <a:gd name="T23" fmla="*/ 182 h 223"/>
                  <a:gd name="T24" fmla="*/ 66 w 318"/>
                  <a:gd name="T25" fmla="*/ 192 h 223"/>
                  <a:gd name="T26" fmla="*/ 83 w 318"/>
                  <a:gd name="T27" fmla="*/ 202 h 223"/>
                  <a:gd name="T28" fmla="*/ 103 w 318"/>
                  <a:gd name="T29" fmla="*/ 210 h 223"/>
                  <a:gd name="T30" fmla="*/ 112 w 318"/>
                  <a:gd name="T31" fmla="*/ 215 h 223"/>
                  <a:gd name="T32" fmla="*/ 135 w 318"/>
                  <a:gd name="T33" fmla="*/ 223 h 223"/>
                  <a:gd name="T34" fmla="*/ 203 w 318"/>
                  <a:gd name="T35" fmla="*/ 220 h 223"/>
                  <a:gd name="T36" fmla="*/ 209 w 318"/>
                  <a:gd name="T37" fmla="*/ 215 h 223"/>
                  <a:gd name="T38" fmla="*/ 218 w 318"/>
                  <a:gd name="T39" fmla="*/ 213 h 223"/>
                  <a:gd name="T40" fmla="*/ 226 w 318"/>
                  <a:gd name="T41" fmla="*/ 208 h 223"/>
                  <a:gd name="T42" fmla="*/ 235 w 318"/>
                  <a:gd name="T43" fmla="*/ 205 h 223"/>
                  <a:gd name="T44" fmla="*/ 243 w 318"/>
                  <a:gd name="T45" fmla="*/ 200 h 223"/>
                  <a:gd name="T46" fmla="*/ 246 w 318"/>
                  <a:gd name="T47" fmla="*/ 192 h 223"/>
                  <a:gd name="T48" fmla="*/ 252 w 318"/>
                  <a:gd name="T49" fmla="*/ 182 h 223"/>
                  <a:gd name="T50" fmla="*/ 255 w 318"/>
                  <a:gd name="T51" fmla="*/ 172 h 223"/>
                  <a:gd name="T52" fmla="*/ 261 w 318"/>
                  <a:gd name="T53" fmla="*/ 167 h 223"/>
                  <a:gd name="T54" fmla="*/ 266 w 318"/>
                  <a:gd name="T55" fmla="*/ 160 h 223"/>
                  <a:gd name="T56" fmla="*/ 269 w 318"/>
                  <a:gd name="T57" fmla="*/ 139 h 223"/>
                  <a:gd name="T58" fmla="*/ 275 w 318"/>
                  <a:gd name="T59" fmla="*/ 127 h 223"/>
                  <a:gd name="T60" fmla="*/ 278 w 318"/>
                  <a:gd name="T61" fmla="*/ 119 h 223"/>
                  <a:gd name="T62" fmla="*/ 292 w 318"/>
                  <a:gd name="T63" fmla="*/ 104 h 223"/>
                  <a:gd name="T64" fmla="*/ 295 w 318"/>
                  <a:gd name="T65" fmla="*/ 99 h 223"/>
                  <a:gd name="T66" fmla="*/ 301 w 318"/>
                  <a:gd name="T67" fmla="*/ 91 h 223"/>
                  <a:gd name="T68" fmla="*/ 306 w 318"/>
                  <a:gd name="T69" fmla="*/ 86 h 223"/>
                  <a:gd name="T70" fmla="*/ 309 w 318"/>
                  <a:gd name="T71" fmla="*/ 76 h 223"/>
                  <a:gd name="T72" fmla="*/ 315 w 318"/>
                  <a:gd name="T73" fmla="*/ 61 h 223"/>
                  <a:gd name="T74" fmla="*/ 318 w 318"/>
                  <a:gd name="T75" fmla="*/ 28 h 223"/>
                  <a:gd name="T76" fmla="*/ 309 w 318"/>
                  <a:gd name="T77" fmla="*/ 31 h 223"/>
                  <a:gd name="T78" fmla="*/ 303 w 318"/>
                  <a:gd name="T79" fmla="*/ 36 h 223"/>
                  <a:gd name="T80" fmla="*/ 295 w 318"/>
                  <a:gd name="T81" fmla="*/ 41 h 223"/>
                  <a:gd name="T82" fmla="*/ 286 w 318"/>
                  <a:gd name="T83" fmla="*/ 46 h 223"/>
                  <a:gd name="T84" fmla="*/ 249 w 318"/>
                  <a:gd name="T85" fmla="*/ 51 h 223"/>
                  <a:gd name="T86" fmla="*/ 229 w 318"/>
                  <a:gd name="T87" fmla="*/ 58 h 223"/>
                  <a:gd name="T88" fmla="*/ 189 w 318"/>
                  <a:gd name="T89" fmla="*/ 61 h 223"/>
                  <a:gd name="T90" fmla="*/ 123 w 318"/>
                  <a:gd name="T91" fmla="*/ 61 h 223"/>
                  <a:gd name="T92" fmla="*/ 109 w 318"/>
                  <a:gd name="T93" fmla="*/ 58 h 223"/>
                  <a:gd name="T94" fmla="*/ 97 w 318"/>
                  <a:gd name="T95" fmla="*/ 53 h 223"/>
                  <a:gd name="T96" fmla="*/ 17 w 318"/>
                  <a:gd name="T97" fmla="*/ 51 h 223"/>
                  <a:gd name="T98" fmla="*/ 14 w 318"/>
                  <a:gd name="T99" fmla="*/ 36 h 223"/>
                  <a:gd name="T100" fmla="*/ 9 w 318"/>
                  <a:gd name="T101" fmla="*/ 31 h 22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18" h="223">
                    <a:moveTo>
                      <a:pt x="6" y="0"/>
                    </a:moveTo>
                    <a:lnTo>
                      <a:pt x="0" y="26"/>
                    </a:lnTo>
                    <a:lnTo>
                      <a:pt x="9" y="26"/>
                    </a:lnTo>
                    <a:lnTo>
                      <a:pt x="9" y="43"/>
                    </a:lnTo>
                    <a:lnTo>
                      <a:pt x="11" y="46"/>
                    </a:lnTo>
                    <a:lnTo>
                      <a:pt x="14" y="51"/>
                    </a:lnTo>
                    <a:lnTo>
                      <a:pt x="14" y="53"/>
                    </a:lnTo>
                    <a:lnTo>
                      <a:pt x="17" y="56"/>
                    </a:lnTo>
                    <a:lnTo>
                      <a:pt x="17" y="61"/>
                    </a:lnTo>
                    <a:lnTo>
                      <a:pt x="20" y="61"/>
                    </a:lnTo>
                    <a:lnTo>
                      <a:pt x="20" y="71"/>
                    </a:lnTo>
                    <a:lnTo>
                      <a:pt x="23" y="71"/>
                    </a:lnTo>
                    <a:lnTo>
                      <a:pt x="23" y="74"/>
                    </a:lnTo>
                    <a:lnTo>
                      <a:pt x="26" y="76"/>
                    </a:lnTo>
                    <a:lnTo>
                      <a:pt x="26" y="86"/>
                    </a:lnTo>
                    <a:lnTo>
                      <a:pt x="29" y="86"/>
                    </a:lnTo>
                    <a:lnTo>
                      <a:pt x="29" y="94"/>
                    </a:lnTo>
                    <a:lnTo>
                      <a:pt x="31" y="96"/>
                    </a:lnTo>
                    <a:lnTo>
                      <a:pt x="31" y="127"/>
                    </a:lnTo>
                    <a:lnTo>
                      <a:pt x="34" y="129"/>
                    </a:lnTo>
                    <a:lnTo>
                      <a:pt x="34" y="132"/>
                    </a:lnTo>
                    <a:lnTo>
                      <a:pt x="37" y="134"/>
                    </a:lnTo>
                    <a:lnTo>
                      <a:pt x="37" y="142"/>
                    </a:lnTo>
                    <a:lnTo>
                      <a:pt x="40" y="142"/>
                    </a:lnTo>
                    <a:lnTo>
                      <a:pt x="43" y="144"/>
                    </a:lnTo>
                    <a:lnTo>
                      <a:pt x="43" y="147"/>
                    </a:lnTo>
                    <a:lnTo>
                      <a:pt x="46" y="152"/>
                    </a:lnTo>
                    <a:lnTo>
                      <a:pt x="49" y="154"/>
                    </a:lnTo>
                    <a:lnTo>
                      <a:pt x="49" y="162"/>
                    </a:lnTo>
                    <a:lnTo>
                      <a:pt x="52" y="162"/>
                    </a:lnTo>
                    <a:lnTo>
                      <a:pt x="54" y="167"/>
                    </a:lnTo>
                    <a:lnTo>
                      <a:pt x="54" y="170"/>
                    </a:lnTo>
                    <a:lnTo>
                      <a:pt x="57" y="172"/>
                    </a:lnTo>
                    <a:lnTo>
                      <a:pt x="57" y="175"/>
                    </a:lnTo>
                    <a:lnTo>
                      <a:pt x="60" y="177"/>
                    </a:lnTo>
                    <a:lnTo>
                      <a:pt x="63" y="182"/>
                    </a:lnTo>
                    <a:lnTo>
                      <a:pt x="63" y="185"/>
                    </a:lnTo>
                    <a:lnTo>
                      <a:pt x="66" y="187"/>
                    </a:lnTo>
                    <a:lnTo>
                      <a:pt x="66" y="192"/>
                    </a:lnTo>
                    <a:lnTo>
                      <a:pt x="72" y="197"/>
                    </a:lnTo>
                    <a:lnTo>
                      <a:pt x="77" y="197"/>
                    </a:lnTo>
                    <a:lnTo>
                      <a:pt x="83" y="202"/>
                    </a:lnTo>
                    <a:lnTo>
                      <a:pt x="92" y="202"/>
                    </a:lnTo>
                    <a:lnTo>
                      <a:pt x="97" y="208"/>
                    </a:lnTo>
                    <a:lnTo>
                      <a:pt x="103" y="210"/>
                    </a:lnTo>
                    <a:lnTo>
                      <a:pt x="106" y="213"/>
                    </a:lnTo>
                    <a:lnTo>
                      <a:pt x="112" y="213"/>
                    </a:lnTo>
                    <a:lnTo>
                      <a:pt x="112" y="215"/>
                    </a:lnTo>
                    <a:lnTo>
                      <a:pt x="114" y="218"/>
                    </a:lnTo>
                    <a:lnTo>
                      <a:pt x="123" y="218"/>
                    </a:lnTo>
                    <a:lnTo>
                      <a:pt x="135" y="223"/>
                    </a:lnTo>
                    <a:lnTo>
                      <a:pt x="198" y="223"/>
                    </a:lnTo>
                    <a:lnTo>
                      <a:pt x="198" y="220"/>
                    </a:lnTo>
                    <a:lnTo>
                      <a:pt x="203" y="220"/>
                    </a:lnTo>
                    <a:lnTo>
                      <a:pt x="203" y="218"/>
                    </a:lnTo>
                    <a:lnTo>
                      <a:pt x="209" y="218"/>
                    </a:lnTo>
                    <a:lnTo>
                      <a:pt x="209" y="215"/>
                    </a:lnTo>
                    <a:lnTo>
                      <a:pt x="212" y="215"/>
                    </a:lnTo>
                    <a:lnTo>
                      <a:pt x="212" y="213"/>
                    </a:lnTo>
                    <a:lnTo>
                      <a:pt x="218" y="213"/>
                    </a:lnTo>
                    <a:lnTo>
                      <a:pt x="220" y="210"/>
                    </a:lnTo>
                    <a:lnTo>
                      <a:pt x="223" y="210"/>
                    </a:lnTo>
                    <a:lnTo>
                      <a:pt x="226" y="208"/>
                    </a:lnTo>
                    <a:lnTo>
                      <a:pt x="232" y="208"/>
                    </a:lnTo>
                    <a:lnTo>
                      <a:pt x="232" y="205"/>
                    </a:lnTo>
                    <a:lnTo>
                      <a:pt x="235" y="205"/>
                    </a:lnTo>
                    <a:lnTo>
                      <a:pt x="238" y="202"/>
                    </a:lnTo>
                    <a:lnTo>
                      <a:pt x="240" y="202"/>
                    </a:lnTo>
                    <a:lnTo>
                      <a:pt x="243" y="200"/>
                    </a:lnTo>
                    <a:lnTo>
                      <a:pt x="243" y="197"/>
                    </a:lnTo>
                    <a:lnTo>
                      <a:pt x="246" y="195"/>
                    </a:lnTo>
                    <a:lnTo>
                      <a:pt x="246" y="192"/>
                    </a:lnTo>
                    <a:lnTo>
                      <a:pt x="249" y="190"/>
                    </a:lnTo>
                    <a:lnTo>
                      <a:pt x="249" y="182"/>
                    </a:lnTo>
                    <a:lnTo>
                      <a:pt x="252" y="182"/>
                    </a:lnTo>
                    <a:lnTo>
                      <a:pt x="252" y="177"/>
                    </a:lnTo>
                    <a:lnTo>
                      <a:pt x="255" y="177"/>
                    </a:lnTo>
                    <a:lnTo>
                      <a:pt x="255" y="172"/>
                    </a:lnTo>
                    <a:lnTo>
                      <a:pt x="258" y="172"/>
                    </a:lnTo>
                    <a:lnTo>
                      <a:pt x="261" y="170"/>
                    </a:lnTo>
                    <a:lnTo>
                      <a:pt x="261" y="167"/>
                    </a:lnTo>
                    <a:lnTo>
                      <a:pt x="263" y="165"/>
                    </a:lnTo>
                    <a:lnTo>
                      <a:pt x="263" y="162"/>
                    </a:lnTo>
                    <a:lnTo>
                      <a:pt x="266" y="160"/>
                    </a:lnTo>
                    <a:lnTo>
                      <a:pt x="266" y="147"/>
                    </a:lnTo>
                    <a:lnTo>
                      <a:pt x="269" y="147"/>
                    </a:lnTo>
                    <a:lnTo>
                      <a:pt x="269" y="139"/>
                    </a:lnTo>
                    <a:lnTo>
                      <a:pt x="272" y="137"/>
                    </a:lnTo>
                    <a:lnTo>
                      <a:pt x="272" y="129"/>
                    </a:lnTo>
                    <a:lnTo>
                      <a:pt x="275" y="127"/>
                    </a:lnTo>
                    <a:lnTo>
                      <a:pt x="275" y="124"/>
                    </a:lnTo>
                    <a:lnTo>
                      <a:pt x="278" y="124"/>
                    </a:lnTo>
                    <a:lnTo>
                      <a:pt x="278" y="119"/>
                    </a:lnTo>
                    <a:lnTo>
                      <a:pt x="283" y="114"/>
                    </a:lnTo>
                    <a:lnTo>
                      <a:pt x="283" y="112"/>
                    </a:lnTo>
                    <a:lnTo>
                      <a:pt x="292" y="104"/>
                    </a:lnTo>
                    <a:lnTo>
                      <a:pt x="292" y="101"/>
                    </a:lnTo>
                    <a:lnTo>
                      <a:pt x="295" y="101"/>
                    </a:lnTo>
                    <a:lnTo>
                      <a:pt x="295" y="99"/>
                    </a:lnTo>
                    <a:lnTo>
                      <a:pt x="298" y="96"/>
                    </a:lnTo>
                    <a:lnTo>
                      <a:pt x="301" y="96"/>
                    </a:lnTo>
                    <a:lnTo>
                      <a:pt x="301" y="91"/>
                    </a:lnTo>
                    <a:lnTo>
                      <a:pt x="303" y="91"/>
                    </a:lnTo>
                    <a:lnTo>
                      <a:pt x="303" y="86"/>
                    </a:lnTo>
                    <a:lnTo>
                      <a:pt x="306" y="86"/>
                    </a:lnTo>
                    <a:lnTo>
                      <a:pt x="306" y="81"/>
                    </a:lnTo>
                    <a:lnTo>
                      <a:pt x="309" y="81"/>
                    </a:lnTo>
                    <a:lnTo>
                      <a:pt x="309" y="76"/>
                    </a:lnTo>
                    <a:lnTo>
                      <a:pt x="312" y="76"/>
                    </a:lnTo>
                    <a:lnTo>
                      <a:pt x="312" y="64"/>
                    </a:lnTo>
                    <a:lnTo>
                      <a:pt x="315" y="61"/>
                    </a:lnTo>
                    <a:lnTo>
                      <a:pt x="315" y="53"/>
                    </a:lnTo>
                    <a:lnTo>
                      <a:pt x="318" y="51"/>
                    </a:lnTo>
                    <a:lnTo>
                      <a:pt x="318" y="28"/>
                    </a:lnTo>
                    <a:lnTo>
                      <a:pt x="315" y="28"/>
                    </a:lnTo>
                    <a:lnTo>
                      <a:pt x="315" y="31"/>
                    </a:lnTo>
                    <a:lnTo>
                      <a:pt x="309" y="31"/>
                    </a:lnTo>
                    <a:lnTo>
                      <a:pt x="306" y="33"/>
                    </a:lnTo>
                    <a:lnTo>
                      <a:pt x="306" y="36"/>
                    </a:lnTo>
                    <a:lnTo>
                      <a:pt x="303" y="36"/>
                    </a:lnTo>
                    <a:lnTo>
                      <a:pt x="301" y="38"/>
                    </a:lnTo>
                    <a:lnTo>
                      <a:pt x="301" y="41"/>
                    </a:lnTo>
                    <a:lnTo>
                      <a:pt x="295" y="41"/>
                    </a:lnTo>
                    <a:lnTo>
                      <a:pt x="295" y="43"/>
                    </a:lnTo>
                    <a:lnTo>
                      <a:pt x="292" y="46"/>
                    </a:lnTo>
                    <a:lnTo>
                      <a:pt x="286" y="46"/>
                    </a:lnTo>
                    <a:lnTo>
                      <a:pt x="283" y="48"/>
                    </a:lnTo>
                    <a:lnTo>
                      <a:pt x="278" y="51"/>
                    </a:lnTo>
                    <a:lnTo>
                      <a:pt x="249" y="51"/>
                    </a:lnTo>
                    <a:lnTo>
                      <a:pt x="243" y="56"/>
                    </a:lnTo>
                    <a:lnTo>
                      <a:pt x="232" y="56"/>
                    </a:lnTo>
                    <a:lnTo>
                      <a:pt x="229" y="58"/>
                    </a:lnTo>
                    <a:lnTo>
                      <a:pt x="223" y="58"/>
                    </a:lnTo>
                    <a:lnTo>
                      <a:pt x="220" y="61"/>
                    </a:lnTo>
                    <a:lnTo>
                      <a:pt x="189" y="61"/>
                    </a:lnTo>
                    <a:lnTo>
                      <a:pt x="186" y="64"/>
                    </a:lnTo>
                    <a:lnTo>
                      <a:pt x="123" y="64"/>
                    </a:lnTo>
                    <a:lnTo>
                      <a:pt x="123" y="61"/>
                    </a:lnTo>
                    <a:lnTo>
                      <a:pt x="114" y="61"/>
                    </a:lnTo>
                    <a:lnTo>
                      <a:pt x="112" y="58"/>
                    </a:lnTo>
                    <a:lnTo>
                      <a:pt x="109" y="58"/>
                    </a:lnTo>
                    <a:lnTo>
                      <a:pt x="106" y="56"/>
                    </a:lnTo>
                    <a:lnTo>
                      <a:pt x="100" y="56"/>
                    </a:lnTo>
                    <a:lnTo>
                      <a:pt x="97" y="53"/>
                    </a:lnTo>
                    <a:lnTo>
                      <a:pt x="80" y="53"/>
                    </a:lnTo>
                    <a:lnTo>
                      <a:pt x="80" y="51"/>
                    </a:lnTo>
                    <a:lnTo>
                      <a:pt x="17" y="51"/>
                    </a:lnTo>
                    <a:lnTo>
                      <a:pt x="11" y="48"/>
                    </a:lnTo>
                    <a:lnTo>
                      <a:pt x="14" y="46"/>
                    </a:lnTo>
                    <a:lnTo>
                      <a:pt x="14" y="36"/>
                    </a:lnTo>
                    <a:lnTo>
                      <a:pt x="11" y="33"/>
                    </a:lnTo>
                    <a:lnTo>
                      <a:pt x="11" y="31"/>
                    </a:lnTo>
                    <a:lnTo>
                      <a:pt x="9" y="31"/>
                    </a:lnTo>
                    <a:lnTo>
                      <a:pt x="109" y="13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22" name="Freeform 28"/>
              <p:cNvSpPr>
                <a:spLocks/>
              </p:cNvSpPr>
              <p:nvPr/>
            </p:nvSpPr>
            <p:spPr bwMode="auto">
              <a:xfrm>
                <a:off x="649" y="2710"/>
                <a:ext cx="318" cy="223"/>
              </a:xfrm>
              <a:custGeom>
                <a:avLst/>
                <a:gdLst>
                  <a:gd name="T0" fmla="*/ 9 w 318"/>
                  <a:gd name="T1" fmla="*/ 26 h 223"/>
                  <a:gd name="T2" fmla="*/ 14 w 318"/>
                  <a:gd name="T3" fmla="*/ 51 h 223"/>
                  <a:gd name="T4" fmla="*/ 17 w 318"/>
                  <a:gd name="T5" fmla="*/ 61 h 223"/>
                  <a:gd name="T6" fmla="*/ 23 w 318"/>
                  <a:gd name="T7" fmla="*/ 71 h 223"/>
                  <a:gd name="T8" fmla="*/ 26 w 318"/>
                  <a:gd name="T9" fmla="*/ 86 h 223"/>
                  <a:gd name="T10" fmla="*/ 31 w 318"/>
                  <a:gd name="T11" fmla="*/ 96 h 223"/>
                  <a:gd name="T12" fmla="*/ 34 w 318"/>
                  <a:gd name="T13" fmla="*/ 132 h 223"/>
                  <a:gd name="T14" fmla="*/ 40 w 318"/>
                  <a:gd name="T15" fmla="*/ 142 h 223"/>
                  <a:gd name="T16" fmla="*/ 46 w 318"/>
                  <a:gd name="T17" fmla="*/ 152 h 223"/>
                  <a:gd name="T18" fmla="*/ 52 w 318"/>
                  <a:gd name="T19" fmla="*/ 162 h 223"/>
                  <a:gd name="T20" fmla="*/ 57 w 318"/>
                  <a:gd name="T21" fmla="*/ 172 h 223"/>
                  <a:gd name="T22" fmla="*/ 63 w 318"/>
                  <a:gd name="T23" fmla="*/ 182 h 223"/>
                  <a:gd name="T24" fmla="*/ 66 w 318"/>
                  <a:gd name="T25" fmla="*/ 192 h 223"/>
                  <a:gd name="T26" fmla="*/ 83 w 318"/>
                  <a:gd name="T27" fmla="*/ 202 h 223"/>
                  <a:gd name="T28" fmla="*/ 103 w 318"/>
                  <a:gd name="T29" fmla="*/ 210 h 223"/>
                  <a:gd name="T30" fmla="*/ 112 w 318"/>
                  <a:gd name="T31" fmla="*/ 215 h 223"/>
                  <a:gd name="T32" fmla="*/ 135 w 318"/>
                  <a:gd name="T33" fmla="*/ 223 h 223"/>
                  <a:gd name="T34" fmla="*/ 203 w 318"/>
                  <a:gd name="T35" fmla="*/ 220 h 223"/>
                  <a:gd name="T36" fmla="*/ 209 w 318"/>
                  <a:gd name="T37" fmla="*/ 215 h 223"/>
                  <a:gd name="T38" fmla="*/ 218 w 318"/>
                  <a:gd name="T39" fmla="*/ 213 h 223"/>
                  <a:gd name="T40" fmla="*/ 226 w 318"/>
                  <a:gd name="T41" fmla="*/ 208 h 223"/>
                  <a:gd name="T42" fmla="*/ 235 w 318"/>
                  <a:gd name="T43" fmla="*/ 205 h 223"/>
                  <a:gd name="T44" fmla="*/ 243 w 318"/>
                  <a:gd name="T45" fmla="*/ 200 h 223"/>
                  <a:gd name="T46" fmla="*/ 246 w 318"/>
                  <a:gd name="T47" fmla="*/ 192 h 223"/>
                  <a:gd name="T48" fmla="*/ 252 w 318"/>
                  <a:gd name="T49" fmla="*/ 182 h 223"/>
                  <a:gd name="T50" fmla="*/ 255 w 318"/>
                  <a:gd name="T51" fmla="*/ 172 h 223"/>
                  <a:gd name="T52" fmla="*/ 261 w 318"/>
                  <a:gd name="T53" fmla="*/ 167 h 223"/>
                  <a:gd name="T54" fmla="*/ 266 w 318"/>
                  <a:gd name="T55" fmla="*/ 160 h 223"/>
                  <a:gd name="T56" fmla="*/ 269 w 318"/>
                  <a:gd name="T57" fmla="*/ 139 h 223"/>
                  <a:gd name="T58" fmla="*/ 275 w 318"/>
                  <a:gd name="T59" fmla="*/ 127 h 223"/>
                  <a:gd name="T60" fmla="*/ 278 w 318"/>
                  <a:gd name="T61" fmla="*/ 119 h 223"/>
                  <a:gd name="T62" fmla="*/ 292 w 318"/>
                  <a:gd name="T63" fmla="*/ 104 h 223"/>
                  <a:gd name="T64" fmla="*/ 295 w 318"/>
                  <a:gd name="T65" fmla="*/ 99 h 223"/>
                  <a:gd name="T66" fmla="*/ 301 w 318"/>
                  <a:gd name="T67" fmla="*/ 91 h 223"/>
                  <a:gd name="T68" fmla="*/ 306 w 318"/>
                  <a:gd name="T69" fmla="*/ 86 h 223"/>
                  <a:gd name="T70" fmla="*/ 309 w 318"/>
                  <a:gd name="T71" fmla="*/ 76 h 223"/>
                  <a:gd name="T72" fmla="*/ 315 w 318"/>
                  <a:gd name="T73" fmla="*/ 61 h 223"/>
                  <a:gd name="T74" fmla="*/ 318 w 318"/>
                  <a:gd name="T75" fmla="*/ 28 h 223"/>
                  <a:gd name="T76" fmla="*/ 309 w 318"/>
                  <a:gd name="T77" fmla="*/ 31 h 223"/>
                  <a:gd name="T78" fmla="*/ 303 w 318"/>
                  <a:gd name="T79" fmla="*/ 36 h 223"/>
                  <a:gd name="T80" fmla="*/ 295 w 318"/>
                  <a:gd name="T81" fmla="*/ 41 h 223"/>
                  <a:gd name="T82" fmla="*/ 286 w 318"/>
                  <a:gd name="T83" fmla="*/ 46 h 223"/>
                  <a:gd name="T84" fmla="*/ 249 w 318"/>
                  <a:gd name="T85" fmla="*/ 51 h 223"/>
                  <a:gd name="T86" fmla="*/ 229 w 318"/>
                  <a:gd name="T87" fmla="*/ 58 h 223"/>
                  <a:gd name="T88" fmla="*/ 189 w 318"/>
                  <a:gd name="T89" fmla="*/ 61 h 223"/>
                  <a:gd name="T90" fmla="*/ 123 w 318"/>
                  <a:gd name="T91" fmla="*/ 61 h 223"/>
                  <a:gd name="T92" fmla="*/ 109 w 318"/>
                  <a:gd name="T93" fmla="*/ 58 h 223"/>
                  <a:gd name="T94" fmla="*/ 97 w 318"/>
                  <a:gd name="T95" fmla="*/ 53 h 223"/>
                  <a:gd name="T96" fmla="*/ 17 w 318"/>
                  <a:gd name="T97" fmla="*/ 51 h 223"/>
                  <a:gd name="T98" fmla="*/ 14 w 318"/>
                  <a:gd name="T99" fmla="*/ 36 h 223"/>
                  <a:gd name="T100" fmla="*/ 9 w 318"/>
                  <a:gd name="T101" fmla="*/ 31 h 22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18" h="223">
                    <a:moveTo>
                      <a:pt x="6" y="0"/>
                    </a:moveTo>
                    <a:lnTo>
                      <a:pt x="0" y="26"/>
                    </a:lnTo>
                    <a:lnTo>
                      <a:pt x="9" y="26"/>
                    </a:lnTo>
                    <a:lnTo>
                      <a:pt x="9" y="43"/>
                    </a:lnTo>
                    <a:lnTo>
                      <a:pt x="11" y="46"/>
                    </a:lnTo>
                    <a:lnTo>
                      <a:pt x="14" y="51"/>
                    </a:lnTo>
                    <a:lnTo>
                      <a:pt x="14" y="53"/>
                    </a:lnTo>
                    <a:lnTo>
                      <a:pt x="17" y="56"/>
                    </a:lnTo>
                    <a:lnTo>
                      <a:pt x="17" y="61"/>
                    </a:lnTo>
                    <a:lnTo>
                      <a:pt x="20" y="61"/>
                    </a:lnTo>
                    <a:lnTo>
                      <a:pt x="20" y="71"/>
                    </a:lnTo>
                    <a:lnTo>
                      <a:pt x="23" y="71"/>
                    </a:lnTo>
                    <a:lnTo>
                      <a:pt x="23" y="74"/>
                    </a:lnTo>
                    <a:lnTo>
                      <a:pt x="26" y="76"/>
                    </a:lnTo>
                    <a:lnTo>
                      <a:pt x="26" y="86"/>
                    </a:lnTo>
                    <a:lnTo>
                      <a:pt x="29" y="86"/>
                    </a:lnTo>
                    <a:lnTo>
                      <a:pt x="29" y="94"/>
                    </a:lnTo>
                    <a:lnTo>
                      <a:pt x="31" y="96"/>
                    </a:lnTo>
                    <a:lnTo>
                      <a:pt x="31" y="127"/>
                    </a:lnTo>
                    <a:lnTo>
                      <a:pt x="34" y="129"/>
                    </a:lnTo>
                    <a:lnTo>
                      <a:pt x="34" y="132"/>
                    </a:lnTo>
                    <a:lnTo>
                      <a:pt x="37" y="134"/>
                    </a:lnTo>
                    <a:lnTo>
                      <a:pt x="37" y="142"/>
                    </a:lnTo>
                    <a:lnTo>
                      <a:pt x="40" y="142"/>
                    </a:lnTo>
                    <a:lnTo>
                      <a:pt x="43" y="144"/>
                    </a:lnTo>
                    <a:lnTo>
                      <a:pt x="43" y="147"/>
                    </a:lnTo>
                    <a:lnTo>
                      <a:pt x="46" y="152"/>
                    </a:lnTo>
                    <a:lnTo>
                      <a:pt x="49" y="154"/>
                    </a:lnTo>
                    <a:lnTo>
                      <a:pt x="49" y="162"/>
                    </a:lnTo>
                    <a:lnTo>
                      <a:pt x="52" y="162"/>
                    </a:lnTo>
                    <a:lnTo>
                      <a:pt x="54" y="167"/>
                    </a:lnTo>
                    <a:lnTo>
                      <a:pt x="54" y="170"/>
                    </a:lnTo>
                    <a:lnTo>
                      <a:pt x="57" y="172"/>
                    </a:lnTo>
                    <a:lnTo>
                      <a:pt x="57" y="175"/>
                    </a:lnTo>
                    <a:lnTo>
                      <a:pt x="60" y="177"/>
                    </a:lnTo>
                    <a:lnTo>
                      <a:pt x="63" y="182"/>
                    </a:lnTo>
                    <a:lnTo>
                      <a:pt x="63" y="185"/>
                    </a:lnTo>
                    <a:lnTo>
                      <a:pt x="66" y="187"/>
                    </a:lnTo>
                    <a:lnTo>
                      <a:pt x="66" y="192"/>
                    </a:lnTo>
                    <a:lnTo>
                      <a:pt x="72" y="197"/>
                    </a:lnTo>
                    <a:lnTo>
                      <a:pt x="77" y="197"/>
                    </a:lnTo>
                    <a:lnTo>
                      <a:pt x="83" y="202"/>
                    </a:lnTo>
                    <a:lnTo>
                      <a:pt x="92" y="202"/>
                    </a:lnTo>
                    <a:lnTo>
                      <a:pt x="97" y="208"/>
                    </a:lnTo>
                    <a:lnTo>
                      <a:pt x="103" y="210"/>
                    </a:lnTo>
                    <a:lnTo>
                      <a:pt x="106" y="213"/>
                    </a:lnTo>
                    <a:lnTo>
                      <a:pt x="112" y="213"/>
                    </a:lnTo>
                    <a:lnTo>
                      <a:pt x="112" y="215"/>
                    </a:lnTo>
                    <a:lnTo>
                      <a:pt x="114" y="218"/>
                    </a:lnTo>
                    <a:lnTo>
                      <a:pt x="123" y="218"/>
                    </a:lnTo>
                    <a:lnTo>
                      <a:pt x="135" y="223"/>
                    </a:lnTo>
                    <a:lnTo>
                      <a:pt x="198" y="223"/>
                    </a:lnTo>
                    <a:lnTo>
                      <a:pt x="198" y="220"/>
                    </a:lnTo>
                    <a:lnTo>
                      <a:pt x="203" y="220"/>
                    </a:lnTo>
                    <a:lnTo>
                      <a:pt x="203" y="218"/>
                    </a:lnTo>
                    <a:lnTo>
                      <a:pt x="209" y="218"/>
                    </a:lnTo>
                    <a:lnTo>
                      <a:pt x="209" y="215"/>
                    </a:lnTo>
                    <a:lnTo>
                      <a:pt x="212" y="215"/>
                    </a:lnTo>
                    <a:lnTo>
                      <a:pt x="212" y="213"/>
                    </a:lnTo>
                    <a:lnTo>
                      <a:pt x="218" y="213"/>
                    </a:lnTo>
                    <a:lnTo>
                      <a:pt x="220" y="210"/>
                    </a:lnTo>
                    <a:lnTo>
                      <a:pt x="223" y="210"/>
                    </a:lnTo>
                    <a:lnTo>
                      <a:pt x="226" y="208"/>
                    </a:lnTo>
                    <a:lnTo>
                      <a:pt x="232" y="208"/>
                    </a:lnTo>
                    <a:lnTo>
                      <a:pt x="232" y="205"/>
                    </a:lnTo>
                    <a:lnTo>
                      <a:pt x="235" y="205"/>
                    </a:lnTo>
                    <a:lnTo>
                      <a:pt x="238" y="202"/>
                    </a:lnTo>
                    <a:lnTo>
                      <a:pt x="240" y="202"/>
                    </a:lnTo>
                    <a:lnTo>
                      <a:pt x="243" y="200"/>
                    </a:lnTo>
                    <a:lnTo>
                      <a:pt x="243" y="197"/>
                    </a:lnTo>
                    <a:lnTo>
                      <a:pt x="246" y="195"/>
                    </a:lnTo>
                    <a:lnTo>
                      <a:pt x="246" y="192"/>
                    </a:lnTo>
                    <a:lnTo>
                      <a:pt x="249" y="190"/>
                    </a:lnTo>
                    <a:lnTo>
                      <a:pt x="249" y="182"/>
                    </a:lnTo>
                    <a:lnTo>
                      <a:pt x="252" y="182"/>
                    </a:lnTo>
                    <a:lnTo>
                      <a:pt x="252" y="177"/>
                    </a:lnTo>
                    <a:lnTo>
                      <a:pt x="255" y="177"/>
                    </a:lnTo>
                    <a:lnTo>
                      <a:pt x="255" y="172"/>
                    </a:lnTo>
                    <a:lnTo>
                      <a:pt x="258" y="172"/>
                    </a:lnTo>
                    <a:lnTo>
                      <a:pt x="261" y="170"/>
                    </a:lnTo>
                    <a:lnTo>
                      <a:pt x="261" y="167"/>
                    </a:lnTo>
                    <a:lnTo>
                      <a:pt x="263" y="165"/>
                    </a:lnTo>
                    <a:lnTo>
                      <a:pt x="263" y="162"/>
                    </a:lnTo>
                    <a:lnTo>
                      <a:pt x="266" y="160"/>
                    </a:lnTo>
                    <a:lnTo>
                      <a:pt x="266" y="147"/>
                    </a:lnTo>
                    <a:lnTo>
                      <a:pt x="269" y="147"/>
                    </a:lnTo>
                    <a:lnTo>
                      <a:pt x="269" y="139"/>
                    </a:lnTo>
                    <a:lnTo>
                      <a:pt x="272" y="137"/>
                    </a:lnTo>
                    <a:lnTo>
                      <a:pt x="272" y="129"/>
                    </a:lnTo>
                    <a:lnTo>
                      <a:pt x="275" y="127"/>
                    </a:lnTo>
                    <a:lnTo>
                      <a:pt x="275" y="124"/>
                    </a:lnTo>
                    <a:lnTo>
                      <a:pt x="278" y="124"/>
                    </a:lnTo>
                    <a:lnTo>
                      <a:pt x="278" y="119"/>
                    </a:lnTo>
                    <a:lnTo>
                      <a:pt x="283" y="114"/>
                    </a:lnTo>
                    <a:lnTo>
                      <a:pt x="283" y="112"/>
                    </a:lnTo>
                    <a:lnTo>
                      <a:pt x="292" y="104"/>
                    </a:lnTo>
                    <a:lnTo>
                      <a:pt x="292" y="101"/>
                    </a:lnTo>
                    <a:lnTo>
                      <a:pt x="295" y="101"/>
                    </a:lnTo>
                    <a:lnTo>
                      <a:pt x="295" y="99"/>
                    </a:lnTo>
                    <a:lnTo>
                      <a:pt x="298" y="96"/>
                    </a:lnTo>
                    <a:lnTo>
                      <a:pt x="301" y="96"/>
                    </a:lnTo>
                    <a:lnTo>
                      <a:pt x="301" y="91"/>
                    </a:lnTo>
                    <a:lnTo>
                      <a:pt x="303" y="91"/>
                    </a:lnTo>
                    <a:lnTo>
                      <a:pt x="303" y="86"/>
                    </a:lnTo>
                    <a:lnTo>
                      <a:pt x="306" y="86"/>
                    </a:lnTo>
                    <a:lnTo>
                      <a:pt x="306" y="81"/>
                    </a:lnTo>
                    <a:lnTo>
                      <a:pt x="309" y="81"/>
                    </a:lnTo>
                    <a:lnTo>
                      <a:pt x="309" y="76"/>
                    </a:lnTo>
                    <a:lnTo>
                      <a:pt x="312" y="76"/>
                    </a:lnTo>
                    <a:lnTo>
                      <a:pt x="312" y="64"/>
                    </a:lnTo>
                    <a:lnTo>
                      <a:pt x="315" y="61"/>
                    </a:lnTo>
                    <a:lnTo>
                      <a:pt x="315" y="53"/>
                    </a:lnTo>
                    <a:lnTo>
                      <a:pt x="318" y="51"/>
                    </a:lnTo>
                    <a:lnTo>
                      <a:pt x="318" y="28"/>
                    </a:lnTo>
                    <a:lnTo>
                      <a:pt x="315" y="28"/>
                    </a:lnTo>
                    <a:lnTo>
                      <a:pt x="315" y="31"/>
                    </a:lnTo>
                    <a:lnTo>
                      <a:pt x="309" y="31"/>
                    </a:lnTo>
                    <a:lnTo>
                      <a:pt x="306" y="33"/>
                    </a:lnTo>
                    <a:lnTo>
                      <a:pt x="306" y="36"/>
                    </a:lnTo>
                    <a:lnTo>
                      <a:pt x="303" y="36"/>
                    </a:lnTo>
                    <a:lnTo>
                      <a:pt x="301" y="38"/>
                    </a:lnTo>
                    <a:lnTo>
                      <a:pt x="301" y="41"/>
                    </a:lnTo>
                    <a:lnTo>
                      <a:pt x="295" y="41"/>
                    </a:lnTo>
                    <a:lnTo>
                      <a:pt x="295" y="43"/>
                    </a:lnTo>
                    <a:lnTo>
                      <a:pt x="292" y="46"/>
                    </a:lnTo>
                    <a:lnTo>
                      <a:pt x="286" y="46"/>
                    </a:lnTo>
                    <a:lnTo>
                      <a:pt x="283" y="48"/>
                    </a:lnTo>
                    <a:lnTo>
                      <a:pt x="278" y="51"/>
                    </a:lnTo>
                    <a:lnTo>
                      <a:pt x="249" y="51"/>
                    </a:lnTo>
                    <a:lnTo>
                      <a:pt x="243" y="56"/>
                    </a:lnTo>
                    <a:lnTo>
                      <a:pt x="232" y="56"/>
                    </a:lnTo>
                    <a:lnTo>
                      <a:pt x="229" y="58"/>
                    </a:lnTo>
                    <a:lnTo>
                      <a:pt x="223" y="58"/>
                    </a:lnTo>
                    <a:lnTo>
                      <a:pt x="220" y="61"/>
                    </a:lnTo>
                    <a:lnTo>
                      <a:pt x="189" y="61"/>
                    </a:lnTo>
                    <a:lnTo>
                      <a:pt x="186" y="64"/>
                    </a:lnTo>
                    <a:lnTo>
                      <a:pt x="123" y="64"/>
                    </a:lnTo>
                    <a:lnTo>
                      <a:pt x="123" y="61"/>
                    </a:lnTo>
                    <a:lnTo>
                      <a:pt x="114" y="61"/>
                    </a:lnTo>
                    <a:lnTo>
                      <a:pt x="112" y="58"/>
                    </a:lnTo>
                    <a:lnTo>
                      <a:pt x="109" y="58"/>
                    </a:lnTo>
                    <a:lnTo>
                      <a:pt x="106" y="56"/>
                    </a:lnTo>
                    <a:lnTo>
                      <a:pt x="100" y="56"/>
                    </a:lnTo>
                    <a:lnTo>
                      <a:pt x="97" y="53"/>
                    </a:lnTo>
                    <a:lnTo>
                      <a:pt x="80" y="53"/>
                    </a:lnTo>
                    <a:lnTo>
                      <a:pt x="80" y="51"/>
                    </a:lnTo>
                    <a:lnTo>
                      <a:pt x="17" y="51"/>
                    </a:lnTo>
                    <a:lnTo>
                      <a:pt x="11" y="48"/>
                    </a:lnTo>
                    <a:lnTo>
                      <a:pt x="14" y="46"/>
                    </a:lnTo>
                    <a:lnTo>
                      <a:pt x="14" y="36"/>
                    </a:lnTo>
                    <a:lnTo>
                      <a:pt x="11" y="33"/>
                    </a:lnTo>
                    <a:lnTo>
                      <a:pt x="11" y="31"/>
                    </a:lnTo>
                    <a:lnTo>
                      <a:pt x="9" y="31"/>
                    </a:lnTo>
                    <a:lnTo>
                      <a:pt x="109" y="137"/>
                    </a:lnTo>
                  </a:path>
                </a:pathLst>
              </a:custGeom>
              <a:noFill/>
              <a:ln w="46101">
                <a:solidFill>
                  <a:srgbClr val="00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23" name="Line 29"/>
              <p:cNvSpPr>
                <a:spLocks noChangeShapeType="1"/>
              </p:cNvSpPr>
              <p:nvPr/>
            </p:nvSpPr>
            <p:spPr bwMode="auto">
              <a:xfrm>
                <a:off x="758" y="2938"/>
                <a:ext cx="103" cy="1"/>
              </a:xfrm>
              <a:prstGeom prst="line">
                <a:avLst/>
              </a:prstGeom>
              <a:noFill/>
              <a:ln w="460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24" name="Oval 30"/>
              <p:cNvSpPr>
                <a:spLocks noChangeArrowheads="1"/>
              </p:cNvSpPr>
              <p:nvPr/>
            </p:nvSpPr>
            <p:spPr bwMode="auto">
              <a:xfrm>
                <a:off x="655" y="2665"/>
                <a:ext cx="312" cy="93"/>
              </a:xfrm>
              <a:prstGeom prst="ellipse">
                <a:avLst/>
              </a:prstGeom>
              <a:solidFill>
                <a:srgbClr val="00CCFF"/>
              </a:solidFill>
              <a:ln w="461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25" name="Arc 31"/>
              <p:cNvSpPr>
                <a:spLocks/>
              </p:cNvSpPr>
              <p:nvPr/>
            </p:nvSpPr>
            <p:spPr bwMode="auto">
              <a:xfrm>
                <a:off x="861" y="2438"/>
                <a:ext cx="157" cy="502"/>
              </a:xfrm>
              <a:custGeom>
                <a:avLst/>
                <a:gdLst>
                  <a:gd name="T0" fmla="*/ 0 w 21739"/>
                  <a:gd name="T1" fmla="*/ 0 h 21643"/>
                  <a:gd name="T2" fmla="*/ 0 w 21739"/>
                  <a:gd name="T3" fmla="*/ 0 h 21643"/>
                  <a:gd name="T4" fmla="*/ 0 w 21739"/>
                  <a:gd name="T5" fmla="*/ 0 h 216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739" h="21643" fill="none" extrusionOk="0">
                    <a:moveTo>
                      <a:pt x="21738" y="0"/>
                    </a:moveTo>
                    <a:cubicBezTo>
                      <a:pt x="21738" y="14"/>
                      <a:pt x="21739" y="28"/>
                      <a:pt x="21739" y="43"/>
                    </a:cubicBezTo>
                    <a:cubicBezTo>
                      <a:pt x="21739" y="11972"/>
                      <a:pt x="12068" y="21643"/>
                      <a:pt x="139" y="21643"/>
                    </a:cubicBezTo>
                    <a:cubicBezTo>
                      <a:pt x="92" y="21643"/>
                      <a:pt x="46" y="21642"/>
                      <a:pt x="0" y="21642"/>
                    </a:cubicBezTo>
                  </a:path>
                  <a:path w="21739" h="21643" stroke="0" extrusionOk="0">
                    <a:moveTo>
                      <a:pt x="21738" y="0"/>
                    </a:moveTo>
                    <a:cubicBezTo>
                      <a:pt x="21738" y="14"/>
                      <a:pt x="21739" y="28"/>
                      <a:pt x="21739" y="43"/>
                    </a:cubicBezTo>
                    <a:cubicBezTo>
                      <a:pt x="21739" y="11972"/>
                      <a:pt x="12068" y="21643"/>
                      <a:pt x="139" y="21643"/>
                    </a:cubicBezTo>
                    <a:cubicBezTo>
                      <a:pt x="92" y="21643"/>
                      <a:pt x="46" y="21642"/>
                      <a:pt x="0" y="21642"/>
                    </a:cubicBezTo>
                    <a:lnTo>
                      <a:pt x="139" y="43"/>
                    </a:lnTo>
                    <a:lnTo>
                      <a:pt x="21738" y="0"/>
                    </a:lnTo>
                    <a:close/>
                  </a:path>
                </a:pathLst>
              </a:custGeom>
              <a:noFill/>
              <a:ln w="460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26" name="Arc 32"/>
              <p:cNvSpPr>
                <a:spLocks/>
              </p:cNvSpPr>
              <p:nvPr/>
            </p:nvSpPr>
            <p:spPr bwMode="auto">
              <a:xfrm>
                <a:off x="603" y="2438"/>
                <a:ext cx="159" cy="502"/>
              </a:xfrm>
              <a:custGeom>
                <a:avLst/>
                <a:gdLst>
                  <a:gd name="T0" fmla="*/ 0 w 21600"/>
                  <a:gd name="T1" fmla="*/ 0 h 21643"/>
                  <a:gd name="T2" fmla="*/ 0 w 21600"/>
                  <a:gd name="T3" fmla="*/ 0 h 21643"/>
                  <a:gd name="T4" fmla="*/ 0 w 21600"/>
                  <a:gd name="T5" fmla="*/ 0 h 216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43" fill="none" extrusionOk="0">
                    <a:moveTo>
                      <a:pt x="21464" y="21642"/>
                    </a:moveTo>
                    <a:cubicBezTo>
                      <a:pt x="9587" y="21567"/>
                      <a:pt x="0" y="11919"/>
                      <a:pt x="0" y="43"/>
                    </a:cubicBezTo>
                    <a:cubicBezTo>
                      <a:pt x="-1" y="28"/>
                      <a:pt x="0" y="14"/>
                      <a:pt x="0" y="0"/>
                    </a:cubicBezTo>
                  </a:path>
                  <a:path w="21600" h="21643" stroke="0" extrusionOk="0">
                    <a:moveTo>
                      <a:pt x="21464" y="21642"/>
                    </a:moveTo>
                    <a:cubicBezTo>
                      <a:pt x="9587" y="21567"/>
                      <a:pt x="0" y="11919"/>
                      <a:pt x="0" y="43"/>
                    </a:cubicBezTo>
                    <a:cubicBezTo>
                      <a:pt x="-1" y="28"/>
                      <a:pt x="0" y="14"/>
                      <a:pt x="0" y="0"/>
                    </a:cubicBezTo>
                    <a:lnTo>
                      <a:pt x="21600" y="43"/>
                    </a:lnTo>
                    <a:lnTo>
                      <a:pt x="21464" y="21642"/>
                    </a:lnTo>
                    <a:close/>
                  </a:path>
                </a:pathLst>
              </a:custGeom>
              <a:noFill/>
              <a:ln w="460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6899" name="Oval 33"/>
            <p:cNvSpPr>
              <a:spLocks noChangeArrowheads="1"/>
            </p:cNvSpPr>
            <p:nvPr/>
          </p:nvSpPr>
          <p:spPr bwMode="auto">
            <a:xfrm>
              <a:off x="449" y="2392"/>
              <a:ext cx="776" cy="321"/>
            </a:xfrm>
            <a:prstGeom prst="ellips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00" name="Rectangle 34"/>
            <p:cNvSpPr>
              <a:spLocks noChangeArrowheads="1"/>
            </p:cNvSpPr>
            <p:nvPr/>
          </p:nvSpPr>
          <p:spPr bwMode="auto">
            <a:xfrm>
              <a:off x="1582" y="2256"/>
              <a:ext cx="1086" cy="123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01" name="Oval 35"/>
            <p:cNvSpPr>
              <a:spLocks noChangeArrowheads="1"/>
            </p:cNvSpPr>
            <p:nvPr/>
          </p:nvSpPr>
          <p:spPr bwMode="auto">
            <a:xfrm>
              <a:off x="1479" y="2256"/>
              <a:ext cx="209" cy="1230"/>
            </a:xfrm>
            <a:prstGeom prst="ellipse">
              <a:avLst/>
            </a:prstGeom>
            <a:solidFill>
              <a:srgbClr val="BFBFB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02" name="Oval 36"/>
            <p:cNvSpPr>
              <a:spLocks noChangeArrowheads="1"/>
            </p:cNvSpPr>
            <p:nvPr/>
          </p:nvSpPr>
          <p:spPr bwMode="auto">
            <a:xfrm>
              <a:off x="2562" y="2256"/>
              <a:ext cx="209" cy="1230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03" name="Rectangle 37"/>
            <p:cNvSpPr>
              <a:spLocks noChangeArrowheads="1"/>
            </p:cNvSpPr>
            <p:nvPr/>
          </p:nvSpPr>
          <p:spPr bwMode="auto">
            <a:xfrm>
              <a:off x="2510" y="2256"/>
              <a:ext cx="158" cy="123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04" name="Line 38"/>
            <p:cNvSpPr>
              <a:spLocks noChangeShapeType="1"/>
            </p:cNvSpPr>
            <p:nvPr/>
          </p:nvSpPr>
          <p:spPr bwMode="auto">
            <a:xfrm>
              <a:off x="2356" y="3483"/>
              <a:ext cx="30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05" name="Line 39"/>
            <p:cNvSpPr>
              <a:spLocks noChangeShapeType="1"/>
            </p:cNvSpPr>
            <p:nvPr/>
          </p:nvSpPr>
          <p:spPr bwMode="auto">
            <a:xfrm>
              <a:off x="2407" y="2256"/>
              <a:ext cx="25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06" name="Line 40"/>
            <p:cNvSpPr>
              <a:spLocks noChangeShapeType="1"/>
            </p:cNvSpPr>
            <p:nvPr/>
          </p:nvSpPr>
          <p:spPr bwMode="auto">
            <a:xfrm>
              <a:off x="1015" y="2801"/>
              <a:ext cx="207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07" name="Line 41"/>
            <p:cNvSpPr>
              <a:spLocks noChangeShapeType="1"/>
            </p:cNvSpPr>
            <p:nvPr/>
          </p:nvSpPr>
          <p:spPr bwMode="auto">
            <a:xfrm flipH="1">
              <a:off x="449" y="2801"/>
              <a:ext cx="15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08" name="Line 42"/>
            <p:cNvSpPr>
              <a:spLocks noChangeShapeType="1"/>
            </p:cNvSpPr>
            <p:nvPr/>
          </p:nvSpPr>
          <p:spPr bwMode="auto">
            <a:xfrm flipH="1">
              <a:off x="449" y="2847"/>
              <a:ext cx="154" cy="9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09" name="Line 43"/>
            <p:cNvSpPr>
              <a:spLocks noChangeShapeType="1"/>
            </p:cNvSpPr>
            <p:nvPr/>
          </p:nvSpPr>
          <p:spPr bwMode="auto">
            <a:xfrm flipH="1">
              <a:off x="449" y="2938"/>
              <a:ext cx="206" cy="18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10" name="Line 44"/>
            <p:cNvSpPr>
              <a:spLocks noChangeShapeType="1"/>
            </p:cNvSpPr>
            <p:nvPr/>
          </p:nvSpPr>
          <p:spPr bwMode="auto">
            <a:xfrm>
              <a:off x="964" y="2847"/>
              <a:ext cx="258" cy="4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11" name="Line 45"/>
            <p:cNvSpPr>
              <a:spLocks noChangeShapeType="1"/>
            </p:cNvSpPr>
            <p:nvPr/>
          </p:nvSpPr>
          <p:spPr bwMode="auto">
            <a:xfrm>
              <a:off x="964" y="2938"/>
              <a:ext cx="206" cy="18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12" name="Line 46"/>
            <p:cNvSpPr>
              <a:spLocks noChangeShapeType="1"/>
            </p:cNvSpPr>
            <p:nvPr/>
          </p:nvSpPr>
          <p:spPr bwMode="auto">
            <a:xfrm flipH="1">
              <a:off x="706" y="2983"/>
              <a:ext cx="52" cy="27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13" name="Line 47"/>
            <p:cNvSpPr>
              <a:spLocks noChangeShapeType="1"/>
            </p:cNvSpPr>
            <p:nvPr/>
          </p:nvSpPr>
          <p:spPr bwMode="auto">
            <a:xfrm>
              <a:off x="861" y="2983"/>
              <a:ext cx="51" cy="27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14" name="Line 48"/>
            <p:cNvSpPr>
              <a:spLocks noChangeShapeType="1"/>
            </p:cNvSpPr>
            <p:nvPr/>
          </p:nvSpPr>
          <p:spPr bwMode="auto">
            <a:xfrm flipH="1" flipV="1">
              <a:off x="449" y="2665"/>
              <a:ext cx="154" cy="4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15" name="Line 49"/>
            <p:cNvSpPr>
              <a:spLocks noChangeShapeType="1"/>
            </p:cNvSpPr>
            <p:nvPr/>
          </p:nvSpPr>
          <p:spPr bwMode="auto">
            <a:xfrm flipV="1">
              <a:off x="1067" y="2665"/>
              <a:ext cx="103" cy="4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16" name="Line 50"/>
            <p:cNvSpPr>
              <a:spLocks noChangeShapeType="1"/>
            </p:cNvSpPr>
            <p:nvPr/>
          </p:nvSpPr>
          <p:spPr bwMode="auto">
            <a:xfrm flipV="1">
              <a:off x="1015" y="2619"/>
              <a:ext cx="516" cy="13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17" name="Line 51"/>
            <p:cNvSpPr>
              <a:spLocks noChangeShapeType="1"/>
            </p:cNvSpPr>
            <p:nvPr/>
          </p:nvSpPr>
          <p:spPr bwMode="auto">
            <a:xfrm flipV="1">
              <a:off x="1015" y="2710"/>
              <a:ext cx="516" cy="46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18" name="Line 52"/>
            <p:cNvSpPr>
              <a:spLocks noChangeShapeType="1"/>
            </p:cNvSpPr>
            <p:nvPr/>
          </p:nvSpPr>
          <p:spPr bwMode="auto">
            <a:xfrm>
              <a:off x="964" y="2892"/>
              <a:ext cx="567" cy="18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19" name="Line 53"/>
            <p:cNvSpPr>
              <a:spLocks noChangeShapeType="1"/>
            </p:cNvSpPr>
            <p:nvPr/>
          </p:nvSpPr>
          <p:spPr bwMode="auto">
            <a:xfrm>
              <a:off x="964" y="2801"/>
              <a:ext cx="6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72" name="Line 54"/>
          <p:cNvSpPr>
            <a:spLocks noChangeShapeType="1"/>
          </p:cNvSpPr>
          <p:nvPr/>
        </p:nvSpPr>
        <p:spPr bwMode="auto">
          <a:xfrm>
            <a:off x="838200" y="1655400"/>
            <a:ext cx="206375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73" name="Text Box 55"/>
          <p:cNvSpPr txBox="1">
            <a:spLocks noChangeArrowheads="1"/>
          </p:cNvSpPr>
          <p:nvPr/>
        </p:nvSpPr>
        <p:spPr bwMode="auto">
          <a:xfrm>
            <a:off x="2411413" y="2844438"/>
            <a:ext cx="1620837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b="1" smtClean="0">
                <a:latin typeface="Times New Roman" charset="0"/>
              </a:rPr>
              <a:t>Photo multiplier tube</a:t>
            </a:r>
            <a:endParaRPr lang="ru-RU" b="1" smtClean="0">
              <a:latin typeface="Times New Roman" charset="0"/>
            </a:endParaRPr>
          </a:p>
        </p:txBody>
      </p:sp>
      <p:sp>
        <p:nvSpPr>
          <p:cNvPr id="15374" name="Text Box 56"/>
          <p:cNvSpPr txBox="1">
            <a:spLocks noChangeArrowheads="1"/>
          </p:cNvSpPr>
          <p:nvPr/>
        </p:nvSpPr>
        <p:spPr bwMode="auto">
          <a:xfrm>
            <a:off x="0" y="4689113"/>
            <a:ext cx="1935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endParaRPr lang="ru-RU" sz="2000" b="1" smtClean="0">
              <a:solidFill>
                <a:srgbClr val="754152"/>
              </a:solidFill>
              <a:latin typeface="Times New Roman" charset="0"/>
            </a:endParaRPr>
          </a:p>
        </p:txBody>
      </p:sp>
      <p:sp>
        <p:nvSpPr>
          <p:cNvPr id="36878" name="Freeform 57"/>
          <p:cNvSpPr>
            <a:spLocks/>
          </p:cNvSpPr>
          <p:nvPr/>
        </p:nvSpPr>
        <p:spPr bwMode="auto">
          <a:xfrm>
            <a:off x="3941763" y="2203088"/>
            <a:ext cx="571500" cy="1181100"/>
          </a:xfrm>
          <a:custGeom>
            <a:avLst/>
            <a:gdLst>
              <a:gd name="T0" fmla="*/ 2147483647 w 207"/>
              <a:gd name="T1" fmla="*/ 2147483647 h 1344"/>
              <a:gd name="T2" fmla="*/ 2147483647 w 207"/>
              <a:gd name="T3" fmla="*/ 2147483647 h 1344"/>
              <a:gd name="T4" fmla="*/ 2147483647 w 207"/>
              <a:gd name="T5" fmla="*/ 2147483647 h 1344"/>
              <a:gd name="T6" fmla="*/ 2147483647 w 207"/>
              <a:gd name="T7" fmla="*/ 2147483647 h 1344"/>
              <a:gd name="T8" fmla="*/ 2147483647 w 207"/>
              <a:gd name="T9" fmla="*/ 2147483647 h 1344"/>
              <a:gd name="T10" fmla="*/ 2147483647 w 207"/>
              <a:gd name="T11" fmla="*/ 2147483647 h 1344"/>
              <a:gd name="T12" fmla="*/ 2147483647 w 207"/>
              <a:gd name="T13" fmla="*/ 2147483647 h 1344"/>
              <a:gd name="T14" fmla="*/ 2147483647 w 207"/>
              <a:gd name="T15" fmla="*/ 2147483647 h 1344"/>
              <a:gd name="T16" fmla="*/ 2147483647 w 207"/>
              <a:gd name="T17" fmla="*/ 2147483647 h 1344"/>
              <a:gd name="T18" fmla="*/ 2147483647 w 207"/>
              <a:gd name="T19" fmla="*/ 2147483647 h 1344"/>
              <a:gd name="T20" fmla="*/ 2147483647 w 207"/>
              <a:gd name="T21" fmla="*/ 2147483647 h 1344"/>
              <a:gd name="T22" fmla="*/ 2147483647 w 207"/>
              <a:gd name="T23" fmla="*/ 2147483647 h 1344"/>
              <a:gd name="T24" fmla="*/ 2147483647 w 207"/>
              <a:gd name="T25" fmla="*/ 0 h 1344"/>
              <a:gd name="T26" fmla="*/ 2147483647 w 207"/>
              <a:gd name="T27" fmla="*/ 2147483647 h 13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07" h="1344">
                <a:moveTo>
                  <a:pt x="43" y="1344"/>
                </a:moveTo>
                <a:cubicBezTo>
                  <a:pt x="61" y="1341"/>
                  <a:pt x="81" y="1342"/>
                  <a:pt x="98" y="1335"/>
                </a:cubicBezTo>
                <a:cubicBezTo>
                  <a:pt x="142" y="1316"/>
                  <a:pt x="139" y="1244"/>
                  <a:pt x="153" y="1207"/>
                </a:cubicBezTo>
                <a:cubicBezTo>
                  <a:pt x="147" y="1145"/>
                  <a:pt x="144" y="1091"/>
                  <a:pt x="125" y="1033"/>
                </a:cubicBezTo>
                <a:cubicBezTo>
                  <a:pt x="128" y="987"/>
                  <a:pt x="127" y="941"/>
                  <a:pt x="134" y="896"/>
                </a:cubicBezTo>
                <a:cubicBezTo>
                  <a:pt x="137" y="877"/>
                  <a:pt x="147" y="859"/>
                  <a:pt x="153" y="841"/>
                </a:cubicBezTo>
                <a:cubicBezTo>
                  <a:pt x="156" y="832"/>
                  <a:pt x="162" y="814"/>
                  <a:pt x="162" y="814"/>
                </a:cubicBezTo>
                <a:cubicBezTo>
                  <a:pt x="156" y="762"/>
                  <a:pt x="138" y="623"/>
                  <a:pt x="107" y="576"/>
                </a:cubicBezTo>
                <a:cubicBezTo>
                  <a:pt x="84" y="542"/>
                  <a:pt x="82" y="498"/>
                  <a:pt x="61" y="466"/>
                </a:cubicBezTo>
                <a:cubicBezTo>
                  <a:pt x="38" y="431"/>
                  <a:pt x="46" y="449"/>
                  <a:pt x="34" y="412"/>
                </a:cubicBezTo>
                <a:cubicBezTo>
                  <a:pt x="24" y="342"/>
                  <a:pt x="16" y="271"/>
                  <a:pt x="6" y="201"/>
                </a:cubicBezTo>
                <a:cubicBezTo>
                  <a:pt x="8" y="169"/>
                  <a:pt x="0" y="63"/>
                  <a:pt x="43" y="28"/>
                </a:cubicBezTo>
                <a:cubicBezTo>
                  <a:pt x="65" y="10"/>
                  <a:pt x="125" y="0"/>
                  <a:pt x="125" y="0"/>
                </a:cubicBezTo>
                <a:cubicBezTo>
                  <a:pt x="182" y="9"/>
                  <a:pt x="174" y="4"/>
                  <a:pt x="207" y="37"/>
                </a:cubicBez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6879" name="Group 58"/>
          <p:cNvGrpSpPr>
            <a:grpSpLocks/>
          </p:cNvGrpSpPr>
          <p:nvPr/>
        </p:nvGrpSpPr>
        <p:grpSpPr bwMode="auto">
          <a:xfrm>
            <a:off x="4527550" y="1579200"/>
            <a:ext cx="3902075" cy="2106613"/>
            <a:chOff x="2852" y="773"/>
            <a:chExt cx="2458" cy="1327"/>
          </a:xfrm>
        </p:grpSpPr>
        <p:grpSp>
          <p:nvGrpSpPr>
            <p:cNvPr id="36887" name="Group 59"/>
            <p:cNvGrpSpPr>
              <a:grpSpLocks/>
            </p:cNvGrpSpPr>
            <p:nvPr/>
          </p:nvGrpSpPr>
          <p:grpSpPr bwMode="auto">
            <a:xfrm>
              <a:off x="2852" y="773"/>
              <a:ext cx="1587" cy="880"/>
              <a:chOff x="2597" y="629"/>
              <a:chExt cx="1587" cy="880"/>
            </a:xfrm>
          </p:grpSpPr>
          <p:sp>
            <p:nvSpPr>
              <p:cNvPr id="15386" name="AutoShape 60"/>
              <p:cNvSpPr>
                <a:spLocks noChangeArrowheads="1"/>
              </p:cNvSpPr>
              <p:nvPr/>
            </p:nvSpPr>
            <p:spPr bwMode="auto">
              <a:xfrm>
                <a:off x="2597" y="629"/>
                <a:ext cx="1587" cy="880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87" name="Text Box 61"/>
              <p:cNvSpPr txBox="1">
                <a:spLocks noChangeArrowheads="1"/>
              </p:cNvSpPr>
              <p:nvPr/>
            </p:nvSpPr>
            <p:spPr bwMode="auto">
              <a:xfrm>
                <a:off x="2682" y="1040"/>
                <a:ext cx="1219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9pPr>
              </a:lstStyle>
              <a:p>
                <a:pPr algn="ctr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r>
                  <a:rPr lang="en-US" sz="2000" b="1" smtClean="0">
                    <a:latin typeface="Times New Roman" charset="0"/>
                  </a:rPr>
                  <a:t>Data processing</a:t>
                </a:r>
                <a:endParaRPr lang="ru-RU" sz="2000" b="1" smtClean="0">
                  <a:latin typeface="Times New Roman" charset="0"/>
                </a:endParaRPr>
              </a:p>
            </p:txBody>
          </p:sp>
        </p:grpSp>
        <p:sp>
          <p:nvSpPr>
            <p:cNvPr id="36888" name="AutoShape 62"/>
            <p:cNvSpPr>
              <a:spLocks noChangeArrowheads="1"/>
            </p:cNvSpPr>
            <p:nvPr/>
          </p:nvSpPr>
          <p:spPr bwMode="auto">
            <a:xfrm rot="11998209" flipH="1">
              <a:off x="4168" y="1344"/>
              <a:ext cx="1142" cy="756"/>
            </a:xfrm>
            <a:custGeom>
              <a:avLst/>
              <a:gdLst>
                <a:gd name="T0" fmla="*/ 2 w 21600"/>
                <a:gd name="T1" fmla="*/ 0 h 21600"/>
                <a:gd name="T2" fmla="*/ 1 w 21600"/>
                <a:gd name="T3" fmla="*/ 0 h 21600"/>
                <a:gd name="T4" fmla="*/ 0 w 21600"/>
                <a:gd name="T5" fmla="*/ 1 h 21600"/>
                <a:gd name="T6" fmla="*/ 1 w 21600"/>
                <a:gd name="T7" fmla="*/ 1 h 21600"/>
                <a:gd name="T8" fmla="*/ 3 w 21600"/>
                <a:gd name="T9" fmla="*/ 1 h 21600"/>
                <a:gd name="T10" fmla="*/ 3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6086 h 21600"/>
                <a:gd name="T20" fmla="*/ 17042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4868" y="0"/>
                  </a:moveTo>
                  <a:lnTo>
                    <a:pt x="8136" y="7664"/>
                  </a:lnTo>
                  <a:lnTo>
                    <a:pt x="12687" y="7664"/>
                  </a:lnTo>
                  <a:lnTo>
                    <a:pt x="12687" y="16074"/>
                  </a:lnTo>
                  <a:lnTo>
                    <a:pt x="0" y="16074"/>
                  </a:lnTo>
                  <a:lnTo>
                    <a:pt x="0" y="21600"/>
                  </a:lnTo>
                  <a:lnTo>
                    <a:pt x="17049" y="21600"/>
                  </a:lnTo>
                  <a:lnTo>
                    <a:pt x="17049" y="7664"/>
                  </a:lnTo>
                  <a:lnTo>
                    <a:pt x="21600" y="7664"/>
                  </a:lnTo>
                  <a:lnTo>
                    <a:pt x="14868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77" name="Text Box 63"/>
          <p:cNvSpPr txBox="1">
            <a:spLocks noChangeArrowheads="1"/>
          </p:cNvSpPr>
          <p:nvPr/>
        </p:nvSpPr>
        <p:spPr bwMode="auto">
          <a:xfrm>
            <a:off x="6226175" y="3789000"/>
            <a:ext cx="2116138" cy="311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b="1" smtClean="0">
                <a:latin typeface="Times New Roman" charset="0"/>
              </a:rPr>
              <a:t>Time series</a:t>
            </a:r>
            <a:endParaRPr lang="ru-RU" b="1" smtClean="0">
              <a:latin typeface="Times New Roman" charset="0"/>
            </a:endParaRPr>
          </a:p>
        </p:txBody>
      </p:sp>
      <p:sp>
        <p:nvSpPr>
          <p:cNvPr id="15378" name="Line 64"/>
          <p:cNvSpPr>
            <a:spLocks noChangeShapeType="1"/>
          </p:cNvSpPr>
          <p:nvPr/>
        </p:nvSpPr>
        <p:spPr bwMode="auto">
          <a:xfrm flipV="1">
            <a:off x="0" y="37128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79" name="Line 65"/>
          <p:cNvSpPr>
            <a:spLocks noChangeShapeType="1"/>
          </p:cNvSpPr>
          <p:nvPr/>
        </p:nvSpPr>
        <p:spPr bwMode="auto">
          <a:xfrm flipH="1" flipV="1">
            <a:off x="3886200" y="40938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80" name="Line 66"/>
          <p:cNvSpPr>
            <a:spLocks noChangeShapeType="1"/>
          </p:cNvSpPr>
          <p:nvPr/>
        </p:nvSpPr>
        <p:spPr bwMode="auto">
          <a:xfrm flipH="1">
            <a:off x="3733800" y="18078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81" name="Text Box 67"/>
          <p:cNvSpPr txBox="1">
            <a:spLocks noChangeArrowheads="1"/>
          </p:cNvSpPr>
          <p:nvPr/>
        </p:nvSpPr>
        <p:spPr bwMode="auto">
          <a:xfrm>
            <a:off x="476250" y="4128751"/>
            <a:ext cx="2662238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defRPr/>
            </a:pPr>
            <a:r>
              <a:rPr lang="ja-JP" altLang="en-US" b="1" i="1" dirty="0" smtClean="0"/>
              <a:t>“</a:t>
            </a:r>
            <a:r>
              <a:rPr lang="en-US" b="1" i="1" dirty="0" smtClean="0"/>
              <a:t>Reagent</a:t>
            </a:r>
            <a:r>
              <a:rPr lang="ja-JP" altLang="en-US" b="1" i="1" dirty="0" smtClean="0"/>
              <a:t>”</a:t>
            </a:r>
            <a:r>
              <a:rPr lang="en-US" b="1" i="1" dirty="0" smtClean="0"/>
              <a:t>:</a:t>
            </a:r>
          </a:p>
          <a:p>
            <a:pPr eaLnBrk="1" hangingPunct="1">
              <a:defRPr/>
            </a:pPr>
            <a:r>
              <a:rPr lang="en-US" b="1" i="1" dirty="0" smtClean="0"/>
              <a:t>FeSO</a:t>
            </a:r>
            <a:r>
              <a:rPr lang="en-US" b="1" i="1" baseline="-25000" dirty="0" smtClean="0"/>
              <a:t>4</a:t>
            </a:r>
            <a:r>
              <a:rPr lang="en-US" b="1" i="1" dirty="0" smtClean="0"/>
              <a:t> (0,1-10 </a:t>
            </a:r>
            <a:r>
              <a:rPr lang="en-US" b="1" i="1" dirty="0" err="1" smtClean="0"/>
              <a:t>mkM</a:t>
            </a:r>
            <a:r>
              <a:rPr lang="en-US" b="1" i="1" dirty="0" smtClean="0"/>
              <a:t>) ± Luminol (0,1-10 </a:t>
            </a:r>
            <a:r>
              <a:rPr lang="en-US" b="1" i="1" dirty="0" err="1" smtClean="0"/>
              <a:t>mkM</a:t>
            </a:r>
            <a:r>
              <a:rPr lang="en-US" b="1" i="1" dirty="0" smtClean="0"/>
              <a:t>)</a:t>
            </a:r>
          </a:p>
        </p:txBody>
      </p:sp>
      <p:sp>
        <p:nvSpPr>
          <p:cNvPr id="276548" name="Text Box 68"/>
          <p:cNvSpPr txBox="1">
            <a:spLocks noChangeArrowheads="1"/>
          </p:cNvSpPr>
          <p:nvPr/>
        </p:nvSpPr>
        <p:spPr bwMode="auto">
          <a:xfrm>
            <a:off x="0" y="0"/>
            <a:ext cx="9053513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Addition of Fe (II) salts in catalytic quantities to bicarbonate waters results in the development of the wave of Luminol-amplified photon emission from them.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502" y="5186838"/>
            <a:ext cx="4557762" cy="1569660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INTENSITY OF PHOTON EMISSION WAVE IS RELATED TO THE LEVEL OF  SUPEROXIDE RADICAL IN SOLUTION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92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 cstate="email">
            <a:alphaModFix amt="3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68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27905"/>
            <a:ext cx="9057143" cy="4417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200" b="1" i="1" dirty="0" smtClean="0">
                <a:solidFill>
                  <a:srgbClr val="000090"/>
                </a:solidFill>
              </a:rPr>
              <a:t>Can small signaling peptides affect the the balance </a:t>
            </a:r>
            <a:r>
              <a:rPr lang="en-US" sz="3200" b="1" i="1" dirty="0">
                <a:solidFill>
                  <a:srgbClr val="000090"/>
                </a:solidFill>
              </a:rPr>
              <a:t>of </a:t>
            </a:r>
            <a:r>
              <a:rPr lang="en-US" sz="3200" b="1" i="1" dirty="0" smtClean="0">
                <a:solidFill>
                  <a:srgbClr val="000090"/>
                </a:solidFill>
              </a:rPr>
              <a:t>ROS </a:t>
            </a:r>
            <a:r>
              <a:rPr lang="en-US" sz="3200" b="1" i="1" dirty="0">
                <a:solidFill>
                  <a:srgbClr val="000090"/>
                </a:solidFill>
              </a:rPr>
              <a:t>between the zones of cell proliferation and the zone of cell elongation where differentiation </a:t>
            </a:r>
            <a:r>
              <a:rPr lang="en-US" sz="3200" b="1" i="1" dirty="0" smtClean="0">
                <a:solidFill>
                  <a:srgbClr val="000090"/>
                </a:solidFill>
              </a:rPr>
              <a:t>begins?</a:t>
            </a:r>
          </a:p>
          <a:p>
            <a:pPr algn="just">
              <a:lnSpc>
                <a:spcPct val="110000"/>
              </a:lnSpc>
            </a:pPr>
            <a:endParaRPr lang="en-US" sz="3200" b="1" i="1" dirty="0" smtClean="0">
              <a:solidFill>
                <a:srgbClr val="000090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sz="3200" b="1" i="1" dirty="0" smtClean="0">
                <a:solidFill>
                  <a:srgbClr val="000090"/>
                </a:solidFill>
              </a:rPr>
              <a:t>We tested if peptides that inhibit root growth can affect generation of ROS in much more simple aqueous systems -- bicarbonate aqueous solution.</a:t>
            </a:r>
            <a:endParaRPr lang="ru-RU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3307319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 cstate="email">
            <a:alphaModFix amt="3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14385" y="968970"/>
            <a:ext cx="6002154" cy="5620941"/>
            <a:chOff x="1174074" y="747863"/>
            <a:chExt cx="5283333" cy="4278897"/>
          </a:xfrm>
        </p:grpSpPr>
        <p:pic>
          <p:nvPicPr>
            <p:cNvPr id="5" name="Изображение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4074" y="747863"/>
              <a:ext cx="5283333" cy="4278897"/>
            </a:xfrm>
            <a:prstGeom prst="rect">
              <a:avLst/>
            </a:prstGeom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1844973" y="1461764"/>
              <a:ext cx="4205102" cy="1"/>
            </a:xfrm>
            <a:prstGeom prst="line">
              <a:avLst/>
            </a:prstGeom>
            <a:ln w="38100" cmpd="sng"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388" y="4533558"/>
            <a:ext cx="2765612" cy="2324442"/>
          </a:xfrm>
          <a:prstGeom prst="rect">
            <a:avLst/>
          </a:prstGeom>
        </p:spPr>
      </p:pic>
      <p:sp>
        <p:nvSpPr>
          <p:cNvPr id="8" name="Rectangle 2"/>
          <p:cNvSpPr txBox="1">
            <a:spLocks/>
          </p:cNvSpPr>
          <p:nvPr/>
        </p:nvSpPr>
        <p:spPr>
          <a:xfrm>
            <a:off x="0" y="367704"/>
            <a:ext cx="9085263" cy="454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Effect of pCLV3 on Fe(II) induced photon </a:t>
            </a:r>
            <a:r>
              <a:rPr lang="en-US" sz="28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emission </a:t>
            </a:r>
            <a:r>
              <a:rPr lang="en-US" sz="2800" b="1" dirty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from </a:t>
            </a:r>
            <a:r>
              <a:rPr lang="en-US" sz="28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bicarbonate aqueous solution </a:t>
            </a:r>
            <a:endParaRPr lang="ru-RU" sz="2800" b="1" dirty="0">
              <a:solidFill>
                <a:srgbClr val="0000C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1957" y="1528460"/>
            <a:ext cx="3022043" cy="2457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b="1" i="1" dirty="0" smtClean="0"/>
              <a:t>Note that pCLV3 attenuates photon emission in </a:t>
            </a:r>
            <a:r>
              <a:rPr lang="en-US" sz="2000" b="1" i="1" dirty="0" err="1" smtClean="0"/>
              <a:t>aq.solutions</a:t>
            </a:r>
            <a:r>
              <a:rPr lang="en-US" sz="2000" b="1" i="1" dirty="0" smtClean="0"/>
              <a:t> (indication of O</a:t>
            </a:r>
            <a:r>
              <a:rPr lang="en-US" sz="2000" b="1" i="1" baseline="-25000" dirty="0" smtClean="0"/>
              <a:t>2</a:t>
            </a:r>
            <a:r>
              <a:rPr lang="en-US" sz="2000" b="1" i="1" dirty="0" smtClean="0"/>
              <a:t>-  level) and inhibits root growth in </a:t>
            </a:r>
            <a:r>
              <a:rPr lang="en-US" sz="2000" b="1" i="1" dirty="0" err="1" smtClean="0"/>
              <a:t>Ar.th</a:t>
            </a:r>
            <a:r>
              <a:rPr lang="en-US" sz="2000" b="1" i="1" dirty="0" smtClean="0"/>
              <a:t>. In the same concentration ranges</a:t>
            </a:r>
            <a:endParaRPr lang="ru-RU" i="1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7499697" y="6016492"/>
            <a:ext cx="1644304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i="1" dirty="0" smtClean="0"/>
              <a:t>Root length</a:t>
            </a:r>
            <a:endParaRPr lang="ru-RU" i="1" baseline="-25000" dirty="0"/>
          </a:p>
        </p:txBody>
      </p:sp>
    </p:spTree>
    <p:extLst>
      <p:ext uri="{BB962C8B-B14F-4D97-AF65-F5344CB8AC3E}">
        <p14:creationId xmlns:p14="http://schemas.microsoft.com/office/powerpoint/2010/main" val="1984909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065"/>
            <a:ext cx="9004300" cy="612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3510"/>
            <a:ext cx="9144000" cy="8586966"/>
          </a:xfrm>
          <a:prstGeom prst="rect">
            <a:avLst/>
          </a:prstGeom>
          <a:solidFill>
            <a:srgbClr val="FFFFFF">
              <a:alpha val="6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0090"/>
                </a:solidFill>
              </a:rPr>
              <a:t>Why can they play so many different biological functions including regulation of developmental processes and as a consequence -- regeneration of impaired biological functions in specialized organs and </a:t>
            </a:r>
            <a:r>
              <a:rPr lang="en-US" sz="3200" b="1" i="1" dirty="0" smtClean="0">
                <a:solidFill>
                  <a:srgbClr val="000090"/>
                </a:solidFill>
              </a:rPr>
              <a:t>tissues?</a:t>
            </a:r>
          </a:p>
          <a:p>
            <a:pPr algn="ctr"/>
            <a:endParaRPr lang="en-US" sz="3200" b="1" i="1" dirty="0">
              <a:solidFill>
                <a:srgbClr val="000090"/>
              </a:solidFill>
            </a:endParaRPr>
          </a:p>
          <a:p>
            <a:pPr algn="ctr"/>
            <a:r>
              <a:rPr lang="en-US" sz="3200" b="1" i="1" dirty="0">
                <a:solidFill>
                  <a:srgbClr val="0000FF"/>
                </a:solidFill>
              </a:rPr>
              <a:t>Can these ubiquitous functions of small signaling peptides relate from their ability to modulate oxygen-dependent processes in aqueous systems?</a:t>
            </a:r>
          </a:p>
          <a:p>
            <a:pPr algn="ctr"/>
            <a:endParaRPr lang="en-US" sz="3200" b="1" i="1" dirty="0" smtClean="0">
              <a:solidFill>
                <a:srgbClr val="000090"/>
              </a:solidFill>
            </a:endParaRP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What </a:t>
            </a:r>
            <a:r>
              <a:rPr lang="en-US" sz="3200" b="1" i="1" dirty="0">
                <a:solidFill>
                  <a:srgbClr val="FF0000"/>
                </a:solidFill>
              </a:rPr>
              <a:t>is so special about small signaling peptides from the point of Physics, Chemistry and Biology of Water</a:t>
            </a:r>
            <a:r>
              <a:rPr lang="en-US" sz="3200" b="1" i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endParaRPr lang="en-US" sz="3200" b="1" i="1" dirty="0">
              <a:solidFill>
                <a:srgbClr val="000090"/>
              </a:solidFill>
            </a:endParaRPr>
          </a:p>
          <a:p>
            <a:pPr algn="ctr"/>
            <a:endParaRPr lang="en-US" sz="3600" b="1" i="1" dirty="0" smtClean="0">
              <a:solidFill>
                <a:srgbClr val="000090"/>
              </a:solidFill>
            </a:endParaRPr>
          </a:p>
          <a:p>
            <a:pPr algn="ctr"/>
            <a:endParaRPr lang="en-US" sz="3200" b="1" i="1" dirty="0" smtClean="0">
              <a:solidFill>
                <a:srgbClr val="FF0000"/>
              </a:solidFill>
            </a:endParaRPr>
          </a:p>
          <a:p>
            <a:pPr algn="ctr"/>
            <a:endParaRPr lang="ru-RU" sz="3600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5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065"/>
            <a:ext cx="9004300" cy="612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9384"/>
            <a:ext cx="9144000" cy="7417415"/>
          </a:xfrm>
          <a:prstGeom prst="rect">
            <a:avLst/>
          </a:prstGeom>
          <a:solidFill>
            <a:schemeClr val="bg1">
              <a:alpha val="9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The properties of small signaling peptides may be considered in the frame of </a:t>
            </a:r>
          </a:p>
          <a:p>
            <a:pPr algn="ctr"/>
            <a:endParaRPr lang="en-US" sz="2800" b="1" dirty="0">
              <a:solidFill>
                <a:srgbClr val="0000FF"/>
              </a:solidFill>
            </a:endParaRPr>
          </a:p>
          <a:p>
            <a:pPr algn="ctr"/>
            <a:endParaRPr lang="en-US" sz="2800" b="1" dirty="0" smtClean="0">
              <a:solidFill>
                <a:srgbClr val="0000FF"/>
              </a:solidFill>
            </a:endParaRPr>
          </a:p>
          <a:p>
            <a:pPr algn="ctr"/>
            <a:endParaRPr lang="en-US" sz="2800" b="1" dirty="0">
              <a:solidFill>
                <a:srgbClr val="0000FF"/>
              </a:solidFill>
            </a:endParaRPr>
          </a:p>
          <a:p>
            <a:pPr algn="ctr"/>
            <a:endParaRPr lang="en-US" sz="2800" b="1" dirty="0" smtClean="0">
              <a:solidFill>
                <a:srgbClr val="0000FF"/>
              </a:solidFill>
            </a:endParaRPr>
          </a:p>
          <a:p>
            <a:pPr algn="ctr"/>
            <a:endParaRPr lang="en-US" sz="2800" b="1" dirty="0">
              <a:solidFill>
                <a:srgbClr val="0000FF"/>
              </a:solidFill>
            </a:endParaRPr>
          </a:p>
          <a:p>
            <a:pPr algn="ctr"/>
            <a:endParaRPr lang="en-US" sz="2800" b="1" dirty="0" smtClean="0">
              <a:solidFill>
                <a:srgbClr val="0000FF"/>
              </a:solidFill>
            </a:endParaRPr>
          </a:p>
          <a:p>
            <a:pPr algn="ctr"/>
            <a:endParaRPr lang="en-US" sz="2800" b="1" dirty="0">
              <a:solidFill>
                <a:srgbClr val="0000FF"/>
              </a:solidFill>
            </a:endParaRPr>
          </a:p>
          <a:p>
            <a:pPr algn="ctr"/>
            <a:endParaRPr lang="en-US" sz="2800" b="1" dirty="0" smtClean="0">
              <a:solidFill>
                <a:srgbClr val="0000FF"/>
              </a:solidFill>
            </a:endParaRPr>
          </a:p>
          <a:p>
            <a:pPr algn="ctr"/>
            <a:endParaRPr lang="en-US" sz="2800" b="1" dirty="0">
              <a:solidFill>
                <a:srgbClr val="0000FF"/>
              </a:solidFill>
            </a:endParaRPr>
          </a:p>
          <a:p>
            <a:pPr algn="ctr"/>
            <a:endParaRPr lang="en-US" sz="2800" b="1" dirty="0" smtClean="0">
              <a:solidFill>
                <a:srgbClr val="0000FF"/>
              </a:solidFill>
            </a:endParaRPr>
          </a:p>
          <a:p>
            <a:pPr algn="ctr"/>
            <a:endParaRPr lang="en-US" sz="2800" b="1" dirty="0">
              <a:solidFill>
                <a:srgbClr val="0000FF"/>
              </a:solidFill>
            </a:endParaRPr>
          </a:p>
          <a:p>
            <a:pPr algn="ctr"/>
            <a:endParaRPr lang="en-US" sz="2800" b="1" dirty="0" smtClean="0">
              <a:solidFill>
                <a:srgbClr val="0000FF"/>
              </a:solidFill>
            </a:endParaRPr>
          </a:p>
          <a:p>
            <a:pPr algn="ctr"/>
            <a:endParaRPr lang="en-US" sz="2800" b="1" dirty="0" smtClean="0">
              <a:solidFill>
                <a:srgbClr val="0000FF"/>
              </a:solidFill>
            </a:endParaRPr>
          </a:p>
          <a:p>
            <a:pPr algn="ctr"/>
            <a:endParaRPr lang="en-US" sz="2800" b="1" dirty="0">
              <a:solidFill>
                <a:srgbClr val="0000FF"/>
              </a:solidFill>
            </a:endParaRPr>
          </a:p>
          <a:p>
            <a:pPr algn="ctr"/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 rotWithShape="1">
          <a:blip r:embed="rId3"/>
          <a:srcRect b="10650"/>
          <a:stretch/>
        </p:blipFill>
        <p:spPr>
          <a:xfrm>
            <a:off x="0" y="1450292"/>
            <a:ext cx="1865652" cy="2588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5652" y="877401"/>
            <a:ext cx="7021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Gilbert Ling’s Polarized-Oriented  Multilayer Theory of Cell Water (PM-Theory)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5652" y="1746353"/>
            <a:ext cx="713864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“…dipolar </a:t>
            </a:r>
            <a:r>
              <a:rPr lang="en-US" sz="2400" b="1" i="1" dirty="0"/>
              <a:t>backbone NH and CO groups </a:t>
            </a:r>
            <a:r>
              <a:rPr lang="en-US" sz="2400" b="1" i="1" dirty="0" smtClean="0"/>
              <a:t>are </a:t>
            </a:r>
            <a:r>
              <a:rPr lang="en-US" sz="2400" b="1" i="1" dirty="0"/>
              <a:t>the primary seat of water sorption — but especially the carbonyl oxygen atoms with its lone pair </a:t>
            </a:r>
            <a:r>
              <a:rPr lang="en-US" sz="2400" b="1" i="1" dirty="0" smtClean="0"/>
              <a:t>electrons…”</a:t>
            </a:r>
            <a:endParaRPr lang="ru-RU" sz="2400" b="1" i="1" dirty="0"/>
          </a:p>
        </p:txBody>
      </p:sp>
      <p:grpSp>
        <p:nvGrpSpPr>
          <p:cNvPr id="55" name="Группа 54"/>
          <p:cNvGrpSpPr/>
          <p:nvPr/>
        </p:nvGrpSpPr>
        <p:grpSpPr>
          <a:xfrm rot="2658040">
            <a:off x="2904640" y="3642139"/>
            <a:ext cx="4232905" cy="3274856"/>
            <a:chOff x="2838153" y="3994653"/>
            <a:chExt cx="4232905" cy="3274856"/>
          </a:xfrm>
        </p:grpSpPr>
        <p:sp>
          <p:nvSpPr>
            <p:cNvPr id="15" name="Овал 14"/>
            <p:cNvSpPr/>
            <p:nvPr/>
          </p:nvSpPr>
          <p:spPr>
            <a:xfrm rot="231304">
              <a:off x="3362777" y="4590270"/>
              <a:ext cx="316789" cy="585630"/>
            </a:xfrm>
            <a:prstGeom prst="ellipse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27000">
                  <a:srgbClr val="000090"/>
                </a:gs>
                <a:gs pos="56000">
                  <a:schemeClr val="tx2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Овал 15"/>
            <p:cNvSpPr/>
            <p:nvPr/>
          </p:nvSpPr>
          <p:spPr>
            <a:xfrm flipV="1">
              <a:off x="3857799" y="4014627"/>
              <a:ext cx="316789" cy="585630"/>
            </a:xfrm>
            <a:prstGeom prst="ellipse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27000">
                  <a:srgbClr val="000090"/>
                </a:gs>
                <a:gs pos="56000">
                  <a:schemeClr val="tx2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Изображение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2229"/>
            <a:stretch/>
          </p:blipFill>
          <p:spPr>
            <a:xfrm>
              <a:off x="3377464" y="5175900"/>
              <a:ext cx="2954105" cy="801477"/>
            </a:xfrm>
            <a:prstGeom prst="rect">
              <a:avLst/>
            </a:prstGeom>
          </p:spPr>
        </p:pic>
        <p:pic>
          <p:nvPicPr>
            <p:cNvPr id="18" name="Изображение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0741" b="40768"/>
            <a:stretch/>
          </p:blipFill>
          <p:spPr>
            <a:xfrm>
              <a:off x="4116953" y="5906157"/>
              <a:ext cx="2954105" cy="192094"/>
            </a:xfrm>
            <a:prstGeom prst="rect">
              <a:avLst/>
            </a:prstGeom>
          </p:spPr>
        </p:pic>
        <p:sp>
          <p:nvSpPr>
            <p:cNvPr id="20" name="Овал 19"/>
            <p:cNvSpPr/>
            <p:nvPr/>
          </p:nvSpPr>
          <p:spPr>
            <a:xfrm>
              <a:off x="4796547" y="4600257"/>
              <a:ext cx="316789" cy="585630"/>
            </a:xfrm>
            <a:prstGeom prst="ellipse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27000">
                  <a:srgbClr val="000090"/>
                </a:gs>
                <a:gs pos="56000">
                  <a:schemeClr val="tx2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 flipV="1">
              <a:off x="5567511" y="6064619"/>
              <a:ext cx="316789" cy="585630"/>
            </a:xfrm>
            <a:prstGeom prst="ellipse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27000">
                  <a:srgbClr val="000090"/>
                </a:gs>
                <a:gs pos="56000">
                  <a:schemeClr val="tx2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 rot="10800000" flipV="1">
              <a:off x="6073257" y="6097554"/>
              <a:ext cx="316789" cy="585630"/>
            </a:xfrm>
            <a:prstGeom prst="ellipse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27000">
                  <a:srgbClr val="000090"/>
                </a:gs>
                <a:gs pos="56000">
                  <a:schemeClr val="tx2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3219069" y="5977377"/>
              <a:ext cx="316789" cy="585630"/>
            </a:xfrm>
            <a:prstGeom prst="ellipse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27000">
                  <a:srgbClr val="000090"/>
                </a:gs>
                <a:gs pos="56000">
                  <a:schemeClr val="tx2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549780" y="6091948"/>
              <a:ext cx="316789" cy="585630"/>
            </a:xfrm>
            <a:prstGeom prst="ellipse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27000">
                  <a:srgbClr val="000090"/>
                </a:gs>
                <a:gs pos="56000">
                  <a:schemeClr val="tx2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 flipV="1">
              <a:off x="4116953" y="6038155"/>
              <a:ext cx="316789" cy="585630"/>
            </a:xfrm>
            <a:prstGeom prst="ellipse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27000">
                  <a:srgbClr val="000090"/>
                </a:gs>
                <a:gs pos="56000">
                  <a:schemeClr val="tx2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 flipV="1">
              <a:off x="5257911" y="4004640"/>
              <a:ext cx="316789" cy="585630"/>
            </a:xfrm>
            <a:prstGeom prst="ellipse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27000">
                  <a:srgbClr val="000090"/>
                </a:gs>
                <a:gs pos="56000">
                  <a:schemeClr val="tx2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377464" y="4014627"/>
              <a:ext cx="316789" cy="585630"/>
            </a:xfrm>
            <a:prstGeom prst="ellipse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27000">
                  <a:srgbClr val="000090"/>
                </a:gs>
                <a:gs pos="56000">
                  <a:schemeClr val="tx2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Овал 27"/>
            <p:cNvSpPr/>
            <p:nvPr/>
          </p:nvSpPr>
          <p:spPr>
            <a:xfrm flipV="1">
              <a:off x="3857799" y="4600257"/>
              <a:ext cx="316789" cy="585630"/>
            </a:xfrm>
            <a:prstGeom prst="ellipse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27000">
                  <a:srgbClr val="000090"/>
                </a:gs>
                <a:gs pos="56000">
                  <a:schemeClr val="tx2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 flipV="1">
              <a:off x="5270006" y="4590270"/>
              <a:ext cx="316789" cy="585630"/>
            </a:xfrm>
            <a:prstGeom prst="ellipse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27000">
                  <a:srgbClr val="000090"/>
                </a:gs>
                <a:gs pos="56000">
                  <a:schemeClr val="tx2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 flipV="1">
              <a:off x="4116953" y="6623785"/>
              <a:ext cx="316789" cy="585630"/>
            </a:xfrm>
            <a:prstGeom prst="ellipse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27000">
                  <a:srgbClr val="000090"/>
                </a:gs>
                <a:gs pos="56000">
                  <a:schemeClr val="tx2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 flipV="1">
              <a:off x="5567511" y="6650249"/>
              <a:ext cx="316789" cy="585630"/>
            </a:xfrm>
            <a:prstGeom prst="ellipse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27000">
                  <a:srgbClr val="000090"/>
                </a:gs>
                <a:gs pos="56000">
                  <a:schemeClr val="tx2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 rot="10641543" flipV="1">
              <a:off x="6086581" y="6683879"/>
              <a:ext cx="316789" cy="585630"/>
            </a:xfrm>
            <a:prstGeom prst="ellipse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27000">
                  <a:srgbClr val="000090"/>
                </a:gs>
                <a:gs pos="56000">
                  <a:schemeClr val="tx2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185053" y="6565185"/>
              <a:ext cx="316789" cy="585630"/>
            </a:xfrm>
            <a:prstGeom prst="ellipse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27000">
                  <a:srgbClr val="000090"/>
                </a:gs>
                <a:gs pos="56000">
                  <a:schemeClr val="tx2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4549780" y="6644885"/>
              <a:ext cx="316789" cy="585630"/>
            </a:xfrm>
            <a:prstGeom prst="ellipse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27000">
                  <a:srgbClr val="000090"/>
                </a:gs>
                <a:gs pos="56000">
                  <a:schemeClr val="tx2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244976" y="4095775"/>
              <a:ext cx="316789" cy="585630"/>
            </a:xfrm>
            <a:prstGeom prst="ellipse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27000">
                  <a:srgbClr val="000090"/>
                </a:gs>
                <a:gs pos="56000">
                  <a:schemeClr val="tx2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 rot="2031461">
              <a:off x="3664313" y="5465797"/>
              <a:ext cx="905279" cy="51337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28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 rot="19732440">
              <a:off x="2838153" y="5489346"/>
              <a:ext cx="905279" cy="51337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28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 rot="19732440">
              <a:off x="4416543" y="5477425"/>
              <a:ext cx="905279" cy="51337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28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 rot="19732440">
              <a:off x="5889356" y="5568669"/>
              <a:ext cx="905279" cy="51337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28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 rot="2031461">
              <a:off x="5179590" y="5514341"/>
              <a:ext cx="905279" cy="51337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28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6303605" y="4706691"/>
              <a:ext cx="316789" cy="585630"/>
            </a:xfrm>
            <a:prstGeom prst="ellipse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27000">
                  <a:srgbClr val="000090"/>
                </a:gs>
                <a:gs pos="56000">
                  <a:schemeClr val="tx2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803594" y="3994653"/>
              <a:ext cx="316789" cy="585630"/>
            </a:xfrm>
            <a:prstGeom prst="ellipse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27000">
                  <a:srgbClr val="000090"/>
                </a:gs>
                <a:gs pos="56000">
                  <a:schemeClr val="tx2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44976" y="4095775"/>
              <a:ext cx="337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 smtClean="0"/>
                <a:t>Θ</a:t>
              </a:r>
              <a:endParaRPr lang="ru-RU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91239" y="4600257"/>
              <a:ext cx="337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 smtClean="0"/>
                <a:t>Θ</a:t>
              </a:r>
              <a:endParaRPr lang="ru-RU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775834" y="3994653"/>
              <a:ext cx="337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 smtClean="0"/>
                <a:t>Θ</a:t>
              </a:r>
              <a:endParaRPr lang="ru-RU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376890" y="4583747"/>
              <a:ext cx="337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 smtClean="0"/>
                <a:t>Θ</a:t>
              </a:r>
              <a:endParaRPr lang="ru-RU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61393" y="3997483"/>
              <a:ext cx="337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 smtClean="0"/>
                <a:t>Θ</a:t>
              </a:r>
              <a:endParaRPr lang="ru-RU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284112" y="4692784"/>
              <a:ext cx="337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 smtClean="0"/>
                <a:t>Θ</a:t>
              </a:r>
              <a:endParaRPr lang="ru-RU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096240" y="6254453"/>
              <a:ext cx="337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 smtClean="0"/>
                <a:t>Θ</a:t>
              </a:r>
              <a:endParaRPr lang="ru-RU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546798" y="6861183"/>
              <a:ext cx="337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 smtClean="0"/>
                <a:t>Θ</a:t>
              </a:r>
              <a:endParaRPr lang="ru-RU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546798" y="6279073"/>
              <a:ext cx="337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 smtClean="0"/>
                <a:t>Θ</a:t>
              </a:r>
              <a:endParaRPr lang="ru-RU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096240" y="6840083"/>
              <a:ext cx="337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 smtClean="0"/>
                <a:t>Θ</a:t>
              </a:r>
              <a:endParaRPr lang="ru-RU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237432" y="4768413"/>
              <a:ext cx="392618" cy="369332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R</a:t>
              </a:r>
              <a:r>
                <a:rPr lang="en-US" b="1" baseline="-25000" dirty="0" smtClean="0">
                  <a:solidFill>
                    <a:srgbClr val="FF0000"/>
                  </a:solidFill>
                </a:rPr>
                <a:t>1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731133" y="4736147"/>
              <a:ext cx="392618" cy="369332"/>
            </a:xfrm>
            <a:prstGeom prst="rect">
              <a:avLst/>
            </a:prstGeom>
            <a:noFill/>
            <a:ln w="28575" cmpd="sng"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R</a:t>
              </a:r>
              <a:r>
                <a:rPr lang="en-US" b="1" baseline="-25000" dirty="0" smtClean="0">
                  <a:solidFill>
                    <a:srgbClr val="008000"/>
                  </a:solidFill>
                </a:rPr>
                <a:t>2</a:t>
              </a:r>
              <a:endParaRPr lang="ru-RU" b="1" dirty="0">
                <a:solidFill>
                  <a:srgbClr val="00800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78246" y="6380520"/>
              <a:ext cx="392618" cy="369332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</a:t>
              </a:r>
              <a:r>
                <a:rPr lang="en-US" b="1" baseline="-25000" dirty="0" smtClean="0"/>
                <a:t>4</a:t>
              </a:r>
              <a:endParaRPr lang="ru-RU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643758" y="6254453"/>
              <a:ext cx="392618" cy="369332"/>
            </a:xfrm>
            <a:prstGeom prst="rect">
              <a:avLst/>
            </a:prstGeom>
            <a:noFill/>
            <a:ln w="28575" cmpd="sng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R</a:t>
              </a:r>
              <a:r>
                <a:rPr lang="en-US" b="1" baseline="-25000" dirty="0" smtClean="0">
                  <a:solidFill>
                    <a:srgbClr val="0000FF"/>
                  </a:solidFill>
                </a:rPr>
                <a:t>3</a:t>
              </a:r>
              <a:endParaRPr lang="ru-RU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56" name="Стрелка вправо 55"/>
          <p:cNvSpPr/>
          <p:nvPr/>
        </p:nvSpPr>
        <p:spPr>
          <a:xfrm rot="3209728">
            <a:off x="2937692" y="3282311"/>
            <a:ext cx="1345210" cy="2918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905434" y="5372488"/>
            <a:ext cx="14345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00FF"/>
                </a:solidFill>
              </a:rPr>
              <a:t>Regularity of hydration – the common feature of all peptides </a:t>
            </a:r>
            <a:endParaRPr lang="ru-RU" b="1" i="1" dirty="0">
              <a:solidFill>
                <a:srgbClr val="0000FF"/>
              </a:solidFill>
            </a:endParaRPr>
          </a:p>
        </p:txBody>
      </p:sp>
      <p:sp>
        <p:nvSpPr>
          <p:cNvPr id="58" name="Стрелка вправо 57"/>
          <p:cNvSpPr/>
          <p:nvPr/>
        </p:nvSpPr>
        <p:spPr>
          <a:xfrm rot="18972607">
            <a:off x="2131879" y="5537496"/>
            <a:ext cx="751348" cy="87662"/>
          </a:xfrm>
          <a:prstGeom prst="rightArrow">
            <a:avLst>
              <a:gd name="adj1" fmla="val 65302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 rot="21268727">
            <a:off x="2334384" y="6119171"/>
            <a:ext cx="891935" cy="74073"/>
          </a:xfrm>
          <a:prstGeom prst="rightArrow">
            <a:avLst>
              <a:gd name="adj1" fmla="val 65302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7062398" y="3063222"/>
            <a:ext cx="14345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Specificity – unique feature of a particular peptide </a:t>
            </a:r>
            <a:endParaRPr lang="ru-RU" sz="2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1" name="Стрелка вправо 60"/>
          <p:cNvSpPr/>
          <p:nvPr/>
        </p:nvSpPr>
        <p:spPr>
          <a:xfrm rot="8930414">
            <a:off x="5335308" y="3753427"/>
            <a:ext cx="1594892" cy="105084"/>
          </a:xfrm>
          <a:prstGeom prst="rightArrow">
            <a:avLst>
              <a:gd name="adj1" fmla="val 65302"/>
              <a:gd name="adj2" fmla="val 50000"/>
            </a:avLst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2" name="Стрелка вправо 61"/>
          <p:cNvSpPr/>
          <p:nvPr/>
        </p:nvSpPr>
        <p:spPr>
          <a:xfrm rot="8017044">
            <a:off x="6214706" y="4750779"/>
            <a:ext cx="1178489" cy="146643"/>
          </a:xfrm>
          <a:prstGeom prst="rightArrow">
            <a:avLst>
              <a:gd name="adj1" fmla="val 65302"/>
              <a:gd name="adj2" fmla="val 50000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761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58737" y="6404489"/>
            <a:ext cx="9085263" cy="454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latin typeface="Georgia" charset="0"/>
                <a:cs typeface="Arial" charset="0"/>
              </a:rPr>
              <a:t>Small signaling peptides could thus play a role of specific modifiers of organized water and </a:t>
            </a:r>
            <a:r>
              <a:rPr lang="en-US" sz="2400" dirty="0" smtClean="0"/>
              <a:t>modulate </a:t>
            </a:r>
            <a:r>
              <a:rPr lang="en-US" sz="2400" dirty="0"/>
              <a:t>structural-dynamical </a:t>
            </a:r>
            <a:r>
              <a:rPr lang="en-US" sz="2400" dirty="0" smtClean="0"/>
              <a:t>processes with ROS participation  </a:t>
            </a:r>
            <a:r>
              <a:rPr lang="en-US" sz="2400" dirty="0"/>
              <a:t>in aqueous systems. </a:t>
            </a:r>
            <a:endParaRPr lang="en-US" sz="2400" dirty="0" smtClean="0"/>
          </a:p>
        </p:txBody>
      </p:sp>
      <p:pic>
        <p:nvPicPr>
          <p:cNvPr id="5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04"/>
          <a:stretch>
            <a:fillRect/>
          </a:stretch>
        </p:blipFill>
        <p:spPr bwMode="auto">
          <a:xfrm>
            <a:off x="1689995" y="1695028"/>
            <a:ext cx="5630249" cy="380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 rot="3001728">
            <a:off x="3592077" y="3204137"/>
            <a:ext cx="763480" cy="522201"/>
            <a:chOff x="5722106" y="4535811"/>
            <a:chExt cx="763480" cy="522201"/>
          </a:xfrm>
        </p:grpSpPr>
        <p:pic>
          <p:nvPicPr>
            <p:cNvPr id="8" name="Изображение 7" descr="IMG_20160929_132959.jp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13142" y="4585567"/>
              <a:ext cx="513972" cy="430917"/>
            </a:xfrm>
            <a:prstGeom prst="rect">
              <a:avLst/>
            </a:prstGeom>
          </p:spPr>
        </p:pic>
        <p:pic>
          <p:nvPicPr>
            <p:cNvPr id="9" name="Изображение 8" descr="IMG_20160929_132959.jp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680579" y="4577338"/>
              <a:ext cx="513972" cy="430917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 rot="18691875">
            <a:off x="5059642" y="2924874"/>
            <a:ext cx="763480" cy="522201"/>
            <a:chOff x="5722106" y="4535811"/>
            <a:chExt cx="763480" cy="522201"/>
          </a:xfrm>
        </p:grpSpPr>
        <p:pic>
          <p:nvPicPr>
            <p:cNvPr id="11" name="Изображение 10" descr="IMG_20160929_132959.jp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13142" y="4585567"/>
              <a:ext cx="513972" cy="430917"/>
            </a:xfrm>
            <a:prstGeom prst="rect">
              <a:avLst/>
            </a:prstGeom>
          </p:spPr>
        </p:pic>
        <p:pic>
          <p:nvPicPr>
            <p:cNvPr id="12" name="Изображение 11" descr="IMG_20160929_132959.jp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680579" y="4577338"/>
              <a:ext cx="513972" cy="43091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6556763" y="3799331"/>
            <a:ext cx="763480" cy="522201"/>
            <a:chOff x="5722106" y="4535811"/>
            <a:chExt cx="763480" cy="522201"/>
          </a:xfrm>
        </p:grpSpPr>
        <p:pic>
          <p:nvPicPr>
            <p:cNvPr id="14" name="Изображение 13" descr="IMG_20160929_132959.jp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13142" y="4585567"/>
              <a:ext cx="513972" cy="430917"/>
            </a:xfrm>
            <a:prstGeom prst="rect">
              <a:avLst/>
            </a:prstGeom>
          </p:spPr>
        </p:pic>
        <p:pic>
          <p:nvPicPr>
            <p:cNvPr id="15" name="Изображение 14" descr="IMG_20160929_132959.jp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680579" y="4577338"/>
              <a:ext cx="513972" cy="43091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 rot="2803911">
            <a:off x="1760026" y="4539794"/>
            <a:ext cx="763480" cy="522201"/>
            <a:chOff x="5722106" y="4535811"/>
            <a:chExt cx="763480" cy="522201"/>
          </a:xfrm>
        </p:grpSpPr>
        <p:pic>
          <p:nvPicPr>
            <p:cNvPr id="17" name="Изображение 16" descr="IMG_20160929_132959.jp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13142" y="4585567"/>
              <a:ext cx="513972" cy="430917"/>
            </a:xfrm>
            <a:prstGeom prst="rect">
              <a:avLst/>
            </a:prstGeom>
          </p:spPr>
        </p:pic>
        <p:pic>
          <p:nvPicPr>
            <p:cNvPr id="18" name="Изображение 17" descr="IMG_20160929_132959.jp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680579" y="4577338"/>
              <a:ext cx="513972" cy="430917"/>
            </a:xfrm>
            <a:prstGeom prst="rect">
              <a:avLst/>
            </a:prstGeom>
          </p:spPr>
        </p:pic>
      </p:grpSp>
      <p:sp>
        <p:nvSpPr>
          <p:cNvPr id="19" name="Rectangle 2"/>
          <p:cNvSpPr txBox="1">
            <a:spLocks/>
          </p:cNvSpPr>
          <p:nvPr/>
        </p:nvSpPr>
        <p:spPr>
          <a:xfrm>
            <a:off x="58737" y="1013990"/>
            <a:ext cx="9085263" cy="454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b="1" dirty="0" smtClean="0"/>
              <a:t>Probably these two  features </a:t>
            </a:r>
            <a:r>
              <a:rPr lang="en-US" sz="2400" b="1" dirty="0"/>
              <a:t>of SSP – ability to form multiple layers of highly polarized water </a:t>
            </a:r>
            <a:r>
              <a:rPr lang="en-US" sz="2400" b="1" dirty="0" smtClean="0"/>
              <a:t>and specific </a:t>
            </a:r>
            <a:r>
              <a:rPr lang="en-US" sz="2400" b="1" dirty="0"/>
              <a:t>hydration </a:t>
            </a:r>
            <a:r>
              <a:rPr lang="en-US" sz="2400" b="1" dirty="0" smtClean="0"/>
              <a:t>of particular AA residues may </a:t>
            </a:r>
            <a:r>
              <a:rPr lang="en-US" sz="2400" b="1" dirty="0"/>
              <a:t>provide for their versatile role in regulation of multiple biological functions not only in plants but in all living systems</a:t>
            </a:r>
            <a:r>
              <a:rPr lang="en-US" sz="2400" b="1" dirty="0" smtClean="0"/>
              <a:t>.</a:t>
            </a:r>
            <a:r>
              <a:rPr lang="en-US" sz="2400" b="1" dirty="0" smtClean="0">
                <a:latin typeface="Georgia" charset="0"/>
                <a:cs typeface="Arial" charset="0"/>
              </a:rPr>
              <a:t> </a:t>
            </a:r>
            <a:endParaRPr lang="ru-RU" sz="2400" b="1" dirty="0">
              <a:latin typeface="Georgi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99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0" y="1775348"/>
            <a:ext cx="8963867" cy="454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en-US" sz="2400" dirty="0" smtClean="0">
                <a:latin typeface="Georgia" charset="0"/>
                <a:cs typeface="Arial" charset="0"/>
              </a:rPr>
              <a:t>It is interesting to speculate that due to the limited number of building blocks </a:t>
            </a:r>
            <a:r>
              <a:rPr lang="ru-RU" sz="2400" dirty="0" smtClean="0">
                <a:latin typeface="Georgia" charset="0"/>
                <a:cs typeface="Arial" charset="0"/>
              </a:rPr>
              <a:t>(</a:t>
            </a:r>
            <a:r>
              <a:rPr lang="en-US" sz="2400" dirty="0" smtClean="0">
                <a:latin typeface="Georgia" charset="0"/>
                <a:cs typeface="Arial" charset="0"/>
              </a:rPr>
              <a:t>amino acid residues</a:t>
            </a:r>
            <a:r>
              <a:rPr lang="ru-RU" sz="2400" dirty="0" smtClean="0">
                <a:latin typeface="Georgia" charset="0"/>
                <a:cs typeface="Arial" charset="0"/>
              </a:rPr>
              <a:t>) </a:t>
            </a:r>
            <a:r>
              <a:rPr lang="en-US" sz="2400" dirty="0" smtClean="0">
                <a:latin typeface="Georgia" charset="0"/>
                <a:cs typeface="Arial" charset="0"/>
              </a:rPr>
              <a:t>patterns of hydration of such bioorganic molecules as peptides could be significantly different from those characteristic of other bioorganic molecules.</a:t>
            </a:r>
          </a:p>
          <a:p>
            <a:pPr>
              <a:lnSpc>
                <a:spcPct val="120000"/>
              </a:lnSpc>
              <a:defRPr/>
            </a:pPr>
            <a:endParaRPr lang="en-US" sz="2400" dirty="0">
              <a:latin typeface="Georgia" charset="0"/>
              <a:cs typeface="Arial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09534"/>
            <a:ext cx="8839200" cy="25837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77072" y="2815138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11616" y="2250888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 rot="2803911">
            <a:off x="3848384" y="4514672"/>
            <a:ext cx="758261" cy="983329"/>
            <a:chOff x="5722106" y="4535811"/>
            <a:chExt cx="763480" cy="522201"/>
          </a:xfrm>
        </p:grpSpPr>
        <p:pic>
          <p:nvPicPr>
            <p:cNvPr id="10" name="Изображение 9" descr="IMG_20160929_132959.jp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13142" y="4585567"/>
              <a:ext cx="513972" cy="430917"/>
            </a:xfrm>
            <a:prstGeom prst="rect">
              <a:avLst/>
            </a:prstGeom>
          </p:spPr>
        </p:pic>
        <p:pic>
          <p:nvPicPr>
            <p:cNvPr id="11" name="Изображение 10" descr="IMG_20160929_132959.jp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680579" y="4577338"/>
              <a:ext cx="513972" cy="430917"/>
            </a:xfrm>
            <a:prstGeom prst="rect">
              <a:avLst/>
            </a:prstGeom>
          </p:spPr>
        </p:pic>
      </p:grpSp>
      <p:sp>
        <p:nvSpPr>
          <p:cNvPr id="15" name="Rectangle 2"/>
          <p:cNvSpPr txBox="1">
            <a:spLocks/>
          </p:cNvSpPr>
          <p:nvPr/>
        </p:nvSpPr>
        <p:spPr>
          <a:xfrm>
            <a:off x="137065" y="6716609"/>
            <a:ext cx="8963867" cy="454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endParaRPr lang="en-US" sz="2400" dirty="0">
              <a:latin typeface="Georgia" charset="0"/>
              <a:cs typeface="Arial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2400" dirty="0" smtClean="0">
                <a:latin typeface="Georgia" charset="0"/>
                <a:cs typeface="Arial" charset="0"/>
              </a:rPr>
              <a:t>This provides SSP with the ability to change water structure and modify parameters of regular processes going on in water in a manner characteristic only for this class of bioorganic molecules</a:t>
            </a:r>
          </a:p>
          <a:p>
            <a:pPr>
              <a:lnSpc>
                <a:spcPct val="120000"/>
              </a:lnSpc>
              <a:defRPr/>
            </a:pPr>
            <a:endParaRPr lang="en-US" sz="2400" dirty="0">
              <a:latin typeface="Georgi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7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 cstate="email">
            <a:alphaModFix amt="3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715" y="6130455"/>
            <a:ext cx="870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 hope that this hypothesis is crazy enough for pretending to become true</a:t>
            </a:r>
            <a:endParaRPr lang="en-US" sz="2000" b="1" dirty="0"/>
          </a:p>
          <a:p>
            <a:pPr algn="ctr"/>
            <a:r>
              <a:rPr lang="en-US" sz="2000" b="1" dirty="0" smtClean="0"/>
              <a:t>(a joke after </a:t>
            </a:r>
            <a:r>
              <a:rPr lang="en-US" sz="2000" b="1" dirty="0" err="1" smtClean="0"/>
              <a:t>Niels</a:t>
            </a:r>
            <a:r>
              <a:rPr lang="en-US" sz="2000" b="1" dirty="0" smtClean="0"/>
              <a:t> Bohr)</a:t>
            </a:r>
            <a:endParaRPr lang="ru-RU" sz="2000" b="1" dirty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0" y="1473196"/>
            <a:ext cx="8963867" cy="454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endParaRPr lang="en-US" sz="2400" dirty="0">
              <a:latin typeface="Georgia" charset="0"/>
              <a:cs typeface="Arial" charset="0"/>
            </a:endParaRPr>
          </a:p>
          <a:p>
            <a:pPr>
              <a:lnSpc>
                <a:spcPct val="120000"/>
              </a:lnSpc>
              <a:defRPr/>
            </a:pPr>
            <a:endParaRPr lang="en-US" sz="2400" dirty="0">
              <a:latin typeface="Georgia" charset="0"/>
              <a:cs typeface="Arial" charset="0"/>
            </a:endParaRPr>
          </a:p>
          <a:p>
            <a:pPr>
              <a:defRPr/>
            </a:pPr>
            <a:r>
              <a:rPr lang="en-US" sz="2400" b="1" i="1" dirty="0" smtClean="0">
                <a:solidFill>
                  <a:srgbClr val="000090"/>
                </a:solidFill>
                <a:latin typeface="Georgia" charset="0"/>
                <a:cs typeface="Arial" charset="0"/>
              </a:rPr>
              <a:t>Taking into consideration that peptides with necessity originate at the final stage of any protein life cycle, one may imagine that not only protein emergence, but its elimination may be a stimulus for rejuvenation of a living system  </a:t>
            </a:r>
            <a:endParaRPr lang="en-US" sz="2400" b="1" i="1" dirty="0" smtClean="0">
              <a:solidFill>
                <a:srgbClr val="000090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751" y="1867311"/>
            <a:ext cx="7379318" cy="2022707"/>
          </a:xfrm>
          <a:prstGeom prst="rect">
            <a:avLst/>
          </a:prstGeom>
        </p:spPr>
      </p:pic>
      <p:sp>
        <p:nvSpPr>
          <p:cNvPr id="2" name="Выгнутая вправо стрелка 1"/>
          <p:cNvSpPr/>
          <p:nvPr/>
        </p:nvSpPr>
        <p:spPr>
          <a:xfrm rot="5400000">
            <a:off x="3946398" y="1332899"/>
            <a:ext cx="1101967" cy="5702906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3285341" y="4255634"/>
            <a:ext cx="1760517" cy="484632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33810" y="5441770"/>
            <a:ext cx="65023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Signaling, regeneration, rejuvenation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8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Origination of peptides:</a:t>
            </a:r>
            <a:endParaRPr lang="en-US" sz="3600" dirty="0"/>
          </a:p>
          <a:p>
            <a:pPr marL="457200" indent="-457200">
              <a:buFont typeface="Wingdings" charset="2"/>
              <a:buChar char="Ø"/>
            </a:pPr>
            <a:r>
              <a:rPr lang="en-US" sz="2800" i="1" dirty="0" smtClean="0"/>
              <a:t>Cleavage of proteins (ubiquitous)</a:t>
            </a:r>
          </a:p>
          <a:p>
            <a:pPr marL="457200" indent="-457200">
              <a:buFont typeface="Wingdings" charset="2"/>
              <a:buChar char="Ø"/>
            </a:pPr>
            <a:endParaRPr lang="en-US" sz="2800" i="1" dirty="0"/>
          </a:p>
          <a:p>
            <a:pPr marL="457200" indent="-457200">
              <a:buFont typeface="Wingdings" charset="2"/>
              <a:buChar char="Ø"/>
            </a:pPr>
            <a:endParaRPr lang="en-US" sz="2800" i="1" dirty="0" smtClean="0"/>
          </a:p>
          <a:p>
            <a:pPr marL="457200" indent="-457200">
              <a:buFont typeface="Wingdings" charset="2"/>
              <a:buChar char="Ø"/>
            </a:pPr>
            <a:endParaRPr lang="en-US" sz="2800" i="1" dirty="0"/>
          </a:p>
          <a:p>
            <a:pPr marL="457200" indent="-457200">
              <a:buFont typeface="Wingdings" charset="2"/>
              <a:buChar char="Ø"/>
            </a:pPr>
            <a:endParaRPr lang="en-US" sz="2800" i="1" dirty="0" smtClean="0"/>
          </a:p>
          <a:p>
            <a:r>
              <a:rPr lang="en-US" sz="2800" i="1" dirty="0" smtClean="0"/>
              <a:t> 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400" i="1" dirty="0" smtClean="0"/>
              <a:t>Enzymatic synthesis of particular peptides (by bacteria, fungi)</a:t>
            </a:r>
          </a:p>
          <a:p>
            <a:endParaRPr lang="en-US" sz="2400" i="1" dirty="0"/>
          </a:p>
          <a:p>
            <a:endParaRPr lang="en-US" sz="3200" i="1" dirty="0" smtClean="0"/>
          </a:p>
          <a:p>
            <a:pPr algn="ctr"/>
            <a:endParaRPr lang="ru-RU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97" y="1097594"/>
            <a:ext cx="7379318" cy="2022707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465" y="3614270"/>
            <a:ext cx="6018613" cy="20775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773933"/>
            <a:ext cx="895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009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Could it be that peptides are not just “small proteins”, </a:t>
            </a:r>
          </a:p>
          <a:p>
            <a:pPr algn="ctr"/>
            <a:r>
              <a:rPr lang="en-US" sz="2800" b="1" i="1" dirty="0" smtClean="0">
                <a:solidFill>
                  <a:srgbClr val="00009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but rather they represent a specific class of biomolecules?</a:t>
            </a:r>
            <a:endParaRPr lang="ru-RU" sz="2000" b="1" i="1" dirty="0">
              <a:solidFill>
                <a:srgbClr val="00009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5135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" y="465666"/>
            <a:ext cx="9174506" cy="6237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258" y="0"/>
            <a:ext cx="9144000" cy="6755696"/>
          </a:xfrm>
          <a:prstGeom prst="rect">
            <a:avLst/>
          </a:prstGeom>
          <a:solidFill>
            <a:srgbClr val="FFFFFF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Versatile biological </a:t>
            </a:r>
            <a:r>
              <a:rPr lang="en-US" sz="3600" dirty="0"/>
              <a:t>functions of </a:t>
            </a:r>
            <a:r>
              <a:rPr lang="en-US" sz="3600" dirty="0" smtClean="0"/>
              <a:t>peptides</a:t>
            </a:r>
            <a:endParaRPr lang="ru-RU" sz="3600" dirty="0"/>
          </a:p>
          <a:p>
            <a:endParaRPr lang="en-US" dirty="0"/>
          </a:p>
          <a:p>
            <a:r>
              <a:rPr lang="en-US" sz="2800" b="1" dirty="0" smtClean="0"/>
              <a:t>peptides are known as the molecules possessing a very wide spectrum of biological activities</a:t>
            </a:r>
            <a:r>
              <a:rPr lang="ru-RU" sz="2800" b="1" dirty="0" smtClean="0"/>
              <a:t>:</a:t>
            </a:r>
            <a:endParaRPr lang="en-US" sz="2800" b="1" dirty="0" smtClean="0"/>
          </a:p>
          <a:p>
            <a:endParaRPr lang="en-US" sz="2800" dirty="0" smtClean="0"/>
          </a:p>
          <a:p>
            <a:pPr marL="342900" indent="-342900">
              <a:spcAft>
                <a:spcPts val="600"/>
              </a:spcAft>
              <a:buFont typeface="Wingdings" charset="2"/>
              <a:buChar char="Ø"/>
            </a:pPr>
            <a:r>
              <a:rPr lang="en-US" sz="2800" i="1" dirty="0" smtClean="0"/>
              <a:t>In nervous system peptides play the role of </a:t>
            </a:r>
            <a:r>
              <a:rPr lang="en-US" sz="2800" i="1" dirty="0" err="1" smtClean="0"/>
              <a:t>neurohormones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neuromediators</a:t>
            </a:r>
            <a:r>
              <a:rPr lang="en-US" sz="2800" i="1" dirty="0" smtClean="0"/>
              <a:t>, neuromodulators;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Ø"/>
            </a:pPr>
            <a:r>
              <a:rPr lang="en-US" sz="2800" i="1" dirty="0" smtClean="0"/>
              <a:t>In digestive system they play the role of major hormones controlling various functions of digestive organs;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Ø"/>
            </a:pPr>
            <a:r>
              <a:rPr lang="en-US" sz="2800" i="1" dirty="0" smtClean="0"/>
              <a:t>In immune system peptides are key factors mobilizing the defense of an organism against foreign invaders and endotoxins; 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Ø"/>
            </a:pPr>
            <a:r>
              <a:rPr lang="en-US" sz="2800" i="1" dirty="0" smtClean="0"/>
              <a:t>In cardiovascular system natriuretic peptides promote  blood pressure reduction, can play a role of antithrombotic agents, and besides exhibit </a:t>
            </a:r>
            <a:r>
              <a:rPr lang="en-US" sz="2800" i="1" dirty="0" err="1" smtClean="0"/>
              <a:t>antilypolytic</a:t>
            </a:r>
            <a:r>
              <a:rPr lang="en-US" sz="2800" i="1" dirty="0" smtClean="0"/>
              <a:t> activity.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846992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065"/>
            <a:ext cx="9004300" cy="612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258" y="0"/>
            <a:ext cx="9144000" cy="6832640"/>
          </a:xfrm>
          <a:prstGeom prst="rect">
            <a:avLst/>
          </a:prstGeom>
          <a:solidFill>
            <a:srgbClr val="FFFFFF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90"/>
                </a:solidFill>
              </a:rPr>
              <a:t>Recently recognized </a:t>
            </a:r>
            <a:r>
              <a:rPr lang="en-US" sz="3600" i="1" dirty="0" smtClean="0">
                <a:solidFill>
                  <a:srgbClr val="000090"/>
                </a:solidFill>
              </a:rPr>
              <a:t>KEY</a:t>
            </a:r>
            <a:r>
              <a:rPr lang="en-US" sz="3600" dirty="0" smtClean="0">
                <a:solidFill>
                  <a:srgbClr val="000090"/>
                </a:solidFill>
              </a:rPr>
              <a:t> biological functions of peptides</a:t>
            </a:r>
            <a:endParaRPr lang="ru-RU" sz="3600" dirty="0">
              <a:solidFill>
                <a:srgbClr val="000090"/>
              </a:solidFill>
            </a:endParaRPr>
          </a:p>
          <a:p>
            <a:endParaRPr lang="en-US" sz="400" dirty="0">
              <a:solidFill>
                <a:srgbClr val="00009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0090"/>
                </a:solidFill>
              </a:rPr>
              <a:t>peptides play central role in tissue and organ </a:t>
            </a:r>
            <a:r>
              <a:rPr lang="en-US" sz="2800" b="1" dirty="0" smtClean="0">
                <a:solidFill>
                  <a:srgbClr val="FF0000"/>
                </a:solidFill>
              </a:rPr>
              <a:t>DEVELOPMENT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rgbClr val="000090"/>
                </a:solidFill>
              </a:rPr>
              <a:t>and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REGENERATION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rgbClr val="000090"/>
                </a:solidFill>
              </a:rPr>
              <a:t>in all eukaryotic kingdoms, e.g.</a:t>
            </a:r>
            <a:r>
              <a:rPr lang="ru-RU" sz="2800" b="1" dirty="0" smtClean="0">
                <a:solidFill>
                  <a:srgbClr val="000090"/>
                </a:solidFill>
              </a:rPr>
              <a:t>:</a:t>
            </a:r>
            <a:endParaRPr lang="en-US" sz="2800" b="1" dirty="0" smtClean="0">
              <a:solidFill>
                <a:srgbClr val="000090"/>
              </a:solidFill>
            </a:endParaRPr>
          </a:p>
          <a:p>
            <a:endParaRPr lang="en-US" sz="2400" dirty="0" smtClean="0"/>
          </a:p>
          <a:p>
            <a:pPr marL="342900" indent="-342900">
              <a:spcAft>
                <a:spcPts val="600"/>
              </a:spcAft>
              <a:buFont typeface="Wingdings" charset="2"/>
              <a:buChar char="Ø"/>
            </a:pPr>
            <a:r>
              <a:rPr lang="en-US" sz="2400" i="1" dirty="0" smtClean="0"/>
              <a:t>Cell-cell fusion in yeast is guided by mating pheromones – </a:t>
            </a:r>
            <a:r>
              <a:rPr lang="en-US" sz="2400" i="1" dirty="0" err="1" smtClean="0"/>
              <a:t>oligopeptides</a:t>
            </a:r>
            <a:r>
              <a:rPr lang="en-US" sz="2400" i="1" dirty="0" smtClean="0"/>
              <a:t> 12-13 AA residues ;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Ø"/>
            </a:pPr>
            <a:r>
              <a:rPr lang="en-US" sz="2800" i="1" dirty="0">
                <a:solidFill>
                  <a:srgbClr val="FF0000"/>
                </a:solidFill>
              </a:rPr>
              <a:t>Neuron regeneration peptides stimulate neural proliferation, migration, and differentiation with no apparent toxicity and high target specificity in CNS. </a:t>
            </a:r>
            <a:endParaRPr lang="en-US" sz="2800" i="1" dirty="0" smtClean="0">
              <a:solidFill>
                <a:srgbClr val="FF0000"/>
              </a:solidFill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Ø"/>
            </a:pP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</a:rPr>
              <a:t>Numerous peptides in plants control practically all developmental processes – from fertilization and seed  formation to cell proliferation, differentiation and floral abscission</a:t>
            </a:r>
          </a:p>
        </p:txBody>
      </p:sp>
    </p:spTree>
    <p:extLst>
      <p:ext uri="{BB962C8B-B14F-4D97-AF65-F5344CB8AC3E}">
        <p14:creationId xmlns:p14="http://schemas.microsoft.com/office/powerpoint/2010/main" val="4227597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 cstate="email">
            <a:alphaModFix amt="3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13743" y="6488668"/>
            <a:ext cx="4030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M. </a:t>
            </a:r>
            <a:r>
              <a:rPr lang="en-US" i="1" dirty="0" err="1" smtClean="0"/>
              <a:t>Breiden</a:t>
            </a:r>
            <a:r>
              <a:rPr lang="en-US" i="1" dirty="0" smtClean="0"/>
              <a:t>, R. Simon. BMC Biology, 2016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For </a:t>
            </a:r>
            <a:r>
              <a:rPr lang="en-US" sz="2400" b="1" i="1" dirty="0" smtClean="0"/>
              <a:t>Arabidopsis thaliana (</a:t>
            </a:r>
            <a:r>
              <a:rPr lang="en-US" sz="2400" b="1" i="1" dirty="0" err="1" smtClean="0"/>
              <a:t>Ar.th</a:t>
            </a:r>
            <a:r>
              <a:rPr lang="en-US" sz="2400" b="1" i="1" dirty="0" smtClean="0"/>
              <a:t>) </a:t>
            </a:r>
            <a:r>
              <a:rPr lang="en-US" sz="2400" b="1" dirty="0" smtClean="0"/>
              <a:t>more than  1000 signaling peptides are already postulated. Some of them are presented at the picture.</a:t>
            </a:r>
            <a:endParaRPr lang="ru-RU" sz="2400" b="1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0" y="1142136"/>
            <a:ext cx="6758370" cy="5346532"/>
            <a:chOff x="1066252" y="1016899"/>
            <a:chExt cx="6758370" cy="5346532"/>
          </a:xfrm>
        </p:grpSpPr>
        <p:pic>
          <p:nvPicPr>
            <p:cNvPr id="4" name="Изображение 3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12125"/>
            <a:stretch/>
          </p:blipFill>
          <p:spPr>
            <a:xfrm>
              <a:off x="1066252" y="1016899"/>
              <a:ext cx="6758370" cy="534653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13743" y="2750260"/>
              <a:ext cx="22378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RTVPSGPDPLHH</a:t>
              </a:r>
              <a:r>
                <a:rPr lang="ru-RU" sz="2000" dirty="0"/>
                <a:t> </a:t>
              </a:r>
              <a:endParaRPr lang="ru-RU" sz="2000" i="1" dirty="0"/>
            </a:p>
          </p:txBody>
        </p:sp>
        <p:sp>
          <p:nvSpPr>
            <p:cNvPr id="5" name="Овал 4"/>
            <p:cNvSpPr/>
            <p:nvPr/>
          </p:nvSpPr>
          <p:spPr>
            <a:xfrm>
              <a:off x="3845691" y="2312459"/>
              <a:ext cx="886546" cy="437801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5028400" y="2635964"/>
              <a:ext cx="2423376" cy="682955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4732237" y="2684831"/>
              <a:ext cx="296163" cy="149301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6577211" y="2458985"/>
            <a:ext cx="2566789" cy="3134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i="1" dirty="0"/>
              <a:t>One of the best-studied </a:t>
            </a:r>
            <a:r>
              <a:rPr lang="en-US" sz="2000" i="1" dirty="0" smtClean="0"/>
              <a:t>peptide/</a:t>
            </a:r>
            <a:r>
              <a:rPr lang="en-US" sz="2000" i="1" dirty="0"/>
              <a:t>receptor pair</a:t>
            </a:r>
            <a:r>
              <a:rPr lang="en-US" sz="2000" i="1" dirty="0" smtClean="0"/>
              <a:t> </a:t>
            </a:r>
            <a:r>
              <a:rPr lang="en-US" sz="2000" i="1" dirty="0"/>
              <a:t>is </a:t>
            </a:r>
            <a:r>
              <a:rPr lang="en-US" sz="2000" i="1" dirty="0" smtClean="0"/>
              <a:t>CLV3 and </a:t>
            </a:r>
            <a:r>
              <a:rPr lang="en-US" sz="2000" i="1" dirty="0"/>
              <a:t>a receptor like kinase, CLV1. </a:t>
            </a:r>
            <a:r>
              <a:rPr lang="en-US" sz="2000" i="1" dirty="0" smtClean="0"/>
              <a:t>This pair modulates </a:t>
            </a:r>
            <a:r>
              <a:rPr lang="en-US" sz="2000" i="1" dirty="0"/>
              <a:t>stem cell maintenance or cellular differentiation in </a:t>
            </a:r>
            <a:r>
              <a:rPr lang="en-US" sz="2000" i="1" dirty="0" smtClean="0"/>
              <a:t>SHOOT meristems</a:t>
            </a:r>
            <a:r>
              <a:rPr lang="en-US" sz="2000" i="1" dirty="0"/>
              <a:t>. 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15347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 cstate="email">
            <a:alphaModFix amt="3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83872"/>
            <a:ext cx="8829515" cy="3953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defRPr sz="216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800" i="1" dirty="0" smtClean="0"/>
              <a:t>However, application </a:t>
            </a:r>
            <a:r>
              <a:rPr lang="en-US" sz="2800" i="1" dirty="0"/>
              <a:t>of </a:t>
            </a:r>
            <a:r>
              <a:rPr lang="en-US" sz="2800" i="1" dirty="0" smtClean="0"/>
              <a:t>pCLV3 into </a:t>
            </a:r>
            <a:r>
              <a:rPr lang="en-US" sz="2800" i="1" dirty="0"/>
              <a:t>the culture medium of </a:t>
            </a:r>
            <a:r>
              <a:rPr lang="en-US" sz="2800" i="1" dirty="0" err="1" smtClean="0"/>
              <a:t>Ar.th</a:t>
            </a:r>
            <a:r>
              <a:rPr lang="en-US" sz="2800" i="1" dirty="0" smtClean="0"/>
              <a:t>. </a:t>
            </a:r>
            <a:r>
              <a:rPr lang="en-US" sz="2800" i="1" dirty="0"/>
              <a:t>influences </a:t>
            </a:r>
            <a:r>
              <a:rPr lang="en-US" sz="2800" i="1" dirty="0" smtClean="0"/>
              <a:t>ROOT growth </a:t>
            </a:r>
            <a:r>
              <a:rPr lang="en-US" sz="2800" i="1" dirty="0"/>
              <a:t>though no putative receptors of it have been identified in roots. </a:t>
            </a:r>
            <a:endParaRPr lang="en-US" sz="2800" i="1" dirty="0" smtClean="0"/>
          </a:p>
          <a:p>
            <a:pPr algn="just">
              <a:lnSpc>
                <a:spcPct val="110000"/>
              </a:lnSpc>
              <a:spcAft>
                <a:spcPts val="600"/>
              </a:spcAft>
              <a:defRPr sz="216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800" i="1" dirty="0" smtClean="0"/>
              <a:t>We </a:t>
            </a:r>
            <a:r>
              <a:rPr lang="en-US" sz="2800" i="1" dirty="0"/>
              <a:t>studied the effects of the synthetic peptide </a:t>
            </a:r>
            <a:r>
              <a:rPr lang="en-US" sz="2800" i="1" dirty="0" smtClean="0"/>
              <a:t>pCLV3 </a:t>
            </a:r>
            <a:r>
              <a:rPr lang="en-US" sz="2800" i="1" dirty="0"/>
              <a:t>in </a:t>
            </a:r>
            <a:r>
              <a:rPr lang="en-US" sz="2800" i="1" dirty="0" smtClean="0"/>
              <a:t>concentrations </a:t>
            </a:r>
            <a:r>
              <a:rPr lang="en-US" sz="2800" i="1" dirty="0">
                <a:solidFill>
                  <a:srgbClr val="FF0000"/>
                </a:solidFill>
              </a:rPr>
              <a:t>including ultra-low ones </a:t>
            </a:r>
            <a:r>
              <a:rPr lang="en-US" sz="2800" i="1" dirty="0"/>
              <a:t>on </a:t>
            </a:r>
            <a:r>
              <a:rPr lang="en-US" sz="2800" i="1" dirty="0" smtClean="0"/>
              <a:t>the </a:t>
            </a:r>
            <a:r>
              <a:rPr lang="en-US" sz="2800" i="1" dirty="0"/>
              <a:t>main root and </a:t>
            </a:r>
            <a:r>
              <a:rPr lang="en-US" sz="2800" i="1" dirty="0" smtClean="0"/>
              <a:t>on lateral </a:t>
            </a:r>
            <a:r>
              <a:rPr lang="en-US" sz="2800" i="1" dirty="0"/>
              <a:t>roots growth of </a:t>
            </a:r>
            <a:r>
              <a:rPr lang="en-US" sz="2800" i="1" dirty="0" err="1" smtClean="0"/>
              <a:t>Ar.th</a:t>
            </a:r>
            <a:r>
              <a:rPr lang="en-US" sz="2800" i="1" dirty="0" smtClean="0"/>
              <a:t>. </a:t>
            </a:r>
            <a:r>
              <a:rPr lang="en-US" sz="2800" i="1" dirty="0"/>
              <a:t>defining root development. </a:t>
            </a:r>
            <a:r>
              <a:rPr lang="en-US" sz="2800" i="1" dirty="0" smtClean="0"/>
              <a:t> We observed complex effects of the peptide on both processes.</a:t>
            </a:r>
            <a:endParaRPr lang="ru-RU" sz="2800" i="1" dirty="0"/>
          </a:p>
        </p:txBody>
      </p:sp>
      <p:pic>
        <p:nvPicPr>
          <p:cNvPr id="7" name="Изображение 6" descr="IMG_2031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3909" y="4037774"/>
            <a:ext cx="2265263" cy="2475355"/>
          </a:xfrm>
          <a:prstGeom prst="rect">
            <a:avLst/>
          </a:prstGeom>
        </p:spPr>
      </p:pic>
      <p:pic>
        <p:nvPicPr>
          <p:cNvPr id="8" name="Изображение 7" descr="IMG_2034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0696" y="4037774"/>
            <a:ext cx="2265263" cy="2475355"/>
          </a:xfrm>
          <a:prstGeom prst="rect">
            <a:avLst/>
          </a:prstGeom>
        </p:spPr>
      </p:pic>
      <p:pic>
        <p:nvPicPr>
          <p:cNvPr id="9" name="Изображение 8" descr="IMG_2037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323" y="4037774"/>
            <a:ext cx="2265263" cy="2475355"/>
          </a:xfrm>
          <a:prstGeom prst="rect">
            <a:avLst/>
          </a:prstGeom>
        </p:spPr>
      </p:pic>
      <p:pic>
        <p:nvPicPr>
          <p:cNvPr id="10" name="Изображение 9" descr="IMG_2036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1723" y="4037774"/>
            <a:ext cx="2265263" cy="24753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9410" y="6495092"/>
            <a:ext cx="976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Control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81225" y="6495092"/>
            <a:ext cx="846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</a:t>
            </a:r>
            <a:r>
              <a:rPr lang="en-US" sz="2000" b="1" baseline="30000" dirty="0" smtClean="0"/>
              <a:t>-7</a:t>
            </a:r>
            <a:r>
              <a:rPr lang="en-US" sz="2000" b="1" baseline="-25000" dirty="0" smtClean="0"/>
              <a:t> </a:t>
            </a:r>
            <a:r>
              <a:rPr lang="en-US" sz="2000" b="1" dirty="0" smtClean="0"/>
              <a:t>M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04397" y="6495092"/>
            <a:ext cx="933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</a:t>
            </a:r>
            <a:r>
              <a:rPr lang="en-US" sz="2000" b="1" baseline="30000" dirty="0" smtClean="0"/>
              <a:t>-10</a:t>
            </a:r>
            <a:r>
              <a:rPr lang="en-US" sz="2000" b="1" baseline="-25000" dirty="0" smtClean="0"/>
              <a:t> </a:t>
            </a:r>
            <a:r>
              <a:rPr lang="en-US" sz="2000" b="1" dirty="0" smtClean="0"/>
              <a:t>M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756383" y="6495092"/>
            <a:ext cx="933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</a:t>
            </a:r>
            <a:r>
              <a:rPr lang="en-US" sz="2000" b="1" baseline="30000" dirty="0" smtClean="0"/>
              <a:t>-12</a:t>
            </a:r>
            <a:r>
              <a:rPr lang="en-US" sz="2000" b="1" baseline="-25000" dirty="0" smtClean="0"/>
              <a:t> </a:t>
            </a:r>
            <a:r>
              <a:rPr lang="en-US" sz="2000" b="1" dirty="0" smtClean="0"/>
              <a:t>M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2500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email">
            <a:alphaModFix amt="3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843" y="0"/>
            <a:ext cx="882951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Concentration</a:t>
            </a:r>
            <a:r>
              <a:rPr lang="ru-RU" sz="2800" dirty="0"/>
              <a:t> </a:t>
            </a:r>
            <a:r>
              <a:rPr lang="en-US" sz="2800" dirty="0"/>
              <a:t>dependence of the effects of </a:t>
            </a:r>
            <a:r>
              <a:rPr lang="en-US" sz="2800" dirty="0" smtClean="0"/>
              <a:t>of pCLV3 and homologous peptides on </a:t>
            </a:r>
            <a:r>
              <a:rPr lang="en-US" sz="2800" dirty="0"/>
              <a:t>the growth of roots of </a:t>
            </a:r>
            <a:r>
              <a:rPr lang="en-US" sz="2800" i="1" dirty="0" err="1" smtClean="0"/>
              <a:t>Ar.th</a:t>
            </a:r>
            <a:r>
              <a:rPr lang="en-US" sz="2800" i="1" dirty="0" smtClean="0"/>
              <a:t>.:</a:t>
            </a:r>
            <a:endParaRPr lang="en-US" sz="2800" i="1" dirty="0"/>
          </a:p>
          <a:p>
            <a:pPr algn="ctr">
              <a:defRPr sz="216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(</a:t>
            </a:r>
            <a:r>
              <a:rPr lang="en-US" sz="2000" dirty="0"/>
              <a:t>mean data from 5 experiments)</a:t>
            </a:r>
            <a:endParaRPr lang="ru-RU" sz="2000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539116" y="1458231"/>
            <a:ext cx="8026832" cy="5263478"/>
            <a:chOff x="539116" y="1458231"/>
            <a:chExt cx="8026832" cy="5263478"/>
          </a:xfrm>
        </p:grpSpPr>
        <p:pic>
          <p:nvPicPr>
            <p:cNvPr id="5" name="Изображение 4"/>
            <p:cNvPicPr>
              <a:picLocks noChangeAspect="1"/>
            </p:cNvPicPr>
            <p:nvPr/>
          </p:nvPicPr>
          <p:blipFill rotWithShape="1">
            <a:blip r:embed="rId4"/>
            <a:srcRect t="7191"/>
            <a:stretch/>
          </p:blipFill>
          <p:spPr>
            <a:xfrm>
              <a:off x="539116" y="1458231"/>
              <a:ext cx="8026832" cy="5263478"/>
            </a:xfrm>
            <a:prstGeom prst="rect">
              <a:avLst/>
            </a:prstGeom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1593386" y="2552093"/>
              <a:ext cx="654127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4-конечная звезда 7"/>
            <p:cNvSpPr/>
            <p:nvPr/>
          </p:nvSpPr>
          <p:spPr>
            <a:xfrm>
              <a:off x="5606802" y="1689413"/>
              <a:ext cx="216148" cy="215670"/>
            </a:xfrm>
            <a:prstGeom prst="star4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4-конечная звезда 8"/>
            <p:cNvSpPr/>
            <p:nvPr/>
          </p:nvSpPr>
          <p:spPr>
            <a:xfrm>
              <a:off x="6687130" y="2727857"/>
              <a:ext cx="216148" cy="215670"/>
            </a:xfrm>
            <a:prstGeom prst="star4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4-конечная звезда 10"/>
            <p:cNvSpPr/>
            <p:nvPr/>
          </p:nvSpPr>
          <p:spPr>
            <a:xfrm>
              <a:off x="7858788" y="2787412"/>
              <a:ext cx="216148" cy="215670"/>
            </a:xfrm>
            <a:prstGeom prst="star4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4-конечная звезда 11"/>
            <p:cNvSpPr/>
            <p:nvPr/>
          </p:nvSpPr>
          <p:spPr>
            <a:xfrm>
              <a:off x="6842635" y="3139912"/>
              <a:ext cx="216148" cy="215670"/>
            </a:xfrm>
            <a:prstGeom prst="star4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4-конечная звезда 12"/>
            <p:cNvSpPr/>
            <p:nvPr/>
          </p:nvSpPr>
          <p:spPr>
            <a:xfrm>
              <a:off x="7281854" y="3247747"/>
              <a:ext cx="216148" cy="215670"/>
            </a:xfrm>
            <a:prstGeom prst="star4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4-конечная звезда 14"/>
            <p:cNvSpPr/>
            <p:nvPr/>
          </p:nvSpPr>
          <p:spPr>
            <a:xfrm>
              <a:off x="7974718" y="3247747"/>
              <a:ext cx="216148" cy="215670"/>
            </a:xfrm>
            <a:prstGeom prst="star4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4-конечная звезда 15"/>
            <p:cNvSpPr/>
            <p:nvPr/>
          </p:nvSpPr>
          <p:spPr>
            <a:xfrm>
              <a:off x="6644831" y="3247747"/>
              <a:ext cx="216148" cy="215670"/>
            </a:xfrm>
            <a:prstGeom prst="star4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4-конечная звезда 19"/>
            <p:cNvSpPr/>
            <p:nvPr/>
          </p:nvSpPr>
          <p:spPr>
            <a:xfrm>
              <a:off x="2336594" y="3902113"/>
              <a:ext cx="216148" cy="215670"/>
            </a:xfrm>
            <a:prstGeom prst="star4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4-конечная звезда 20"/>
            <p:cNvSpPr/>
            <p:nvPr/>
          </p:nvSpPr>
          <p:spPr>
            <a:xfrm>
              <a:off x="1847537" y="4689528"/>
              <a:ext cx="216148" cy="215670"/>
            </a:xfrm>
            <a:prstGeom prst="star4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4-конечная звезда 21"/>
            <p:cNvSpPr/>
            <p:nvPr/>
          </p:nvSpPr>
          <p:spPr>
            <a:xfrm>
              <a:off x="2705697" y="4192996"/>
              <a:ext cx="216148" cy="215670"/>
            </a:xfrm>
            <a:prstGeom prst="star4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4-конечная звезда 22"/>
            <p:cNvSpPr/>
            <p:nvPr/>
          </p:nvSpPr>
          <p:spPr>
            <a:xfrm>
              <a:off x="2120446" y="5064648"/>
              <a:ext cx="216148" cy="215670"/>
            </a:xfrm>
            <a:prstGeom prst="star4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4-конечная звезда 23"/>
            <p:cNvSpPr/>
            <p:nvPr/>
          </p:nvSpPr>
          <p:spPr>
            <a:xfrm>
              <a:off x="6045625" y="3247747"/>
              <a:ext cx="216148" cy="215670"/>
            </a:xfrm>
            <a:prstGeom prst="star4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4-конечная звезда 24"/>
            <p:cNvSpPr/>
            <p:nvPr/>
          </p:nvSpPr>
          <p:spPr>
            <a:xfrm>
              <a:off x="3784929" y="3076642"/>
              <a:ext cx="216148" cy="215670"/>
            </a:xfrm>
            <a:prstGeom prst="star4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4-конечная звезда 25"/>
            <p:cNvSpPr/>
            <p:nvPr/>
          </p:nvSpPr>
          <p:spPr>
            <a:xfrm>
              <a:off x="3166285" y="4477825"/>
              <a:ext cx="216148" cy="215670"/>
            </a:xfrm>
            <a:prstGeom prst="star4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4-конечная звезда 26"/>
            <p:cNvSpPr/>
            <p:nvPr/>
          </p:nvSpPr>
          <p:spPr>
            <a:xfrm>
              <a:off x="2644831" y="5219882"/>
              <a:ext cx="216148" cy="215670"/>
            </a:xfrm>
            <a:prstGeom prst="star4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4-конечная звезда 27"/>
            <p:cNvSpPr/>
            <p:nvPr/>
          </p:nvSpPr>
          <p:spPr>
            <a:xfrm>
              <a:off x="2041348" y="5372282"/>
              <a:ext cx="216148" cy="215670"/>
            </a:xfrm>
            <a:prstGeom prst="star4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60979" y="5343032"/>
              <a:ext cx="2641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Asterics</a:t>
              </a:r>
              <a:r>
                <a:rPr lang="en-US" dirty="0" smtClean="0"/>
                <a:t> – p&lt;(0,05 or 0,01)</a:t>
              </a:r>
              <a:endParaRPr lang="ru-RU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60924" y="3810167"/>
              <a:ext cx="4759163" cy="1559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2000" b="1" dirty="0" smtClean="0"/>
                <a:t>-- RTVPSGPDPLHH </a:t>
              </a:r>
              <a:r>
                <a:rPr lang="en-US" sz="2000" dirty="0" smtClean="0"/>
                <a:t>(from </a:t>
              </a:r>
              <a:r>
                <a:rPr lang="en-US" sz="2000" i="1" dirty="0" err="1" smtClean="0"/>
                <a:t>Ar.th</a:t>
              </a:r>
              <a:r>
                <a:rPr lang="en-US" sz="2000" dirty="0" smtClean="0"/>
                <a:t>)</a:t>
              </a:r>
              <a:endParaRPr lang="en-US" sz="2000" dirty="0"/>
            </a:p>
            <a:p>
              <a:pPr algn="ctr">
                <a:lnSpc>
                  <a:spcPct val="120000"/>
                </a:lnSpc>
              </a:pPr>
              <a:r>
                <a:rPr lang="en-US" sz="2000" dirty="0" smtClean="0"/>
                <a:t>     -- R</a:t>
              </a:r>
              <a:r>
                <a:rPr lang="en-US" sz="2000" b="1" i="1" dirty="0" smtClean="0">
                  <a:solidFill>
                    <a:srgbClr val="FF0000"/>
                  </a:solidFill>
                </a:rPr>
                <a:t>M</a:t>
              </a:r>
              <a:r>
                <a:rPr lang="en-US" sz="2000" dirty="0" smtClean="0"/>
                <a:t>VPSGP</a:t>
              </a:r>
              <a:r>
                <a:rPr lang="en-US" b="1" i="1" dirty="0" smtClean="0">
                  <a:solidFill>
                    <a:srgbClr val="FF0000"/>
                  </a:solidFill>
                </a:rPr>
                <a:t>N</a:t>
              </a:r>
              <a:r>
                <a:rPr lang="en-US" sz="2000" dirty="0" smtClean="0"/>
                <a:t>PLH</a:t>
              </a:r>
              <a:r>
                <a:rPr lang="en-US" sz="2000" b="1" i="1" dirty="0" smtClean="0">
                  <a:solidFill>
                    <a:srgbClr val="FF0000"/>
                  </a:solidFill>
                </a:rPr>
                <a:t>N*</a:t>
              </a:r>
              <a:r>
                <a:rPr lang="en-US" sz="2000" b="1" i="1" baseline="30000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>
                <a:lnSpc>
                  <a:spcPct val="120000"/>
                </a:lnSpc>
              </a:pPr>
              <a:r>
                <a:rPr lang="en-US" sz="2000" dirty="0" smtClean="0"/>
                <a:t>     -- R</a:t>
              </a:r>
              <a:r>
                <a:rPr lang="en-US" sz="2000" b="1" i="1" dirty="0" smtClean="0">
                  <a:solidFill>
                    <a:srgbClr val="FF0000"/>
                  </a:solidFill>
                </a:rPr>
                <a:t>M</a:t>
              </a:r>
              <a:r>
                <a:rPr lang="en-US" sz="2000" dirty="0" smtClean="0"/>
                <a:t>VP</a:t>
              </a:r>
              <a:r>
                <a:rPr lang="en-US" b="1" i="1" dirty="0" smtClean="0">
                  <a:solidFill>
                    <a:srgbClr val="FF0000"/>
                  </a:solidFill>
                </a:rPr>
                <a:t>T</a:t>
              </a:r>
              <a:r>
                <a:rPr lang="en-US" sz="2000" dirty="0" smtClean="0"/>
                <a:t>GP</a:t>
              </a:r>
              <a:r>
                <a:rPr lang="en-US" sz="2000" b="1" i="1" dirty="0" smtClean="0">
                  <a:solidFill>
                    <a:srgbClr val="FF0000"/>
                  </a:solidFill>
                </a:rPr>
                <a:t>N</a:t>
              </a:r>
              <a:r>
                <a:rPr lang="en-US" sz="2000" dirty="0" smtClean="0"/>
                <a:t>PLH</a:t>
              </a:r>
              <a:r>
                <a:rPr lang="en-US" sz="2000" b="1" i="1" dirty="0" smtClean="0">
                  <a:solidFill>
                    <a:srgbClr val="FF0000"/>
                  </a:solidFill>
                </a:rPr>
                <a:t>N* </a:t>
              </a:r>
            </a:p>
            <a:p>
              <a:pPr>
                <a:lnSpc>
                  <a:spcPct val="120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(* both from moss </a:t>
              </a:r>
              <a:r>
                <a:rPr lang="en-US" sz="2000" i="1" dirty="0" err="1" smtClean="0">
                  <a:solidFill>
                    <a:srgbClr val="FF0000"/>
                  </a:solidFill>
                </a:rPr>
                <a:t>Physcomitrella</a:t>
              </a:r>
              <a:r>
                <a:rPr lang="en-US" sz="2000" i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i="1" dirty="0" err="1">
                  <a:solidFill>
                    <a:srgbClr val="FF0000"/>
                  </a:solidFill>
                </a:rPr>
                <a:t>pattens</a:t>
              </a:r>
              <a:r>
                <a:rPr lang="en-US" sz="2000" dirty="0">
                  <a:solidFill>
                    <a:srgbClr val="FF0000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</a:rPr>
                <a:t>)</a:t>
              </a:r>
              <a:endParaRPr lang="en-US" sz="2000" b="1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209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Без заголовка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6" y="1066233"/>
            <a:ext cx="8302831" cy="54428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843" y="0"/>
            <a:ext cx="882951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Concentration</a:t>
            </a:r>
            <a:r>
              <a:rPr lang="ru-RU" sz="2800" dirty="0"/>
              <a:t> </a:t>
            </a:r>
            <a:r>
              <a:rPr lang="en-US" sz="2800" dirty="0"/>
              <a:t>dependence of the effects of </a:t>
            </a:r>
            <a:r>
              <a:rPr lang="en-US" sz="2800" dirty="0" smtClean="0"/>
              <a:t>of pCLV3 and homologous peptides on </a:t>
            </a:r>
            <a:r>
              <a:rPr lang="en-US" sz="2800" dirty="0"/>
              <a:t>the growth of roots of </a:t>
            </a:r>
            <a:r>
              <a:rPr lang="en-US" sz="2800" i="1" dirty="0" err="1" smtClean="0"/>
              <a:t>Ar.th</a:t>
            </a:r>
            <a:r>
              <a:rPr lang="en-US" sz="2800" i="1" dirty="0" smtClean="0"/>
              <a:t>.:</a:t>
            </a:r>
            <a:endParaRPr lang="en-US" sz="2800" i="1" dirty="0"/>
          </a:p>
          <a:p>
            <a:pPr algn="ctr">
              <a:defRPr sz="216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(</a:t>
            </a:r>
            <a:r>
              <a:rPr lang="en-US" sz="2000" dirty="0"/>
              <a:t>mean data from 5 experiments)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603923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20955</TotalTime>
  <Words>2175</Words>
  <Application>Microsoft Macintosh PowerPoint</Application>
  <PresentationFormat>Экран (4:3)</PresentationFormat>
  <Paragraphs>218</Paragraphs>
  <Slides>27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</dc:creator>
  <cp:lastModifiedBy>Vladimir</cp:lastModifiedBy>
  <cp:revision>174</cp:revision>
  <dcterms:created xsi:type="dcterms:W3CDTF">2016-09-20T08:08:45Z</dcterms:created>
  <dcterms:modified xsi:type="dcterms:W3CDTF">2016-10-07T07:31:45Z</dcterms:modified>
</cp:coreProperties>
</file>