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9" r:id="rId2"/>
    <p:sldId id="308" r:id="rId3"/>
    <p:sldId id="366" r:id="rId4"/>
    <p:sldId id="302" r:id="rId5"/>
    <p:sldId id="305" r:id="rId6"/>
    <p:sldId id="306" r:id="rId7"/>
    <p:sldId id="307" r:id="rId8"/>
    <p:sldId id="315" r:id="rId9"/>
    <p:sldId id="343" r:id="rId10"/>
    <p:sldId id="344" r:id="rId11"/>
    <p:sldId id="339" r:id="rId12"/>
    <p:sldId id="345" r:id="rId13"/>
    <p:sldId id="294" r:id="rId14"/>
    <p:sldId id="295" r:id="rId15"/>
    <p:sldId id="369" r:id="rId16"/>
    <p:sldId id="353" r:id="rId17"/>
    <p:sldId id="274" r:id="rId18"/>
    <p:sldId id="319" r:id="rId19"/>
    <p:sldId id="316" r:id="rId20"/>
    <p:sldId id="322" r:id="rId21"/>
    <p:sldId id="370" r:id="rId22"/>
    <p:sldId id="334" r:id="rId23"/>
    <p:sldId id="335" r:id="rId24"/>
    <p:sldId id="336" r:id="rId25"/>
    <p:sldId id="361" r:id="rId26"/>
    <p:sldId id="337" r:id="rId27"/>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59" autoAdjust="0"/>
    <p:restoredTop sz="89606" autoAdjust="0"/>
  </p:normalViewPr>
  <p:slideViewPr>
    <p:cSldViewPr snapToGrid="0" snapToObjects="1" showGuides="1">
      <p:cViewPr varScale="1">
        <p:scale>
          <a:sx n="101" d="100"/>
          <a:sy n="101" d="100"/>
        </p:scale>
        <p:origin x="-2000" y="-104"/>
      </p:cViewPr>
      <p:guideLst>
        <p:guide orient="horz" pos="1734"/>
        <p:guide pos="2948"/>
      </p:guideLst>
    </p:cSldViewPr>
  </p:slideViewPr>
  <p:notesTextViewPr>
    <p:cViewPr>
      <p:scale>
        <a:sx n="155" d="100"/>
        <a:sy n="155" d="100"/>
      </p:scale>
      <p:origin x="0" y="0"/>
    </p:cViewPr>
  </p:notesTextViewPr>
  <p:sorterViewPr>
    <p:cViewPr varScale="1">
      <p:scale>
        <a:sx n="100" d="100"/>
        <a:sy n="100" d="100"/>
      </p:scale>
      <p:origin x="0" y="30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0E66C-6BA4-6A4A-B558-ADA08DB4396E}" type="datetimeFigureOut">
              <a:rPr lang="ru-RU" smtClean="0"/>
              <a:t>24.10.17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75F6A-770C-3942-AF66-62076D5001E7}" type="slidenum">
              <a:rPr lang="ru-RU" smtClean="0"/>
              <a:t>‹#›</a:t>
            </a:fld>
            <a:endParaRPr lang="ru-RU"/>
          </a:p>
        </p:txBody>
      </p:sp>
    </p:spTree>
    <p:extLst>
      <p:ext uri="{BB962C8B-B14F-4D97-AF65-F5344CB8AC3E}">
        <p14:creationId xmlns:p14="http://schemas.microsoft.com/office/powerpoint/2010/main" val="1277172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For SET, these phenomena are just outcomes of evolution. </a:t>
            </a:r>
          </a:p>
          <a:p>
            <a:r>
              <a:rPr lang="en-US" sz="1200" dirty="0" smtClean="0"/>
              <a:t>For the the new theory, they are also causes.</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BBA75F6A-770C-3942-AF66-62076D5001E7}" type="slidenum">
              <a:rPr lang="ru-RU" smtClean="0"/>
              <a:t>7</a:t>
            </a:fld>
            <a:endParaRPr lang="ru-RU"/>
          </a:p>
        </p:txBody>
      </p:sp>
    </p:spTree>
    <p:extLst>
      <p:ext uri="{BB962C8B-B14F-4D97-AF65-F5344CB8AC3E}">
        <p14:creationId xmlns:p14="http://schemas.microsoft.com/office/powerpoint/2010/main" val="245855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AC18B6-E9D3-3D45-9016-303C856D1856}" type="slidenum">
              <a:rPr lang="ru-RU"/>
              <a:pPr>
                <a:defRPr/>
              </a:pPr>
              <a:t>26</a:t>
            </a:fld>
            <a:endParaRPr lang="ru-RU"/>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pPr>
              <a:defRPr/>
            </a:pPr>
            <a:endParaRPr kumimoji="0" lang="ru-RU"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acetophenon</a:t>
            </a:r>
            <a:endParaRPr lang="ru-RU" dirty="0"/>
          </a:p>
        </p:txBody>
      </p:sp>
      <p:sp>
        <p:nvSpPr>
          <p:cNvPr id="4" name="Номер слайда 3"/>
          <p:cNvSpPr>
            <a:spLocks noGrp="1"/>
          </p:cNvSpPr>
          <p:nvPr>
            <p:ph type="sldNum" sz="quarter" idx="10"/>
          </p:nvPr>
        </p:nvSpPr>
        <p:spPr/>
        <p:txBody>
          <a:bodyPr/>
          <a:lstStyle/>
          <a:p>
            <a:fld id="{BBA75F6A-770C-3942-AF66-62076D5001E7}" type="slidenum">
              <a:rPr lang="ru-RU" smtClean="0"/>
              <a:t>10</a:t>
            </a:fld>
            <a:endParaRPr lang="ru-RU"/>
          </a:p>
        </p:txBody>
      </p:sp>
    </p:spTree>
    <p:extLst>
      <p:ext uri="{BB962C8B-B14F-4D97-AF65-F5344CB8AC3E}">
        <p14:creationId xmlns:p14="http://schemas.microsoft.com/office/powerpoint/2010/main" val="170008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i="1" kern="1200" dirty="0" smtClean="0">
                <a:solidFill>
                  <a:schemeClr val="tx1"/>
                </a:solidFill>
                <a:effectLst/>
                <a:latin typeface="+mn-lt"/>
                <a:ea typeface="+mn-ea"/>
                <a:cs typeface="+mn-cs"/>
              </a:rPr>
              <a:t>The Variation of Animals and Plants Under Domestication. </a:t>
            </a:r>
            <a:r>
              <a:rPr lang="en-US" sz="1200" kern="1200" dirty="0" smtClean="0">
                <a:solidFill>
                  <a:schemeClr val="tx1"/>
                </a:solidFill>
                <a:effectLst/>
                <a:latin typeface="+mn-lt"/>
                <a:ea typeface="+mn-ea"/>
                <a:cs typeface="+mn-cs"/>
              </a:rPr>
              <a:t>Murray J (Ed.). London, UK (1868).  </a:t>
            </a:r>
            <a:r>
              <a:rPr lang="ru-RU" dirty="0" smtClean="0">
                <a:effectLst/>
              </a:rPr>
              <a:t> </a:t>
            </a:r>
            <a:endParaRPr lang="ru-RU" dirty="0"/>
          </a:p>
        </p:txBody>
      </p:sp>
      <p:sp>
        <p:nvSpPr>
          <p:cNvPr id="4" name="Номер слайда 3"/>
          <p:cNvSpPr>
            <a:spLocks noGrp="1"/>
          </p:cNvSpPr>
          <p:nvPr>
            <p:ph type="sldNum" sz="quarter" idx="10"/>
          </p:nvPr>
        </p:nvSpPr>
        <p:spPr/>
        <p:txBody>
          <a:bodyPr/>
          <a:lstStyle/>
          <a:p>
            <a:fld id="{BBA75F6A-770C-3942-AF66-62076D5001E7}" type="slidenum">
              <a:rPr lang="ru-RU" smtClean="0"/>
              <a:t>14</a:t>
            </a:fld>
            <a:endParaRPr lang="ru-RU"/>
          </a:p>
        </p:txBody>
      </p:sp>
    </p:spTree>
    <p:extLst>
      <p:ext uri="{BB962C8B-B14F-4D97-AF65-F5344CB8AC3E}">
        <p14:creationId xmlns:p14="http://schemas.microsoft.com/office/powerpoint/2010/main" val="346812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aseline="30000" dirty="0" smtClean="0"/>
              <a:t>EVs are membrane-bound </a:t>
            </a:r>
            <a:r>
              <a:rPr lang="en-US" sz="1200" baseline="30000" dirty="0" err="1" smtClean="0"/>
              <a:t>microvesicles</a:t>
            </a:r>
            <a:r>
              <a:rPr lang="en-US" sz="1200" baseline="30000" dirty="0" smtClean="0"/>
              <a:t> that are ubiquitously found in </a:t>
            </a:r>
            <a:r>
              <a:rPr lang="en-US" sz="1200" baseline="30000" dirty="0" err="1" smtClean="0"/>
              <a:t>biofluids</a:t>
            </a:r>
            <a:r>
              <a:rPr lang="en-US" sz="1200" baseline="30000" dirty="0" smtClean="0"/>
              <a:t>. They display sensitive responses to bodily conditions53 and are frequently found in mammalian reproductive tracts, particularly in the epididymis, semen and uterine fluids54. Cellular communication through EVs rep- resents a new frontier in cell biology, bringing novel approaches for biomarker diagnostics55 and drug </a:t>
            </a:r>
            <a:r>
              <a:rPr lang="en-US" sz="1200" baseline="30000" dirty="0" err="1" smtClean="0"/>
              <a:t>deliv</a:t>
            </a:r>
            <a:r>
              <a:rPr lang="en-US" sz="1200" baseline="30000" dirty="0" smtClean="0"/>
              <a:t>- ery56, and raising the possibility of transferring RNA car- goes from somatic cells to germ cells as a way to deliver environmentally obtained information (either harmful or adaptive). Recent data have shown that EVs in the epididymis (called </a:t>
            </a:r>
            <a:r>
              <a:rPr lang="en-US" sz="1200" baseline="30000" dirty="0" err="1" smtClean="0"/>
              <a:t>epididymosomes</a:t>
            </a:r>
            <a:r>
              <a:rPr lang="en-US" sz="1200" baseline="30000" dirty="0" smtClean="0"/>
              <a:t>) contain abundant </a:t>
            </a:r>
            <a:r>
              <a:rPr lang="en-US" sz="1200" baseline="30000" dirty="0" err="1" smtClean="0"/>
              <a:t>tsRNAs</a:t>
            </a:r>
            <a:r>
              <a:rPr lang="en-US" sz="1200" baseline="30000" dirty="0" smtClean="0"/>
              <a:t>, similar to mature sperm11, and in vitro </a:t>
            </a:r>
            <a:r>
              <a:rPr lang="en-US" sz="1200" baseline="30000" dirty="0" err="1" smtClean="0"/>
              <a:t>experi</a:t>
            </a:r>
            <a:r>
              <a:rPr lang="en-US" sz="1200" baseline="30000" dirty="0" smtClean="0"/>
              <a:t>- </a:t>
            </a:r>
            <a:r>
              <a:rPr lang="en-US" sz="1200" baseline="30000" dirty="0" err="1" smtClean="0"/>
              <a:t>ments</a:t>
            </a:r>
            <a:r>
              <a:rPr lang="en-US" sz="1200" baseline="30000" dirty="0" smtClean="0"/>
              <a:t> have demonstrated that </a:t>
            </a:r>
            <a:r>
              <a:rPr lang="en-US" sz="1200" baseline="30000" dirty="0" err="1" smtClean="0"/>
              <a:t>epididymosomes</a:t>
            </a:r>
            <a:r>
              <a:rPr lang="en-US" sz="1200" baseline="30000" dirty="0" smtClean="0"/>
              <a:t> can fuse with and transfer </a:t>
            </a:r>
            <a:r>
              <a:rPr lang="en-US" sz="1200" baseline="30000" dirty="0" err="1" smtClean="0"/>
              <a:t>tsRNAs</a:t>
            </a:r>
            <a:r>
              <a:rPr lang="en-US" sz="1200" baseline="30000" dirty="0" smtClean="0"/>
              <a:t> into sperm11. </a:t>
            </a:r>
            <a:endParaRPr lang="ru-RU" sz="1200" dirty="0"/>
          </a:p>
        </p:txBody>
      </p:sp>
      <p:sp>
        <p:nvSpPr>
          <p:cNvPr id="4" name="Номер слайда 3"/>
          <p:cNvSpPr>
            <a:spLocks noGrp="1"/>
          </p:cNvSpPr>
          <p:nvPr>
            <p:ph type="sldNum" sz="quarter" idx="10"/>
          </p:nvPr>
        </p:nvSpPr>
        <p:spPr/>
        <p:txBody>
          <a:bodyPr/>
          <a:lstStyle/>
          <a:p>
            <a:fld id="{BBA75F6A-770C-3942-AF66-62076D5001E7}" type="slidenum">
              <a:rPr lang="ru-RU" smtClean="0"/>
              <a:t>15</a:t>
            </a:fld>
            <a:endParaRPr lang="ru-RU"/>
          </a:p>
        </p:txBody>
      </p:sp>
    </p:spTree>
    <p:extLst>
      <p:ext uri="{BB962C8B-B14F-4D97-AF65-F5344CB8AC3E}">
        <p14:creationId xmlns:p14="http://schemas.microsoft.com/office/powerpoint/2010/main" val="728413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Somatic cells alter the regulatory RNA composition of EVs in response to an environmental stressors. Somatically derived EVs can passage through the circulation and may reach the germ line. Given the correct complement of surface antigens, somatic EVs may fuse with germ cells to deliver the somatic RNA message. RNA delivered to germ cells by somatic EVs may alter the germ cell </a:t>
            </a:r>
            <a:r>
              <a:rPr lang="en-US" sz="1200" dirty="0" err="1" smtClean="0"/>
              <a:t>epigenome</a:t>
            </a:r>
            <a:r>
              <a:rPr lang="en-US" sz="1200" dirty="0" smtClean="0"/>
              <a:t>, or alternatively be delivered to the egg at fertilization and interfere with molecular events in early embryogenesis. </a:t>
            </a:r>
          </a:p>
          <a:p>
            <a:r>
              <a:rPr lang="en-US" sz="1200" dirty="0" smtClean="0"/>
              <a:t> </a:t>
            </a:r>
          </a:p>
          <a:p>
            <a:endParaRPr lang="ru-RU" dirty="0"/>
          </a:p>
        </p:txBody>
      </p:sp>
      <p:sp>
        <p:nvSpPr>
          <p:cNvPr id="4" name="Номер слайда 3"/>
          <p:cNvSpPr>
            <a:spLocks noGrp="1"/>
          </p:cNvSpPr>
          <p:nvPr>
            <p:ph type="sldNum" sz="quarter" idx="10"/>
          </p:nvPr>
        </p:nvSpPr>
        <p:spPr/>
        <p:txBody>
          <a:bodyPr/>
          <a:lstStyle/>
          <a:p>
            <a:fld id="{BBA75F6A-770C-3942-AF66-62076D5001E7}" type="slidenum">
              <a:rPr lang="ru-RU" smtClean="0"/>
              <a:t>16</a:t>
            </a:fld>
            <a:endParaRPr lang="ru-RU"/>
          </a:p>
        </p:txBody>
      </p:sp>
    </p:spTree>
    <p:extLst>
      <p:ext uri="{BB962C8B-B14F-4D97-AF65-F5344CB8AC3E}">
        <p14:creationId xmlns:p14="http://schemas.microsoft.com/office/powerpoint/2010/main" val="463799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C423AF-D129-0A4A-945C-79022D800A4B}" type="slidenum">
              <a:rPr lang="ru-RU"/>
              <a:pPr>
                <a:defRPr/>
              </a:pPr>
              <a:t>19</a:t>
            </a:fld>
            <a:endParaRPr lang="ru-RU"/>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a:defRPr/>
            </a:pPr>
            <a:endParaRPr kumimoji="0" lang="ru-RU"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p:txBody>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defRPr/>
            </a:pPr>
            <a:fld id="{9BBEED21-D5FE-1E4D-A9F6-59F1B74FAD0E}" type="slidenum">
              <a:rPr kumimoji="0" lang="en-US" sz="1200" smtClean="0"/>
              <a:pPr>
                <a:defRPr/>
              </a:pPr>
              <a:t>22</a:t>
            </a:fld>
            <a:endParaRPr kumimoji="0" lang="en-US" sz="1200" smtClean="0"/>
          </a:p>
        </p:txBody>
      </p:sp>
      <p:sp>
        <p:nvSpPr>
          <p:cNvPr id="327682"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a:defRPr/>
            </a:pPr>
            <a:endParaRPr kumimoji="0" lang="ru-RU"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p:txBody>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defRPr/>
            </a:pPr>
            <a:fld id="{BE5BC01D-FAC4-0B4A-AD35-F5DDBBA6ED84}" type="slidenum">
              <a:rPr kumimoji="0" lang="en-US" sz="1200" smtClean="0"/>
              <a:pPr>
                <a:defRPr/>
              </a:pPr>
              <a:t>23</a:t>
            </a:fld>
            <a:endParaRPr kumimoji="0" lang="en-US" sz="1200" smtClean="0"/>
          </a:p>
        </p:txBody>
      </p:sp>
      <p:sp>
        <p:nvSpPr>
          <p:cNvPr id="329730"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a:defRPr/>
            </a:pPr>
            <a:endParaRPr kumimoji="0" lang="ru-RU"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3FF86F-E05D-9743-87FA-2CEEF8709029}" type="slidenum">
              <a:rPr lang="ru-RU"/>
              <a:pPr>
                <a:defRPr/>
              </a:pPr>
              <a:t>24</a:t>
            </a:fld>
            <a:endParaRPr lang="ru-RU"/>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pPr>
              <a:defRPr/>
            </a:pPr>
            <a:endParaRPr kumimoji="0" lang="ru-RU"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en-US"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Образец подзаголовка</a:t>
            </a:r>
            <a:endParaRPr lang="ru-RU"/>
          </a:p>
        </p:txBody>
      </p:sp>
      <p:sp>
        <p:nvSpPr>
          <p:cNvPr id="4" name="Дата 3"/>
          <p:cNvSpPr>
            <a:spLocks noGrp="1"/>
          </p:cNvSpPr>
          <p:nvPr>
            <p:ph type="dt" sz="half" idx="10"/>
          </p:nvPr>
        </p:nvSpPr>
        <p:spPr/>
        <p:txBody>
          <a:body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51651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00491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24438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00630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320779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3509ED2A-DBCF-5F42-B71B-658399ABC433}" type="datetimeFigureOut">
              <a:rPr lang="ru-RU" smtClean="0"/>
              <a:t>24.10.17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01043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3509ED2A-DBCF-5F42-B71B-658399ABC433}" type="datetimeFigureOut">
              <a:rPr lang="ru-RU" smtClean="0"/>
              <a:t>24.10.17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84196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3509ED2A-DBCF-5F42-B71B-658399ABC433}" type="datetimeFigureOut">
              <a:rPr lang="ru-RU" smtClean="0"/>
              <a:t>24.10.17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18633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09ED2A-DBCF-5F42-B71B-658399ABC433}" type="datetimeFigureOut">
              <a:rPr lang="ru-RU" smtClean="0"/>
              <a:t>24.10.17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361383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3509ED2A-DBCF-5F42-B71B-658399ABC433}" type="datetimeFigureOut">
              <a:rPr lang="ru-RU" smtClean="0"/>
              <a:t>24.10.17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207203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3509ED2A-DBCF-5F42-B71B-658399ABC433}" type="datetimeFigureOut">
              <a:rPr lang="ru-RU" smtClean="0"/>
              <a:t>24.10.17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86C9C8-E772-064A-B2E5-92838D6A4D5B}" type="slidenum">
              <a:rPr lang="ru-RU" smtClean="0"/>
              <a:t>‹#›</a:t>
            </a:fld>
            <a:endParaRPr lang="ru-RU"/>
          </a:p>
        </p:txBody>
      </p:sp>
    </p:spTree>
    <p:extLst>
      <p:ext uri="{BB962C8B-B14F-4D97-AF65-F5344CB8AC3E}">
        <p14:creationId xmlns:p14="http://schemas.microsoft.com/office/powerpoint/2010/main" val="3275513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9ED2A-DBCF-5F42-B71B-658399ABC433}" type="datetimeFigureOut">
              <a:rPr lang="ru-RU" smtClean="0"/>
              <a:t>24.10.17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6C9C8-E772-064A-B2E5-92838D6A4D5B}" type="slidenum">
              <a:rPr lang="ru-RU" smtClean="0"/>
              <a:t>‹#›</a:t>
            </a:fld>
            <a:endParaRPr lang="ru-RU"/>
          </a:p>
        </p:txBody>
      </p:sp>
    </p:spTree>
    <p:extLst>
      <p:ext uri="{BB962C8B-B14F-4D97-AF65-F5344CB8AC3E}">
        <p14:creationId xmlns:p14="http://schemas.microsoft.com/office/powerpoint/2010/main" val="407534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8.jp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Изображение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5393" y="1054726"/>
            <a:ext cx="5898338" cy="344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0" y="21623"/>
            <a:ext cx="9144000" cy="103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10000"/>
              </a:lnSpc>
            </a:pPr>
            <a:r>
              <a:rPr lang="en-US" sz="2800" b="1" dirty="0">
                <a:solidFill>
                  <a:srgbClr val="000090"/>
                </a:solidFill>
              </a:rPr>
              <a:t>On the advent of the new </a:t>
            </a:r>
          </a:p>
          <a:p>
            <a:pPr algn="ctr">
              <a:lnSpc>
                <a:spcPct val="110000"/>
              </a:lnSpc>
            </a:pPr>
            <a:r>
              <a:rPr lang="en-US" sz="2800" b="1" dirty="0">
                <a:solidFill>
                  <a:srgbClr val="000090"/>
                </a:solidFill>
              </a:rPr>
              <a:t>EVOLUTIONARY SYNTHESIS in BIOLOGY</a:t>
            </a:r>
          </a:p>
        </p:txBody>
      </p:sp>
      <p:sp>
        <p:nvSpPr>
          <p:cNvPr id="2" name="TextBox 1"/>
          <p:cNvSpPr txBox="1"/>
          <p:nvPr/>
        </p:nvSpPr>
        <p:spPr>
          <a:xfrm>
            <a:off x="28575" y="5640696"/>
            <a:ext cx="9143999" cy="1077218"/>
          </a:xfrm>
          <a:prstGeom prst="rect">
            <a:avLst/>
          </a:prstGeom>
          <a:noFill/>
        </p:spPr>
        <p:txBody>
          <a:bodyPr wrap="square" rtlCol="0">
            <a:spAutoFit/>
          </a:bodyPr>
          <a:lstStyle/>
          <a:p>
            <a:pPr algn="ctr">
              <a:defRPr/>
            </a:pPr>
            <a:r>
              <a:rPr lang="en-US" sz="2400" b="1" u="sng" dirty="0">
                <a:solidFill>
                  <a:srgbClr val="0000FF"/>
                </a:solidFill>
              </a:rPr>
              <a:t>Vladimir </a:t>
            </a:r>
            <a:r>
              <a:rPr lang="en-US" sz="2400" b="1" u="sng" dirty="0" smtClean="0">
                <a:solidFill>
                  <a:srgbClr val="0000FF"/>
                </a:solidFill>
              </a:rPr>
              <a:t>Voeikov</a:t>
            </a:r>
            <a:r>
              <a:rPr lang="en-US" sz="2400" b="1" dirty="0" smtClean="0">
                <a:solidFill>
                  <a:srgbClr val="0000FF"/>
                </a:solidFill>
              </a:rPr>
              <a:t>, Ekaterina </a:t>
            </a:r>
            <a:r>
              <a:rPr lang="en-US" sz="2400" b="1" dirty="0" err="1" smtClean="0">
                <a:solidFill>
                  <a:srgbClr val="0000FF"/>
                </a:solidFill>
              </a:rPr>
              <a:t>Buravleva</a:t>
            </a:r>
            <a:endParaRPr lang="en-US" sz="900" b="1" dirty="0" smtClean="0"/>
          </a:p>
          <a:p>
            <a:pPr algn="ctr">
              <a:defRPr/>
            </a:pPr>
            <a:r>
              <a:rPr lang="en-US" sz="2000" b="1" dirty="0">
                <a:solidFill>
                  <a:srgbClr val="008000"/>
                </a:solidFill>
              </a:rPr>
              <a:t>Faculty of Biology, Lomonosov Moscow State University, </a:t>
            </a:r>
            <a:endParaRPr lang="en-US" sz="2000" b="1" dirty="0" smtClean="0">
              <a:solidFill>
                <a:srgbClr val="008000"/>
              </a:solidFill>
            </a:endParaRPr>
          </a:p>
          <a:p>
            <a:pPr algn="ctr">
              <a:defRPr/>
            </a:pPr>
            <a:r>
              <a:rPr lang="en-US" sz="2000" b="1" dirty="0" smtClean="0">
                <a:solidFill>
                  <a:srgbClr val="008000"/>
                </a:solidFill>
              </a:rPr>
              <a:t>Moscow</a:t>
            </a:r>
            <a:r>
              <a:rPr lang="en-US" sz="2000" b="1" dirty="0">
                <a:solidFill>
                  <a:srgbClr val="008000"/>
                </a:solidFill>
              </a:rPr>
              <a:t>, </a:t>
            </a:r>
            <a:r>
              <a:rPr lang="en-US" sz="2000" b="1" dirty="0" smtClean="0">
                <a:solidFill>
                  <a:srgbClr val="008000"/>
                </a:solidFill>
              </a:rPr>
              <a:t>Russia</a:t>
            </a:r>
            <a:endParaRPr lang="en-US" sz="1600" b="1" dirty="0">
              <a:solidFill>
                <a:srgbClr val="008000"/>
              </a:solidFill>
            </a:endParaRPr>
          </a:p>
        </p:txBody>
      </p:sp>
      <p:sp>
        <p:nvSpPr>
          <p:cNvPr id="5" name="Прямоугольник 4"/>
          <p:cNvSpPr/>
          <p:nvPr/>
        </p:nvSpPr>
        <p:spPr>
          <a:xfrm>
            <a:off x="0" y="4798989"/>
            <a:ext cx="9115425" cy="764312"/>
          </a:xfrm>
          <a:prstGeom prst="rect">
            <a:avLst/>
          </a:prstGeom>
        </p:spPr>
        <p:txBody>
          <a:bodyPr wrap="square">
            <a:spAutoFit/>
          </a:bodyPr>
          <a:lstStyle/>
          <a:p>
            <a:pPr algn="ctr">
              <a:lnSpc>
                <a:spcPct val="110000"/>
              </a:lnSpc>
            </a:pPr>
            <a:r>
              <a:rPr lang="en-US" sz="2000" b="1" i="1" dirty="0">
                <a:solidFill>
                  <a:srgbClr val="FF0000"/>
                </a:solidFill>
              </a:rPr>
              <a:t>SHOULD THE NEW EVOLUTIONARY SYNTHESIS ACKNOWLEDGE </a:t>
            </a:r>
            <a:r>
              <a:rPr lang="en-US" sz="2000" b="1" i="1" dirty="0" smtClean="0">
                <a:solidFill>
                  <a:srgbClr val="FF0000"/>
                </a:solidFill>
              </a:rPr>
              <a:t>the “</a:t>
            </a:r>
            <a:r>
              <a:rPr lang="en-US" sz="2000" b="1" i="1" dirty="0">
                <a:solidFill>
                  <a:srgbClr val="FF0000"/>
                </a:solidFill>
              </a:rPr>
              <a:t>MEMORY OF WATER” AND THE TENDENCY TO SELF-ORGANIZATION OF AQUEOUS SYSTEMS?</a:t>
            </a:r>
            <a:r>
              <a:rPr lang="ru-RU" sz="2000" i="1" dirty="0">
                <a:solidFill>
                  <a:srgbClr val="FF0000"/>
                </a:solidFill>
              </a:rPr>
              <a:t> </a:t>
            </a:r>
          </a:p>
        </p:txBody>
      </p:sp>
    </p:spTree>
    <p:extLst>
      <p:ext uri="{BB962C8B-B14F-4D97-AF65-F5344CB8AC3E}">
        <p14:creationId xmlns:p14="http://schemas.microsoft.com/office/powerpoint/2010/main" val="27518287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Изображение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36095" t="33318" r="803" b="25812"/>
          <a:stretch>
            <a:fillRect/>
          </a:stretch>
        </p:blipFill>
        <p:spPr bwMode="auto">
          <a:xfrm>
            <a:off x="2004499" y="2966500"/>
            <a:ext cx="5350902" cy="38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Box 5"/>
          <p:cNvSpPr txBox="1">
            <a:spLocks noChangeArrowheads="1"/>
          </p:cNvSpPr>
          <p:nvPr/>
        </p:nvSpPr>
        <p:spPr bwMode="auto">
          <a:xfrm>
            <a:off x="0" y="555492"/>
            <a:ext cx="9144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ctr"/>
            <a:r>
              <a:rPr kumimoji="0" lang="en-US" sz="2000" b="1" dirty="0"/>
              <a:t>Lamarck revisited: epigenetic inheritance of ancestral odor fear conditioning</a:t>
            </a:r>
          </a:p>
          <a:p>
            <a:pPr algn="ctr"/>
            <a:r>
              <a:rPr kumimoji="0" lang="en-US" sz="2000" b="1" dirty="0"/>
              <a:t>Moshe </a:t>
            </a:r>
            <a:r>
              <a:rPr kumimoji="0" lang="en-US" sz="2000" b="1" dirty="0" err="1"/>
              <a:t>Szyf</a:t>
            </a:r>
            <a:endParaRPr kumimoji="0" lang="en-US" sz="2000" b="1" dirty="0"/>
          </a:p>
          <a:p>
            <a:pPr algn="r"/>
            <a:r>
              <a:rPr kumimoji="0" lang="en-US" sz="1600" b="1" dirty="0"/>
              <a:t>Nature Neuroscience 17, 2–4 (2014)</a:t>
            </a:r>
          </a:p>
        </p:txBody>
      </p:sp>
      <p:sp>
        <p:nvSpPr>
          <p:cNvPr id="67587" name="TextBox 6"/>
          <p:cNvSpPr txBox="1">
            <a:spLocks noChangeArrowheads="1"/>
          </p:cNvSpPr>
          <p:nvPr/>
        </p:nvSpPr>
        <p:spPr bwMode="auto">
          <a:xfrm>
            <a:off x="0" y="1738313"/>
            <a:ext cx="9144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ctr"/>
            <a:r>
              <a:rPr kumimoji="0" lang="en-US" i="1" dirty="0"/>
              <a:t>A study shows that </a:t>
            </a:r>
            <a:r>
              <a:rPr kumimoji="0" lang="en-US" i="1" dirty="0" smtClean="0"/>
              <a:t>when MALE </a:t>
            </a:r>
            <a:r>
              <a:rPr kumimoji="0" lang="en-US" i="1" dirty="0"/>
              <a:t>mice are taught to fear an odor, both their offspring and the next generation are born fearing it</a:t>
            </a:r>
            <a:r>
              <a:rPr kumimoji="0" lang="en-US" i="1" dirty="0" smtClean="0"/>
              <a:t>. THEIR SPERM IS THE CARRIER OF THE NEW TRAIT </a:t>
            </a:r>
            <a:endParaRPr kumimoji="0" lang="en-US" i="1" dirty="0"/>
          </a:p>
        </p:txBody>
      </p:sp>
      <p:sp>
        <p:nvSpPr>
          <p:cNvPr id="5" name="TextBox 4"/>
          <p:cNvSpPr txBox="1"/>
          <p:nvPr/>
        </p:nvSpPr>
        <p:spPr>
          <a:xfrm>
            <a:off x="579078" y="58892"/>
            <a:ext cx="7673896" cy="523220"/>
          </a:xfrm>
          <a:prstGeom prst="rect">
            <a:avLst/>
          </a:prstGeom>
          <a:noFill/>
        </p:spPr>
        <p:txBody>
          <a:bodyPr wrap="none" rtlCol="0">
            <a:spAutoFit/>
          </a:bodyPr>
          <a:lstStyle/>
          <a:p>
            <a:r>
              <a:rPr lang="en-US" sz="2800" b="1" dirty="0" smtClean="0">
                <a:solidFill>
                  <a:srgbClr val="FF0000"/>
                </a:solidFill>
              </a:rPr>
              <a:t>EPIGENETIC INHERITANCE OF BEHAVIORAL TRAITS</a:t>
            </a:r>
            <a:endParaRPr lang="ru-RU" sz="2800" b="1" dirty="0">
              <a:solidFill>
                <a:srgbClr val="FF0000"/>
              </a:solidFill>
            </a:endParaRPr>
          </a:p>
        </p:txBody>
      </p:sp>
    </p:spTree>
    <p:extLst>
      <p:ext uri="{BB962C8B-B14F-4D97-AF65-F5344CB8AC3E}">
        <p14:creationId xmlns:p14="http://schemas.microsoft.com/office/powerpoint/2010/main" val="25831766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54107"/>
          </a:xfrm>
          <a:prstGeom prst="rect">
            <a:avLst/>
          </a:prstGeom>
        </p:spPr>
        <p:txBody>
          <a:bodyPr wrap="square">
            <a:spAutoFit/>
          </a:bodyPr>
          <a:lstStyle/>
          <a:p>
            <a:pPr algn="ctr">
              <a:defRPr/>
            </a:pPr>
            <a:r>
              <a:rPr lang="en-US" sz="2800" b="1" dirty="0">
                <a:solidFill>
                  <a:srgbClr val="008000"/>
                </a:solidFill>
              </a:rPr>
              <a:t>The idea of inheritance of acquired characteristics is </a:t>
            </a:r>
            <a:r>
              <a:rPr lang="en-US" sz="2800" b="1" dirty="0" smtClean="0">
                <a:solidFill>
                  <a:srgbClr val="008000"/>
                </a:solidFill>
              </a:rPr>
              <a:t>usually ascribed </a:t>
            </a:r>
            <a:r>
              <a:rPr lang="en-US" sz="2800" b="1" dirty="0">
                <a:solidFill>
                  <a:srgbClr val="008000"/>
                </a:solidFill>
              </a:rPr>
              <a:t>to </a:t>
            </a:r>
            <a:r>
              <a:rPr lang="en-US" sz="2800" b="1" dirty="0" smtClean="0">
                <a:solidFill>
                  <a:srgbClr val="008000"/>
                </a:solidFill>
              </a:rPr>
              <a:t>Lamarck.</a:t>
            </a:r>
            <a:endParaRPr lang="en-US" dirty="0"/>
          </a:p>
        </p:txBody>
      </p:sp>
      <p:grpSp>
        <p:nvGrpSpPr>
          <p:cNvPr id="9" name="Группа 8"/>
          <p:cNvGrpSpPr/>
          <p:nvPr/>
        </p:nvGrpSpPr>
        <p:grpSpPr>
          <a:xfrm>
            <a:off x="0" y="954107"/>
            <a:ext cx="9144000" cy="5903893"/>
            <a:chOff x="0" y="954107"/>
            <a:chExt cx="9144000" cy="5903893"/>
          </a:xfrm>
        </p:grpSpPr>
        <p:sp>
          <p:nvSpPr>
            <p:cNvPr id="5" name="Прямоугольник 4"/>
            <p:cNvSpPr/>
            <p:nvPr/>
          </p:nvSpPr>
          <p:spPr>
            <a:xfrm>
              <a:off x="0" y="1735614"/>
              <a:ext cx="9144000" cy="1631216"/>
            </a:xfrm>
            <a:prstGeom prst="rect">
              <a:avLst/>
            </a:prstGeom>
          </p:spPr>
          <p:txBody>
            <a:bodyPr wrap="square">
              <a:spAutoFit/>
            </a:bodyPr>
            <a:lstStyle/>
            <a:p>
              <a:pPr marL="457200" indent="-457200">
                <a:buFont typeface="Wingdings" charset="2"/>
                <a:buChar char="Ø"/>
                <a:defRPr/>
              </a:pPr>
              <a:r>
                <a:rPr lang="en-US" sz="2000" b="1" dirty="0" smtClean="0">
                  <a:solidFill>
                    <a:srgbClr val="000090"/>
                  </a:solidFill>
                </a:rPr>
                <a:t>Organs used a lot could grow and change shape</a:t>
              </a:r>
            </a:p>
            <a:p>
              <a:pPr marL="457200" indent="-457200">
                <a:buFont typeface="Wingdings" charset="2"/>
                <a:buChar char="Ø"/>
                <a:defRPr/>
              </a:pPr>
              <a:r>
                <a:rPr lang="en-US" sz="2000" b="1" dirty="0" smtClean="0">
                  <a:solidFill>
                    <a:srgbClr val="000090"/>
                  </a:solidFill>
                </a:rPr>
                <a:t>Organs not used would shrivel and disappear</a:t>
              </a:r>
            </a:p>
            <a:p>
              <a:pPr marL="457200" indent="-457200">
                <a:buFont typeface="Wingdings" charset="2"/>
                <a:buChar char="Ø"/>
                <a:defRPr/>
              </a:pPr>
              <a:r>
                <a:rPr lang="en-US" sz="2000" b="1" dirty="0" smtClean="0">
                  <a:solidFill>
                    <a:srgbClr val="000090"/>
                  </a:solidFill>
                </a:rPr>
                <a:t>Acquired traits  can be inherited</a:t>
              </a:r>
            </a:p>
            <a:p>
              <a:pPr marL="457200" indent="-457200">
                <a:buFont typeface="Wingdings" charset="2"/>
                <a:buChar char="Ø"/>
                <a:defRPr/>
              </a:pPr>
              <a:r>
                <a:rPr lang="en-US" sz="2000" b="1" dirty="0" smtClean="0">
                  <a:solidFill>
                    <a:srgbClr val="FF0000"/>
                  </a:solidFill>
                </a:rPr>
                <a:t>This theory </a:t>
              </a:r>
              <a:r>
                <a:rPr lang="en-US" sz="2000" b="1" dirty="0" smtClean="0">
                  <a:solidFill>
                    <a:srgbClr val="FF0000"/>
                  </a:solidFill>
                </a:rPr>
                <a:t>was incorrect </a:t>
              </a:r>
              <a:r>
                <a:rPr lang="en-US" sz="2000" b="1" dirty="0" smtClean="0">
                  <a:solidFill>
                    <a:srgbClr val="000090"/>
                  </a:solidFill>
                </a:rPr>
                <a:t>but significant because Lamarck was the first scientist to recognize that organisms had changed over time </a:t>
              </a:r>
              <a:endParaRPr lang="en-US" sz="2000" dirty="0">
                <a:solidFill>
                  <a:srgbClr val="000090"/>
                </a:solidFill>
              </a:endParaRPr>
            </a:p>
          </p:txBody>
        </p:sp>
        <p:pic>
          <p:nvPicPr>
            <p:cNvPr id="6" name="Изображение 5" descr="Lamarck’s+Theory+Pre-Darwin+scientist+Inheritance+of+acquired+traits.jpg"/>
            <p:cNvPicPr>
              <a:picLocks noChangeAspect="1"/>
            </p:cNvPicPr>
            <p:nvPr/>
          </p:nvPicPr>
          <p:blipFill rotWithShape="1">
            <a:blip r:embed="rId2">
              <a:extLst>
                <a:ext uri="{28A0092B-C50C-407E-A947-70E740481C1C}">
                  <a14:useLocalDpi xmlns:a14="http://schemas.microsoft.com/office/drawing/2010/main" val="0"/>
                </a:ext>
              </a:extLst>
            </a:blip>
            <a:srcRect t="41594"/>
            <a:stretch/>
          </p:blipFill>
          <p:spPr>
            <a:xfrm>
              <a:off x="460702" y="3408904"/>
              <a:ext cx="7873915" cy="3449096"/>
            </a:xfrm>
            <a:prstGeom prst="rect">
              <a:avLst/>
            </a:prstGeom>
          </p:spPr>
        </p:pic>
        <p:sp>
          <p:nvSpPr>
            <p:cNvPr id="7" name="Прямоугольник 6"/>
            <p:cNvSpPr/>
            <p:nvPr/>
          </p:nvSpPr>
          <p:spPr>
            <a:xfrm>
              <a:off x="0" y="954107"/>
              <a:ext cx="9144000" cy="830997"/>
            </a:xfrm>
            <a:prstGeom prst="rect">
              <a:avLst/>
            </a:prstGeom>
          </p:spPr>
          <p:txBody>
            <a:bodyPr wrap="square">
              <a:spAutoFit/>
            </a:bodyPr>
            <a:lstStyle/>
            <a:p>
              <a:pPr algn="ctr">
                <a:defRPr/>
              </a:pPr>
              <a:r>
                <a:rPr lang="en-US" sz="2400" b="1" dirty="0" smtClean="0"/>
                <a:t>Typical presentation of Lamarck’s ideas on evolution in a biological textbook: </a:t>
              </a:r>
              <a:endParaRPr lang="en-US" dirty="0"/>
            </a:p>
          </p:txBody>
        </p:sp>
      </p:grpSp>
    </p:spTree>
    <p:extLst>
      <p:ext uri="{BB962C8B-B14F-4D97-AF65-F5344CB8AC3E}">
        <p14:creationId xmlns:p14="http://schemas.microsoft.com/office/powerpoint/2010/main" val="2160683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69441"/>
          </a:xfrm>
          <a:prstGeom prst="rect">
            <a:avLst/>
          </a:prstGeom>
        </p:spPr>
        <p:txBody>
          <a:bodyPr wrap="square">
            <a:spAutoFit/>
          </a:bodyPr>
          <a:lstStyle/>
          <a:p>
            <a:pPr algn="ctr"/>
            <a:r>
              <a:rPr lang="en-US" sz="4400" b="1" dirty="0" smtClean="0">
                <a:solidFill>
                  <a:srgbClr val="FF0000"/>
                </a:solidFill>
              </a:rPr>
              <a:t>It’s not the full truth!</a:t>
            </a:r>
            <a:endParaRPr lang="ru-RU" sz="3600" b="1"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394" y="713894"/>
            <a:ext cx="2179438" cy="212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Прямоугольник 3"/>
          <p:cNvSpPr/>
          <p:nvPr/>
        </p:nvSpPr>
        <p:spPr>
          <a:xfrm>
            <a:off x="0" y="2884084"/>
            <a:ext cx="9144000" cy="2862322"/>
          </a:xfrm>
          <a:prstGeom prst="rect">
            <a:avLst/>
          </a:prstGeom>
        </p:spPr>
        <p:txBody>
          <a:bodyPr wrap="square">
            <a:spAutoFit/>
          </a:bodyPr>
          <a:lstStyle/>
          <a:p>
            <a:pPr algn="ctr"/>
            <a:r>
              <a:rPr lang="en-US" sz="3600" b="1" dirty="0" smtClean="0"/>
              <a:t>Darwin was </a:t>
            </a:r>
            <a:r>
              <a:rPr lang="en-US" sz="3600" b="1" dirty="0" err="1" smtClean="0"/>
              <a:t>Lamarckist</a:t>
            </a:r>
            <a:r>
              <a:rPr lang="en-US" sz="3600" b="1" dirty="0" smtClean="0"/>
              <a:t>!</a:t>
            </a:r>
          </a:p>
          <a:p>
            <a:pPr algn="ctr"/>
            <a:r>
              <a:rPr lang="en-US" sz="3600" b="1" dirty="0" smtClean="0"/>
              <a:t>He did </a:t>
            </a:r>
            <a:r>
              <a:rPr lang="en-US" sz="3600" b="1" dirty="0"/>
              <a:t>not doubt the inheritance of the acquired features and </a:t>
            </a:r>
            <a:r>
              <a:rPr lang="en-US" sz="3600" b="1" dirty="0" smtClean="0"/>
              <a:t>even suggested </a:t>
            </a:r>
            <a:r>
              <a:rPr lang="en-US" sz="3600" b="1" dirty="0"/>
              <a:t>a possible mechanism for it, the hypothesis of </a:t>
            </a:r>
            <a:r>
              <a:rPr lang="en-US" sz="3600" b="1" dirty="0" smtClean="0"/>
              <a:t>”Pangenesis</a:t>
            </a:r>
            <a:r>
              <a:rPr lang="en-US" sz="3600" b="1" dirty="0"/>
              <a:t>"</a:t>
            </a:r>
            <a:endParaRPr lang="ru-RU" sz="3600" b="1" dirty="0"/>
          </a:p>
        </p:txBody>
      </p:sp>
      <p:sp>
        <p:nvSpPr>
          <p:cNvPr id="5" name="Прямоугольник 3"/>
          <p:cNvSpPr>
            <a:spLocks noChangeArrowheads="1"/>
          </p:cNvSpPr>
          <p:nvPr/>
        </p:nvSpPr>
        <p:spPr bwMode="auto">
          <a:xfrm>
            <a:off x="0" y="6227649"/>
            <a:ext cx="912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b="1" i="1" dirty="0" smtClean="0"/>
              <a:t>Darwin</a:t>
            </a:r>
            <a:r>
              <a:rPr lang="en-US" sz="2000" b="1" i="1" dirty="0"/>
              <a:t>, 1868 </a:t>
            </a:r>
            <a:r>
              <a:rPr lang="ru-RU" sz="2000" b="1" i="1" dirty="0" smtClean="0"/>
              <a:t>«</a:t>
            </a:r>
            <a:r>
              <a:rPr lang="en-US" sz="2000" b="1" i="1" dirty="0"/>
              <a:t>The Variation of Animals and Plants Under </a:t>
            </a:r>
            <a:r>
              <a:rPr lang="en-US" sz="2000" b="1" i="1" dirty="0" smtClean="0"/>
              <a:t>Domestication</a:t>
            </a:r>
            <a:r>
              <a:rPr lang="ru-RU" sz="2000" b="1" i="1" dirty="0" smtClean="0"/>
              <a:t>» .</a:t>
            </a:r>
            <a:endParaRPr lang="en-US" sz="2000" b="1" i="1" dirty="0" smtClean="0"/>
          </a:p>
        </p:txBody>
      </p:sp>
    </p:spTree>
    <p:extLst>
      <p:ext uri="{BB962C8B-B14F-4D97-AF65-F5344CB8AC3E}">
        <p14:creationId xmlns:p14="http://schemas.microsoft.com/office/powerpoint/2010/main" val="861531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1302"/>
            <a:ext cx="9144000" cy="5816978"/>
          </a:xfrm>
          <a:prstGeom prst="rect">
            <a:avLst/>
          </a:prstGeom>
          <a:noFill/>
        </p:spPr>
        <p:txBody>
          <a:bodyPr>
            <a:spAutoFit/>
          </a:bodyPr>
          <a:lstStyle/>
          <a:p>
            <a:pPr algn="just">
              <a:defRPr/>
            </a:pPr>
            <a:r>
              <a:rPr lang="en-US" sz="3200" b="1" dirty="0"/>
              <a:t>Darwin </a:t>
            </a:r>
            <a:r>
              <a:rPr lang="en-US" sz="3200" b="1" dirty="0" smtClean="0"/>
              <a:t>considered </a:t>
            </a:r>
            <a:r>
              <a:rPr lang="en-US" sz="3200" b="1" dirty="0"/>
              <a:t>that </a:t>
            </a:r>
            <a:r>
              <a:rPr lang="en-US" sz="3200" b="1" dirty="0" smtClean="0"/>
              <a:t>“hard heredity” is the </a:t>
            </a:r>
            <a:r>
              <a:rPr lang="en-US" sz="3200" b="1" dirty="0"/>
              <a:t>basis of heredity, but </a:t>
            </a:r>
            <a:r>
              <a:rPr lang="en-US" sz="3200" b="1" dirty="0" smtClean="0"/>
              <a:t>it </a:t>
            </a:r>
            <a:r>
              <a:rPr lang="en-US" sz="3200" b="1" dirty="0"/>
              <a:t>could not explain all of the observable phenomena</a:t>
            </a:r>
            <a:r>
              <a:rPr lang="ru-RU" sz="3200" b="1" dirty="0" smtClean="0"/>
              <a:t>:</a:t>
            </a:r>
            <a:endParaRPr lang="ru-RU" sz="3200" b="1" dirty="0"/>
          </a:p>
          <a:p>
            <a:pPr>
              <a:defRPr/>
            </a:pPr>
            <a:r>
              <a:rPr lang="ru-RU" sz="2800" dirty="0"/>
              <a:t> </a:t>
            </a:r>
          </a:p>
          <a:p>
            <a:pPr marL="342900" indent="-342900">
              <a:buFont typeface="Wingdings" charset="2"/>
              <a:buChar char="Ø"/>
              <a:defRPr/>
            </a:pPr>
            <a:r>
              <a:rPr lang="en-US" sz="2800" dirty="0">
                <a:solidFill>
                  <a:srgbClr val="000090"/>
                </a:solidFill>
              </a:rPr>
              <a:t>the effects of use and disuse of organs</a:t>
            </a:r>
            <a:r>
              <a:rPr lang="en-US" sz="2800" dirty="0" smtClean="0">
                <a:solidFill>
                  <a:srgbClr val="000090"/>
                </a:solidFill>
              </a:rPr>
              <a:t>,</a:t>
            </a:r>
          </a:p>
          <a:p>
            <a:pPr marL="342900" indent="-342900">
              <a:buFont typeface="Wingdings" charset="2"/>
              <a:buChar char="Ø"/>
              <a:defRPr/>
            </a:pPr>
            <a:r>
              <a:rPr lang="en-US" sz="2800" dirty="0">
                <a:solidFill>
                  <a:srgbClr val="000090"/>
                </a:solidFill>
              </a:rPr>
              <a:t>the inheritance of acquired </a:t>
            </a:r>
            <a:r>
              <a:rPr lang="en-US" sz="2800" dirty="0" smtClean="0">
                <a:solidFill>
                  <a:srgbClr val="000090"/>
                </a:solidFill>
              </a:rPr>
              <a:t>characters</a:t>
            </a:r>
            <a:r>
              <a:rPr lang="ru-RU" sz="2800" dirty="0" smtClean="0">
                <a:solidFill>
                  <a:srgbClr val="000090"/>
                </a:solidFill>
              </a:rPr>
              <a:t>, </a:t>
            </a:r>
            <a:endParaRPr lang="ru-RU" sz="2800" dirty="0">
              <a:solidFill>
                <a:srgbClr val="000090"/>
              </a:solidFill>
            </a:endParaRPr>
          </a:p>
          <a:p>
            <a:pPr marL="342900" indent="-342900">
              <a:buFont typeface="Wingdings" charset="2"/>
              <a:buChar char="Ø"/>
              <a:defRPr/>
            </a:pPr>
            <a:r>
              <a:rPr lang="en-US" sz="2800" dirty="0">
                <a:solidFill>
                  <a:srgbClr val="000090"/>
                </a:solidFill>
              </a:rPr>
              <a:t>graft </a:t>
            </a:r>
            <a:r>
              <a:rPr lang="en-US" sz="2800" dirty="0" smtClean="0">
                <a:solidFill>
                  <a:srgbClr val="000090"/>
                </a:solidFill>
              </a:rPr>
              <a:t>hybridization, </a:t>
            </a:r>
          </a:p>
          <a:p>
            <a:pPr marL="342900" indent="-342900">
              <a:buFont typeface="Wingdings" charset="2"/>
              <a:buChar char="Ø"/>
              <a:defRPr/>
            </a:pPr>
            <a:r>
              <a:rPr lang="en-US" sz="2800" dirty="0" err="1" smtClean="0">
                <a:solidFill>
                  <a:srgbClr val="000090"/>
                </a:solidFill>
              </a:rPr>
              <a:t>telegony</a:t>
            </a:r>
            <a:r>
              <a:rPr lang="ru-RU" sz="2800" dirty="0" smtClean="0">
                <a:solidFill>
                  <a:srgbClr val="000090"/>
                </a:solidFill>
              </a:rPr>
              <a:t>, </a:t>
            </a:r>
            <a:endParaRPr lang="ru-RU" sz="2800" dirty="0">
              <a:solidFill>
                <a:srgbClr val="000090"/>
              </a:solidFill>
            </a:endParaRPr>
          </a:p>
          <a:p>
            <a:pPr marL="342900" indent="-342900">
              <a:buFont typeface="Wingdings" charset="2"/>
              <a:buChar char="Ø"/>
              <a:defRPr/>
            </a:pPr>
            <a:r>
              <a:rPr lang="en-US" sz="2800" dirty="0" smtClean="0">
                <a:solidFill>
                  <a:srgbClr val="000090"/>
                </a:solidFill>
              </a:rPr>
              <a:t>development</a:t>
            </a:r>
            <a:r>
              <a:rPr lang="ru-RU" sz="2800" dirty="0" smtClean="0">
                <a:solidFill>
                  <a:srgbClr val="000090"/>
                </a:solidFill>
              </a:rPr>
              <a:t>, </a:t>
            </a:r>
            <a:endParaRPr lang="ru-RU" sz="2800" dirty="0">
              <a:solidFill>
                <a:srgbClr val="000090"/>
              </a:solidFill>
            </a:endParaRPr>
          </a:p>
          <a:p>
            <a:pPr marL="342900" indent="-342900">
              <a:buFont typeface="Wingdings" charset="2"/>
              <a:buChar char="Ø"/>
              <a:defRPr/>
            </a:pPr>
            <a:r>
              <a:rPr lang="en-US" sz="2800" dirty="0">
                <a:solidFill>
                  <a:srgbClr val="000090"/>
                </a:solidFill>
              </a:rPr>
              <a:t>regeneration, </a:t>
            </a:r>
            <a:endParaRPr lang="en-US" sz="2800" dirty="0" smtClean="0">
              <a:solidFill>
                <a:srgbClr val="000090"/>
              </a:solidFill>
            </a:endParaRPr>
          </a:p>
          <a:p>
            <a:pPr>
              <a:defRPr/>
            </a:pPr>
            <a:endParaRPr lang="ru-RU" sz="2400" dirty="0"/>
          </a:p>
          <a:p>
            <a:pPr>
              <a:defRPr/>
            </a:pPr>
            <a:r>
              <a:rPr lang="en-US" sz="2800" b="1" dirty="0">
                <a:solidFill>
                  <a:srgbClr val="FF0000"/>
                </a:solidFill>
              </a:rPr>
              <a:t>T</a:t>
            </a:r>
            <a:r>
              <a:rPr lang="en-US" sz="2800" b="1" dirty="0" smtClean="0">
                <a:solidFill>
                  <a:srgbClr val="FF0000"/>
                </a:solidFill>
              </a:rPr>
              <a:t>o </a:t>
            </a:r>
            <a:r>
              <a:rPr lang="en-US" sz="2800" b="1" dirty="0">
                <a:solidFill>
                  <a:srgbClr val="FF0000"/>
                </a:solidFill>
              </a:rPr>
              <a:t>include all these phenomena, Darwin assumed </a:t>
            </a:r>
            <a:r>
              <a:rPr lang="en-US" sz="2800" b="1" dirty="0" smtClean="0">
                <a:solidFill>
                  <a:srgbClr val="FF0000"/>
                </a:solidFill>
              </a:rPr>
              <a:t>that there </a:t>
            </a:r>
            <a:r>
              <a:rPr lang="en-US" sz="2800" b="1" dirty="0">
                <a:solidFill>
                  <a:srgbClr val="FF0000"/>
                </a:solidFill>
              </a:rPr>
              <a:t>was another means of transfer of hereditary characters</a:t>
            </a:r>
            <a:r>
              <a:rPr lang="en-US" sz="2800" b="1" dirty="0" smtClean="0">
                <a:solidFill>
                  <a:srgbClr val="FF0000"/>
                </a:solidFill>
              </a:rPr>
              <a:t>.</a:t>
            </a:r>
            <a:endParaRPr lang="ru-RU" sz="2800" b="1" dirty="0">
              <a:solidFill>
                <a:srgbClr val="FF0000"/>
              </a:solidFill>
            </a:endParaRPr>
          </a:p>
        </p:txBody>
      </p:sp>
    </p:spTree>
    <p:extLst>
      <p:ext uri="{BB962C8B-B14F-4D97-AF65-F5344CB8AC3E}">
        <p14:creationId xmlns:p14="http://schemas.microsoft.com/office/powerpoint/2010/main" val="32805285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8505" y="71416"/>
            <a:ext cx="9144000" cy="5702300"/>
            <a:chOff x="0" y="-18320"/>
            <a:chExt cx="9144000" cy="5702300"/>
          </a:xfrm>
        </p:grpSpPr>
        <p:pic>
          <p:nvPicPr>
            <p:cNvPr id="33793" name="Изображение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320"/>
              <a:ext cx="9144000"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0440" y="863978"/>
              <a:ext cx="902987" cy="523220"/>
            </a:xfrm>
            <a:prstGeom prst="rect">
              <a:avLst/>
            </a:prstGeom>
            <a:noFill/>
          </p:spPr>
          <p:txBody>
            <a:bodyPr wrap="none" rtlCol="0">
              <a:spAutoFit/>
            </a:bodyPr>
            <a:lstStyle/>
            <a:p>
              <a:r>
                <a:rPr lang="en-US" sz="2800" b="1" dirty="0" smtClean="0">
                  <a:solidFill>
                    <a:schemeClr val="bg1"/>
                  </a:solidFill>
                </a:rPr>
                <a:t>Liver</a:t>
              </a:r>
              <a:endParaRPr lang="ru-RU" sz="2800" b="1" dirty="0">
                <a:solidFill>
                  <a:schemeClr val="bg1"/>
                </a:solidFill>
              </a:endParaRPr>
            </a:p>
          </p:txBody>
        </p:sp>
        <p:sp>
          <p:nvSpPr>
            <p:cNvPr id="6" name="TextBox 5"/>
            <p:cNvSpPr txBox="1"/>
            <p:nvPr/>
          </p:nvSpPr>
          <p:spPr>
            <a:xfrm>
              <a:off x="3275641" y="556595"/>
              <a:ext cx="730639" cy="523220"/>
            </a:xfrm>
            <a:prstGeom prst="rect">
              <a:avLst/>
            </a:prstGeom>
            <a:noFill/>
          </p:spPr>
          <p:txBody>
            <a:bodyPr wrap="none" rtlCol="0">
              <a:spAutoFit/>
            </a:bodyPr>
            <a:lstStyle/>
            <a:p>
              <a:r>
                <a:rPr lang="en-US" sz="2800" b="1" dirty="0" smtClean="0"/>
                <a:t>Gut</a:t>
              </a:r>
              <a:endParaRPr lang="ru-RU" sz="2800" b="1" dirty="0"/>
            </a:p>
          </p:txBody>
        </p:sp>
      </p:grpSp>
      <p:sp>
        <p:nvSpPr>
          <p:cNvPr id="8" name="Прямоугольник 3"/>
          <p:cNvSpPr>
            <a:spLocks noChangeArrowheads="1"/>
          </p:cNvSpPr>
          <p:nvPr/>
        </p:nvSpPr>
        <p:spPr bwMode="auto">
          <a:xfrm>
            <a:off x="22225" y="5689848"/>
            <a:ext cx="912177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ru-RU" b="1" i="1" dirty="0" smtClean="0"/>
              <a:t> </a:t>
            </a:r>
            <a:r>
              <a:rPr lang="en-US" sz="2000" b="1" dirty="0"/>
              <a:t>‘</a:t>
            </a:r>
            <a:r>
              <a:rPr lang="en-US" sz="2000" b="1" dirty="0" smtClean="0"/>
              <a:t>‘</a:t>
            </a:r>
            <a:r>
              <a:rPr lang="mr-IN" sz="2000" b="1" dirty="0" smtClean="0"/>
              <a:t>…</a:t>
            </a:r>
            <a:r>
              <a:rPr lang="en-US" sz="2400" b="1" dirty="0" smtClean="0"/>
              <a:t>Pangenesis </a:t>
            </a:r>
            <a:r>
              <a:rPr lang="en-US" sz="2400" b="1" dirty="0"/>
              <a:t>will be called a mad dream, . . .but at the bottom of my mind I think it contains a great truth’’ </a:t>
            </a:r>
            <a:r>
              <a:rPr lang="en-US" sz="2400" b="1" dirty="0" smtClean="0"/>
              <a:t>    </a:t>
            </a:r>
          </a:p>
          <a:p>
            <a:pPr algn="r"/>
            <a:r>
              <a:rPr lang="en-US" sz="2400" b="1" dirty="0" smtClean="0"/>
              <a:t>Darwin, 1888 </a:t>
            </a:r>
          </a:p>
        </p:txBody>
      </p:sp>
      <p:sp>
        <p:nvSpPr>
          <p:cNvPr id="9" name="Прямоугольник 8"/>
          <p:cNvSpPr/>
          <p:nvPr/>
        </p:nvSpPr>
        <p:spPr>
          <a:xfrm>
            <a:off x="4669276" y="0"/>
            <a:ext cx="4474723" cy="523220"/>
          </a:xfrm>
          <a:prstGeom prst="rect">
            <a:avLst/>
          </a:prstGeom>
        </p:spPr>
        <p:txBody>
          <a:bodyPr wrap="square">
            <a:spAutoFit/>
          </a:bodyPr>
          <a:lstStyle/>
          <a:p>
            <a:pPr algn="ctr"/>
            <a:r>
              <a:rPr lang="en-US" sz="2800" b="1" dirty="0" smtClean="0">
                <a:solidFill>
                  <a:srgbClr val="FF0000"/>
                </a:solidFill>
              </a:rPr>
              <a:t>Darwin, 1868</a:t>
            </a:r>
            <a:endParaRPr lang="ru-RU" sz="2800" b="1" dirty="0"/>
          </a:p>
        </p:txBody>
      </p:sp>
      <p:sp>
        <p:nvSpPr>
          <p:cNvPr id="10" name="Прямоугольник 9"/>
          <p:cNvSpPr/>
          <p:nvPr/>
        </p:nvSpPr>
        <p:spPr>
          <a:xfrm>
            <a:off x="4448134" y="661988"/>
            <a:ext cx="4474723" cy="646331"/>
          </a:xfrm>
          <a:prstGeom prst="rect">
            <a:avLst/>
          </a:prstGeom>
          <a:solidFill>
            <a:schemeClr val="bg1"/>
          </a:solidFill>
        </p:spPr>
        <p:txBody>
          <a:bodyPr wrap="square">
            <a:spAutoFit/>
          </a:bodyPr>
          <a:lstStyle/>
          <a:p>
            <a:pPr algn="ctr"/>
            <a:r>
              <a:rPr lang="en-US" sz="3600" b="1" i="1" dirty="0" smtClean="0">
                <a:solidFill>
                  <a:schemeClr val="tx2">
                    <a:lumMod val="75000"/>
                  </a:schemeClr>
                </a:solidFill>
              </a:rPr>
              <a:t>Pangenesis</a:t>
            </a:r>
            <a:endParaRPr lang="ru-RU" sz="3600" b="1" i="1" dirty="0">
              <a:solidFill>
                <a:schemeClr val="tx2">
                  <a:lumMod val="75000"/>
                </a:schemeClr>
              </a:solidFill>
            </a:endParaRPr>
          </a:p>
        </p:txBody>
      </p:sp>
    </p:spTree>
    <p:extLst>
      <p:ext uri="{BB962C8B-B14F-4D97-AF65-F5344CB8AC3E}">
        <p14:creationId xmlns:p14="http://schemas.microsoft.com/office/powerpoint/2010/main" val="288925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2"/>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156752" y="1187876"/>
            <a:ext cx="6528734" cy="3879782"/>
          </a:xfrm>
          <a:prstGeom prst="rect">
            <a:avLst/>
          </a:prstGeom>
          <a:noFill/>
          <a:ln>
            <a:noFill/>
          </a:ln>
        </p:spPr>
      </p:pic>
      <p:sp>
        <p:nvSpPr>
          <p:cNvPr id="4" name="TextBox 3"/>
          <p:cNvSpPr txBox="1"/>
          <p:nvPr/>
        </p:nvSpPr>
        <p:spPr>
          <a:xfrm>
            <a:off x="1838686" y="4759881"/>
            <a:ext cx="5846800" cy="307777"/>
          </a:xfrm>
          <a:prstGeom prst="rect">
            <a:avLst/>
          </a:prstGeom>
          <a:noFill/>
        </p:spPr>
        <p:txBody>
          <a:bodyPr wrap="square" rtlCol="0">
            <a:spAutoFit/>
          </a:bodyPr>
          <a:lstStyle/>
          <a:p>
            <a:pPr algn="r"/>
            <a:r>
              <a:rPr lang="en-US" sz="1400" dirty="0" err="1" smtClean="0"/>
              <a:t>Raposo</a:t>
            </a:r>
            <a:r>
              <a:rPr lang="en-US" sz="1400" dirty="0" smtClean="0"/>
              <a:t> S., </a:t>
            </a:r>
            <a:r>
              <a:rPr lang="en-US" sz="1400" dirty="0" err="1" smtClean="0"/>
              <a:t>Stoorvogel</a:t>
            </a:r>
            <a:r>
              <a:rPr lang="en-US" sz="1400" dirty="0" smtClean="0"/>
              <a:t> W. </a:t>
            </a:r>
            <a:r>
              <a:rPr lang="en-US" sz="1400" dirty="0" err="1" smtClean="0"/>
              <a:t>J.Cell</a:t>
            </a:r>
            <a:r>
              <a:rPr lang="en-US" sz="1400" dirty="0" smtClean="0"/>
              <a:t> Biol. 200, 4, 373-383, 2013</a:t>
            </a:r>
            <a:endParaRPr lang="ru-RU" sz="1400" dirty="0"/>
          </a:p>
        </p:txBody>
      </p:sp>
      <p:sp>
        <p:nvSpPr>
          <p:cNvPr id="5" name="TextBox 4"/>
          <p:cNvSpPr txBox="1"/>
          <p:nvPr/>
        </p:nvSpPr>
        <p:spPr>
          <a:xfrm>
            <a:off x="0" y="-12452"/>
            <a:ext cx="9144000" cy="1200328"/>
          </a:xfrm>
          <a:prstGeom prst="rect">
            <a:avLst/>
          </a:prstGeom>
          <a:noFill/>
        </p:spPr>
        <p:txBody>
          <a:bodyPr wrap="square" rtlCol="0">
            <a:spAutoFit/>
          </a:bodyPr>
          <a:lstStyle/>
          <a:p>
            <a:pPr algn="ctr"/>
            <a:r>
              <a:rPr lang="en-US" sz="2400" b="1" dirty="0" smtClean="0">
                <a:solidFill>
                  <a:srgbClr val="FF0000"/>
                </a:solidFill>
              </a:rPr>
              <a:t>2000-ies: </a:t>
            </a:r>
            <a:r>
              <a:rPr lang="en-US" sz="2400" b="1" dirty="0" smtClean="0">
                <a:solidFill>
                  <a:srgbClr val="FF0000"/>
                </a:solidFill>
              </a:rPr>
              <a:t>PANGENESIS Revival</a:t>
            </a:r>
          </a:p>
          <a:p>
            <a:pPr algn="ctr"/>
            <a:r>
              <a:rPr lang="en-US" sz="2400" b="1" dirty="0" smtClean="0"/>
              <a:t>Extracellular vesicles (EV) </a:t>
            </a:r>
            <a:r>
              <a:rPr lang="en-US" sz="2400" b="1" dirty="0" smtClean="0"/>
              <a:t>are </a:t>
            </a:r>
            <a:r>
              <a:rPr lang="en-US" sz="2400" b="1" dirty="0" smtClean="0"/>
              <a:t>vehicles for </a:t>
            </a:r>
            <a:r>
              <a:rPr lang="en-US" sz="2400" b="1" dirty="0" smtClean="0"/>
              <a:t>intergenerational </a:t>
            </a:r>
            <a:r>
              <a:rPr lang="en-US" sz="2400" b="1" dirty="0"/>
              <a:t>transmission </a:t>
            </a:r>
            <a:r>
              <a:rPr lang="en-US" sz="2400" b="1" dirty="0" smtClean="0"/>
              <a:t>of acquired traits </a:t>
            </a:r>
            <a:endParaRPr lang="ru-RU" dirty="0"/>
          </a:p>
        </p:txBody>
      </p:sp>
      <p:sp>
        <p:nvSpPr>
          <p:cNvPr id="6" name="TextBox 5"/>
          <p:cNvSpPr txBox="1"/>
          <p:nvPr/>
        </p:nvSpPr>
        <p:spPr>
          <a:xfrm>
            <a:off x="100587" y="5167482"/>
            <a:ext cx="8826520" cy="1569660"/>
          </a:xfrm>
          <a:prstGeom prst="rect">
            <a:avLst/>
          </a:prstGeom>
          <a:noFill/>
        </p:spPr>
        <p:txBody>
          <a:bodyPr wrap="square" rtlCol="0">
            <a:spAutoFit/>
          </a:bodyPr>
          <a:lstStyle/>
          <a:p>
            <a:r>
              <a:rPr lang="en-US" sz="2400" b="1" i="1" dirty="0"/>
              <a:t>EVs </a:t>
            </a:r>
            <a:r>
              <a:rPr lang="en-US" sz="2400" b="1" i="1" dirty="0" smtClean="0"/>
              <a:t>are </a:t>
            </a:r>
            <a:r>
              <a:rPr lang="en-US" sz="2400" b="1" i="1" dirty="0" err="1"/>
              <a:t>nanovesicles</a:t>
            </a:r>
            <a:r>
              <a:rPr lang="en-US" sz="2400" b="1" i="1" dirty="0"/>
              <a:t> (40-100 nm) derived </a:t>
            </a:r>
            <a:r>
              <a:rPr lang="en-US" sz="2400" b="1" i="1" dirty="0" smtClean="0"/>
              <a:t>from cells ubiquitously </a:t>
            </a:r>
            <a:r>
              <a:rPr lang="en-US" sz="2400" b="1" i="1" dirty="0"/>
              <a:t>found in </a:t>
            </a:r>
            <a:r>
              <a:rPr lang="en-US" sz="2400" b="1" i="1" dirty="0" err="1"/>
              <a:t>biofluids</a:t>
            </a:r>
            <a:r>
              <a:rPr lang="en-US" sz="2400" b="1" i="1" dirty="0"/>
              <a:t>. </a:t>
            </a:r>
            <a:r>
              <a:rPr lang="en-US" sz="2400" b="1" i="1" dirty="0">
                <a:solidFill>
                  <a:srgbClr val="FF0000"/>
                </a:solidFill>
              </a:rPr>
              <a:t>They </a:t>
            </a:r>
            <a:r>
              <a:rPr lang="en-US" sz="2400" b="1" i="1" dirty="0" smtClean="0">
                <a:solidFill>
                  <a:srgbClr val="FF0000"/>
                </a:solidFill>
              </a:rPr>
              <a:t>are jelly-like particles </a:t>
            </a:r>
            <a:r>
              <a:rPr lang="en-US" sz="2400" b="1" i="1" dirty="0" smtClean="0"/>
              <a:t>containing specific mixes of lipids, proteins and especially variable RNAs. RNA content of EVs   display </a:t>
            </a:r>
            <a:r>
              <a:rPr lang="en-US" sz="2400" b="1" i="1" dirty="0"/>
              <a:t>sensitive responses to </a:t>
            </a:r>
            <a:r>
              <a:rPr lang="en-US" sz="2400" b="1" i="1" dirty="0" smtClean="0"/>
              <a:t>environmental factors.</a:t>
            </a:r>
            <a:endParaRPr lang="ru-RU" sz="2400" b="1" i="1" dirty="0"/>
          </a:p>
        </p:txBody>
      </p:sp>
    </p:spTree>
    <p:extLst>
      <p:ext uri="{BB962C8B-B14F-4D97-AF65-F5344CB8AC3E}">
        <p14:creationId xmlns:p14="http://schemas.microsoft.com/office/powerpoint/2010/main" val="24546427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452"/>
            <a:ext cx="9144000" cy="1200328"/>
          </a:xfrm>
          <a:prstGeom prst="rect">
            <a:avLst/>
          </a:prstGeom>
          <a:noFill/>
        </p:spPr>
        <p:txBody>
          <a:bodyPr wrap="square" rtlCol="0">
            <a:spAutoFit/>
          </a:bodyPr>
          <a:lstStyle/>
          <a:p>
            <a:pPr algn="ctr"/>
            <a:r>
              <a:rPr lang="en-US" sz="2400" b="1" dirty="0" smtClean="0">
                <a:solidFill>
                  <a:srgbClr val="FF0000"/>
                </a:solidFill>
              </a:rPr>
              <a:t>2015: PANGENESIS Revival</a:t>
            </a:r>
          </a:p>
          <a:p>
            <a:pPr algn="ctr"/>
            <a:r>
              <a:rPr lang="en-US" sz="2400" b="1" dirty="0" smtClean="0"/>
              <a:t>Extracellular vesicles (EV) and </a:t>
            </a:r>
            <a:r>
              <a:rPr lang="en-US" sz="2400" b="1" dirty="0"/>
              <a:t>intergenerational transmission </a:t>
            </a:r>
            <a:r>
              <a:rPr lang="en-US" sz="2400" b="1" dirty="0" smtClean="0"/>
              <a:t>of acquired traits </a:t>
            </a:r>
            <a:endParaRPr lang="ru-RU" dirty="0"/>
          </a:p>
        </p:txBody>
      </p:sp>
      <p:sp>
        <p:nvSpPr>
          <p:cNvPr id="5" name="TextBox 4"/>
          <p:cNvSpPr txBox="1"/>
          <p:nvPr/>
        </p:nvSpPr>
        <p:spPr>
          <a:xfrm>
            <a:off x="411854" y="1709019"/>
            <a:ext cx="7701648" cy="646331"/>
          </a:xfrm>
          <a:prstGeom prst="rect">
            <a:avLst/>
          </a:prstGeom>
          <a:noFill/>
        </p:spPr>
        <p:txBody>
          <a:bodyPr wrap="square" rtlCol="0">
            <a:spAutoFit/>
          </a:bodyPr>
          <a:lstStyle/>
          <a:p>
            <a:endParaRPr lang="en-US" dirty="0">
              <a:effectLst/>
            </a:endParaRPr>
          </a:p>
          <a:p>
            <a:endParaRPr lang="en-US" dirty="0" smtClean="0">
              <a:effectLst/>
            </a:endParaRPr>
          </a:p>
        </p:txBody>
      </p:sp>
      <p:pic>
        <p:nvPicPr>
          <p:cNvPr id="7" name="Изображение 6"/>
          <p:cNvPicPr>
            <a:picLocks noChangeAspect="1"/>
          </p:cNvPicPr>
          <p:nvPr/>
        </p:nvPicPr>
        <p:blipFill>
          <a:blip r:embed="rId3"/>
          <a:stretch>
            <a:fillRect/>
          </a:stretch>
        </p:blipFill>
        <p:spPr>
          <a:xfrm>
            <a:off x="0" y="1187876"/>
            <a:ext cx="5709860" cy="5291574"/>
          </a:xfrm>
          <a:prstGeom prst="rect">
            <a:avLst/>
          </a:prstGeom>
        </p:spPr>
      </p:pic>
      <p:sp>
        <p:nvSpPr>
          <p:cNvPr id="8" name="Прямоугольник 7"/>
          <p:cNvSpPr/>
          <p:nvPr/>
        </p:nvSpPr>
        <p:spPr>
          <a:xfrm>
            <a:off x="3001643" y="6525247"/>
            <a:ext cx="6230371" cy="369332"/>
          </a:xfrm>
          <a:prstGeom prst="rect">
            <a:avLst/>
          </a:prstGeom>
        </p:spPr>
        <p:txBody>
          <a:bodyPr wrap="square">
            <a:spAutoFit/>
          </a:bodyPr>
          <a:lstStyle/>
          <a:p>
            <a:r>
              <a:rPr lang="en-US" dirty="0"/>
              <a:t>Eaton S. A.,  et al. </a:t>
            </a:r>
            <a:r>
              <a:rPr lang="de-DE" b="1" i="1" dirty="0" err="1" smtClean="0"/>
              <a:t>Epigenomics</a:t>
            </a:r>
            <a:r>
              <a:rPr lang="de-DE" b="1" i="1" dirty="0" smtClean="0"/>
              <a:t> </a:t>
            </a:r>
            <a:r>
              <a:rPr lang="de-DE" dirty="0"/>
              <a:t>(2015) 7(7), 1165–1171 </a:t>
            </a:r>
          </a:p>
        </p:txBody>
      </p:sp>
      <p:sp>
        <p:nvSpPr>
          <p:cNvPr id="9" name="TextBox 8"/>
          <p:cNvSpPr txBox="1"/>
          <p:nvPr/>
        </p:nvSpPr>
        <p:spPr>
          <a:xfrm>
            <a:off x="5709860" y="975120"/>
            <a:ext cx="3434140" cy="5355312"/>
          </a:xfrm>
          <a:prstGeom prst="rect">
            <a:avLst/>
          </a:prstGeom>
          <a:noFill/>
        </p:spPr>
        <p:txBody>
          <a:bodyPr wrap="square" rtlCol="0">
            <a:spAutoFit/>
          </a:bodyPr>
          <a:lstStyle/>
          <a:p>
            <a:pPr>
              <a:spcAft>
                <a:spcPts val="1200"/>
              </a:spcAft>
              <a:buFont typeface="Wingdings" charset="2"/>
              <a:buChar char="ü"/>
            </a:pPr>
            <a:r>
              <a:rPr lang="en-US" sz="2400" i="1" dirty="0" smtClean="0">
                <a:solidFill>
                  <a:srgbClr val="000090"/>
                </a:solidFill>
              </a:rPr>
              <a:t>Environmental </a:t>
            </a:r>
            <a:r>
              <a:rPr lang="en-US" sz="2400" i="1" dirty="0">
                <a:solidFill>
                  <a:srgbClr val="000090"/>
                </a:solidFill>
              </a:rPr>
              <a:t>stress causes alterations to the small RNA composition of EVs in exposed somatic </a:t>
            </a:r>
            <a:r>
              <a:rPr lang="en-US" sz="2400" i="1" dirty="0" smtClean="0">
                <a:solidFill>
                  <a:srgbClr val="000090"/>
                </a:solidFill>
              </a:rPr>
              <a:t>cells</a:t>
            </a:r>
            <a:r>
              <a:rPr lang="en-US" sz="2400" i="1" dirty="0">
                <a:solidFill>
                  <a:srgbClr val="000090"/>
                </a:solidFill>
              </a:rPr>
              <a:t>; </a:t>
            </a:r>
            <a:endParaRPr lang="en-US" sz="2400" i="1" dirty="0" smtClean="0">
              <a:solidFill>
                <a:srgbClr val="000090"/>
              </a:solidFill>
            </a:endParaRPr>
          </a:p>
          <a:p>
            <a:pPr>
              <a:spcAft>
                <a:spcPts val="1200"/>
              </a:spcAft>
              <a:buFont typeface="Wingdings" charset="2"/>
              <a:buChar char="ü"/>
            </a:pPr>
            <a:r>
              <a:rPr lang="en-US" sz="2400" i="1" dirty="0" smtClean="0">
                <a:solidFill>
                  <a:srgbClr val="000090"/>
                </a:solidFill>
              </a:rPr>
              <a:t>EV </a:t>
            </a:r>
            <a:r>
              <a:rPr lang="en-US" sz="2400" i="1" dirty="0">
                <a:solidFill>
                  <a:srgbClr val="000090"/>
                </a:solidFill>
              </a:rPr>
              <a:t>RNA delivers message of somatic insult to germ cells or </a:t>
            </a:r>
            <a:r>
              <a:rPr lang="en-US" sz="2400" i="1" dirty="0" smtClean="0">
                <a:solidFill>
                  <a:srgbClr val="000090"/>
                </a:solidFill>
              </a:rPr>
              <a:t>gametes; </a:t>
            </a:r>
          </a:p>
          <a:p>
            <a:pPr>
              <a:spcAft>
                <a:spcPts val="1200"/>
              </a:spcAft>
              <a:buFont typeface="Wingdings" charset="2"/>
              <a:buChar char="ü"/>
            </a:pPr>
            <a:r>
              <a:rPr lang="en-US" sz="2400" i="1" dirty="0" smtClean="0">
                <a:solidFill>
                  <a:srgbClr val="000090"/>
                </a:solidFill>
              </a:rPr>
              <a:t>RNA</a:t>
            </a:r>
            <a:r>
              <a:rPr lang="en-US" sz="2400" i="1" dirty="0">
                <a:solidFill>
                  <a:srgbClr val="000090"/>
                </a:solidFill>
              </a:rPr>
              <a:t>-induce modifications to germ cell </a:t>
            </a:r>
            <a:r>
              <a:rPr lang="en-US" sz="2400" i="1" dirty="0" err="1">
                <a:solidFill>
                  <a:srgbClr val="000090"/>
                </a:solidFill>
              </a:rPr>
              <a:t>epigenome</a:t>
            </a:r>
            <a:r>
              <a:rPr lang="en-US" sz="2400" i="1" dirty="0">
                <a:solidFill>
                  <a:srgbClr val="000090"/>
                </a:solidFill>
              </a:rPr>
              <a:t>; </a:t>
            </a:r>
            <a:endParaRPr lang="en-US" sz="2400" i="1" dirty="0" smtClean="0">
              <a:solidFill>
                <a:srgbClr val="000090"/>
              </a:solidFill>
            </a:endParaRPr>
          </a:p>
          <a:p>
            <a:pPr>
              <a:spcAft>
                <a:spcPts val="1200"/>
              </a:spcAft>
              <a:buFont typeface="Wingdings" charset="2"/>
              <a:buChar char="ü"/>
            </a:pPr>
            <a:r>
              <a:rPr lang="en-US" sz="2400" i="1" dirty="0" smtClean="0">
                <a:solidFill>
                  <a:srgbClr val="000090"/>
                </a:solidFill>
              </a:rPr>
              <a:t>RNA deliver to </a:t>
            </a:r>
            <a:r>
              <a:rPr lang="en-US" sz="2400" i="1" dirty="0">
                <a:solidFill>
                  <a:srgbClr val="000090"/>
                </a:solidFill>
              </a:rPr>
              <a:t>zygote upon </a:t>
            </a:r>
            <a:r>
              <a:rPr lang="en-US" sz="2400" i="1" dirty="0" smtClean="0">
                <a:solidFill>
                  <a:srgbClr val="000090"/>
                </a:solidFill>
              </a:rPr>
              <a:t>fertilization</a:t>
            </a:r>
            <a:endParaRPr lang="ru-RU" sz="2400" i="1" dirty="0">
              <a:solidFill>
                <a:srgbClr val="000090"/>
              </a:solidFill>
            </a:endParaRPr>
          </a:p>
        </p:txBody>
      </p:sp>
    </p:spTree>
    <p:extLst>
      <p:ext uri="{BB962C8B-B14F-4D97-AF65-F5344CB8AC3E}">
        <p14:creationId xmlns:p14="http://schemas.microsoft.com/office/powerpoint/2010/main" val="40120958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14" y="0"/>
            <a:ext cx="9127286" cy="3738459"/>
          </a:xfrm>
          <a:prstGeom prst="rect">
            <a:avLst/>
          </a:prstGeom>
          <a:noFill/>
        </p:spPr>
        <p:txBody>
          <a:bodyPr wrap="square" rtlCol="0">
            <a:spAutoFit/>
          </a:bodyPr>
          <a:lstStyle/>
          <a:p>
            <a:pPr>
              <a:lnSpc>
                <a:spcPct val="120000"/>
              </a:lnSpc>
            </a:pPr>
            <a:r>
              <a:rPr lang="en-US" sz="2400" b="1" i="1" dirty="0" smtClean="0"/>
              <a:t>Charles Darwin (1871): </a:t>
            </a:r>
          </a:p>
          <a:p>
            <a:pPr>
              <a:lnSpc>
                <a:spcPct val="120000"/>
              </a:lnSpc>
            </a:pPr>
            <a:r>
              <a:rPr lang="en-US" sz="2400" b="1" i="1" dirty="0" smtClean="0">
                <a:solidFill>
                  <a:srgbClr val="000090"/>
                </a:solidFill>
              </a:rPr>
              <a:t>“</a:t>
            </a:r>
            <a:r>
              <a:rPr lang="en-US" sz="2400" b="1" i="1" dirty="0">
                <a:solidFill>
                  <a:srgbClr val="000090"/>
                </a:solidFill>
              </a:rPr>
              <a:t>The supposed </a:t>
            </a:r>
            <a:r>
              <a:rPr lang="en-US" sz="2400" b="1" i="1" dirty="0" err="1">
                <a:solidFill>
                  <a:srgbClr val="000090"/>
                </a:solidFill>
              </a:rPr>
              <a:t>gemmules</a:t>
            </a:r>
            <a:r>
              <a:rPr lang="en-US" sz="2400" b="1" i="1" dirty="0">
                <a:solidFill>
                  <a:srgbClr val="000090"/>
                </a:solidFill>
              </a:rPr>
              <a:t> must be much more minute than the smallest particles that can be seen by the highest magnifying powers used in these days,” </a:t>
            </a:r>
            <a:endParaRPr lang="en-US" sz="2400" b="1" i="1" dirty="0" smtClean="0">
              <a:solidFill>
                <a:srgbClr val="000090"/>
              </a:solidFill>
            </a:endParaRPr>
          </a:p>
          <a:p>
            <a:pPr>
              <a:lnSpc>
                <a:spcPct val="120000"/>
              </a:lnSpc>
            </a:pPr>
            <a:r>
              <a:rPr lang="en-US" sz="2400" b="1" i="1" dirty="0" smtClean="0">
                <a:solidFill>
                  <a:srgbClr val="FF0000"/>
                </a:solidFill>
              </a:rPr>
              <a:t>“</a:t>
            </a:r>
            <a:r>
              <a:rPr lang="en-US" sz="2400" b="1" i="1" dirty="0">
                <a:solidFill>
                  <a:srgbClr val="FF0000"/>
                </a:solidFill>
              </a:rPr>
              <a:t>...the </a:t>
            </a:r>
            <a:r>
              <a:rPr lang="en-US" sz="2400" b="1" i="1" dirty="0" err="1">
                <a:solidFill>
                  <a:srgbClr val="FF0000"/>
                </a:solidFill>
              </a:rPr>
              <a:t>gemmules</a:t>
            </a:r>
            <a:r>
              <a:rPr lang="en-US" sz="2400" b="1" i="1" dirty="0">
                <a:solidFill>
                  <a:srgbClr val="FF0000"/>
                </a:solidFill>
              </a:rPr>
              <a:t> are actual particles suspended and not dissolved in the fluid”. </a:t>
            </a:r>
            <a:endParaRPr lang="en-US" sz="2400" b="1" i="1" dirty="0" smtClean="0">
              <a:solidFill>
                <a:srgbClr val="FF0000"/>
              </a:solidFill>
            </a:endParaRPr>
          </a:p>
          <a:p>
            <a:pPr>
              <a:lnSpc>
                <a:spcPct val="120000"/>
              </a:lnSpc>
            </a:pPr>
            <a:endParaRPr lang="en-US" sz="1400" b="1" i="1" dirty="0"/>
          </a:p>
          <a:p>
            <a:pPr>
              <a:lnSpc>
                <a:spcPct val="120000"/>
              </a:lnSpc>
            </a:pPr>
            <a:r>
              <a:rPr lang="en-US" sz="2000" b="1" i="1" dirty="0" smtClean="0"/>
              <a:t>These </a:t>
            </a:r>
            <a:r>
              <a:rPr lang="en-US" sz="2000" b="1" i="1" dirty="0" smtClean="0"/>
              <a:t>Darwin’s descriptions </a:t>
            </a:r>
            <a:r>
              <a:rPr lang="en-US" sz="2000" b="1" i="1" dirty="0"/>
              <a:t>were visionary, as the properties of </a:t>
            </a:r>
            <a:r>
              <a:rPr lang="en-US" sz="2000" b="1" i="1" dirty="0" err="1"/>
              <a:t>gemmules</a:t>
            </a:r>
            <a:r>
              <a:rPr lang="en-US" sz="2000" b="1" i="1" dirty="0"/>
              <a:t> proposed </a:t>
            </a:r>
            <a:r>
              <a:rPr lang="en-US" sz="2000" b="1" i="1" dirty="0" smtClean="0"/>
              <a:t>150 </a:t>
            </a:r>
            <a:r>
              <a:rPr lang="en-US" sz="2000" b="1" i="1" dirty="0"/>
              <a:t>years ago appear to match well with those of extracellular vesicles (</a:t>
            </a:r>
            <a:r>
              <a:rPr lang="en-US" sz="2000" b="1" i="1" dirty="0" smtClean="0"/>
              <a:t>EVs)</a:t>
            </a:r>
            <a:endParaRPr lang="ru-RU" sz="2000" b="1" i="1" dirty="0"/>
          </a:p>
        </p:txBody>
      </p:sp>
      <p:sp>
        <p:nvSpPr>
          <p:cNvPr id="7" name="TextBox 6"/>
          <p:cNvSpPr txBox="1"/>
          <p:nvPr/>
        </p:nvSpPr>
        <p:spPr>
          <a:xfrm>
            <a:off x="150881" y="4155195"/>
            <a:ext cx="8993119" cy="2677656"/>
          </a:xfrm>
          <a:prstGeom prst="rect">
            <a:avLst/>
          </a:prstGeom>
          <a:noFill/>
        </p:spPr>
        <p:txBody>
          <a:bodyPr wrap="square" rtlCol="0">
            <a:spAutoFit/>
          </a:bodyPr>
          <a:lstStyle/>
          <a:p>
            <a:r>
              <a:rPr lang="en-US" sz="2400" b="1" dirty="0" smtClean="0">
                <a:solidFill>
                  <a:srgbClr val="000090"/>
                </a:solidFill>
              </a:rPr>
              <a:t>Thus</a:t>
            </a:r>
            <a:r>
              <a:rPr lang="en-US" sz="2400" dirty="0" smtClean="0">
                <a:solidFill>
                  <a:srgbClr val="000090"/>
                </a:solidFill>
              </a:rPr>
              <a:t>, </a:t>
            </a:r>
            <a:r>
              <a:rPr lang="en-US" sz="2400" b="1" dirty="0" smtClean="0">
                <a:solidFill>
                  <a:srgbClr val="000090"/>
                </a:solidFill>
              </a:rPr>
              <a:t>EVs</a:t>
            </a:r>
            <a:r>
              <a:rPr lang="ru-RU" sz="2400" b="1" dirty="0" smtClean="0">
                <a:solidFill>
                  <a:srgbClr val="000090"/>
                </a:solidFill>
              </a:rPr>
              <a:t> (</a:t>
            </a:r>
            <a:r>
              <a:rPr lang="en-US" sz="2400" b="1" dirty="0" err="1" smtClean="0">
                <a:solidFill>
                  <a:srgbClr val="000090"/>
                </a:solidFill>
              </a:rPr>
              <a:t>gemmules</a:t>
            </a:r>
            <a:r>
              <a:rPr lang="en-US" sz="2400" b="1" dirty="0" smtClean="0">
                <a:solidFill>
                  <a:srgbClr val="000090"/>
                </a:solidFill>
              </a:rPr>
              <a:t>) ensure body memory</a:t>
            </a:r>
            <a:r>
              <a:rPr lang="ru-RU" sz="2400" b="1" dirty="0" smtClean="0">
                <a:solidFill>
                  <a:srgbClr val="000090"/>
                </a:solidFill>
              </a:rPr>
              <a:t>, </a:t>
            </a:r>
            <a:r>
              <a:rPr lang="en-US" sz="2400" b="1" dirty="0" smtClean="0">
                <a:solidFill>
                  <a:srgbClr val="000090"/>
                </a:solidFill>
              </a:rPr>
              <a:t>its development and transmission of the actual (acquired) memory to progeny</a:t>
            </a:r>
            <a:r>
              <a:rPr lang="ru-RU" sz="2400" b="1" dirty="0" smtClean="0">
                <a:solidFill>
                  <a:srgbClr val="000090"/>
                </a:solidFill>
              </a:rPr>
              <a:t>.</a:t>
            </a:r>
            <a:endParaRPr lang="en-US" sz="2400" b="1" dirty="0" smtClean="0">
              <a:solidFill>
                <a:srgbClr val="000090"/>
              </a:solidFill>
            </a:endParaRPr>
          </a:p>
          <a:p>
            <a:r>
              <a:rPr lang="en-US" sz="2400" b="1" dirty="0" smtClean="0"/>
              <a:t> </a:t>
            </a:r>
            <a:r>
              <a:rPr lang="ru-RU" sz="2400" b="1" dirty="0" smtClean="0"/>
              <a:t>  </a:t>
            </a:r>
            <a:endParaRPr lang="ru-RU" sz="2400" dirty="0"/>
          </a:p>
          <a:p>
            <a:r>
              <a:rPr lang="en-US" sz="2400" b="1" dirty="0" smtClean="0"/>
              <a:t>However, currently the major attention is paid to the bioorganic molecular composition of EVs</a:t>
            </a:r>
            <a:r>
              <a:rPr lang="ru-RU" sz="2400" b="1" dirty="0" smtClean="0"/>
              <a:t>, </a:t>
            </a:r>
            <a:r>
              <a:rPr lang="en-US" sz="2400" b="1" dirty="0" smtClean="0"/>
              <a:t>while </a:t>
            </a:r>
            <a:r>
              <a:rPr lang="en-US" sz="2400" b="1" dirty="0" smtClean="0">
                <a:solidFill>
                  <a:srgbClr val="FF0000"/>
                </a:solidFill>
              </a:rPr>
              <a:t>like any living matter they consist mainly of water and without associated “water memory” none of these features may be realized. </a:t>
            </a:r>
            <a:r>
              <a:rPr lang="ru-RU" sz="2400" b="1" dirty="0" smtClean="0">
                <a:solidFill>
                  <a:srgbClr val="FF0000"/>
                </a:solidFill>
              </a:rPr>
              <a:t> </a:t>
            </a:r>
            <a:endParaRPr lang="ru-RU" sz="2400" dirty="0">
              <a:solidFill>
                <a:srgbClr val="FF0000"/>
              </a:solidFill>
            </a:endParaRPr>
          </a:p>
        </p:txBody>
      </p:sp>
    </p:spTree>
    <p:extLst>
      <p:ext uri="{BB962C8B-B14F-4D97-AF65-F5344CB8AC3E}">
        <p14:creationId xmlns:p14="http://schemas.microsoft.com/office/powerpoint/2010/main" val="3771712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287337" y="2163162"/>
            <a:ext cx="8785225"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just">
              <a:lnSpc>
                <a:spcPct val="120000"/>
              </a:lnSpc>
            </a:pPr>
            <a:r>
              <a:rPr kumimoji="0" lang="en-US" b="1" dirty="0">
                <a:solidFill>
                  <a:srgbClr val="000066"/>
                </a:solidFill>
              </a:rPr>
              <a:t>According to Lamarck the responsiveness of living things to external factors is provided by the the </a:t>
            </a:r>
            <a:endParaRPr kumimoji="0" lang="en-US" b="1" dirty="0" smtClean="0">
              <a:solidFill>
                <a:srgbClr val="000066"/>
              </a:solidFill>
            </a:endParaRPr>
          </a:p>
          <a:p>
            <a:pPr algn="just">
              <a:lnSpc>
                <a:spcPct val="120000"/>
              </a:lnSpc>
            </a:pPr>
            <a:r>
              <a:rPr kumimoji="0" lang="en-US" b="1" u="sng" dirty="0" smtClean="0">
                <a:solidFill>
                  <a:srgbClr val="000066"/>
                </a:solidFill>
              </a:rPr>
              <a:t>nature </a:t>
            </a:r>
            <a:r>
              <a:rPr kumimoji="0" lang="en-US" b="1" u="sng" dirty="0">
                <a:solidFill>
                  <a:srgbClr val="000066"/>
                </a:solidFill>
              </a:rPr>
              <a:t>of chemical material  of living things</a:t>
            </a:r>
            <a:r>
              <a:rPr kumimoji="0" lang="en-US" b="1" dirty="0">
                <a:solidFill>
                  <a:srgbClr val="000066"/>
                </a:solidFill>
              </a:rPr>
              <a:t>:</a:t>
            </a:r>
          </a:p>
          <a:p>
            <a:pPr algn="just">
              <a:lnSpc>
                <a:spcPct val="120000"/>
              </a:lnSpc>
            </a:pPr>
            <a:endParaRPr kumimoji="0" lang="en-US" b="1" dirty="0">
              <a:solidFill>
                <a:srgbClr val="000066"/>
              </a:solidFill>
            </a:endParaRPr>
          </a:p>
          <a:p>
            <a:pPr algn="ctr">
              <a:lnSpc>
                <a:spcPct val="120000"/>
              </a:lnSpc>
            </a:pPr>
            <a:r>
              <a:rPr kumimoji="0" lang="en-US" b="1" i="1" u="sng" dirty="0">
                <a:solidFill>
                  <a:srgbClr val="FF0000"/>
                </a:solidFill>
              </a:rPr>
              <a:t>GELATINOUS AND MUCILAGINOUS </a:t>
            </a:r>
            <a:r>
              <a:rPr kumimoji="0" lang="en-US" b="1" i="1" u="sng" dirty="0" smtClean="0">
                <a:solidFill>
                  <a:srgbClr val="FF0000"/>
                </a:solidFill>
              </a:rPr>
              <a:t>MATTER = “WATER”</a:t>
            </a:r>
          </a:p>
          <a:p>
            <a:pPr algn="ctr">
              <a:lnSpc>
                <a:spcPct val="120000"/>
              </a:lnSpc>
            </a:pPr>
            <a:endParaRPr kumimoji="0" lang="en-US" b="1" dirty="0">
              <a:solidFill>
                <a:srgbClr val="000066"/>
              </a:solidFill>
            </a:endParaRPr>
          </a:p>
        </p:txBody>
      </p:sp>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5748"/>
            <a:ext cx="1835715" cy="18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2326078" y="301267"/>
            <a:ext cx="6513017" cy="1077218"/>
          </a:xfrm>
          <a:prstGeom prst="rect">
            <a:avLst/>
          </a:prstGeom>
          <a:noFill/>
        </p:spPr>
        <p:txBody>
          <a:bodyPr wrap="square" rtlCol="0">
            <a:spAutoFit/>
          </a:bodyPr>
          <a:lstStyle/>
          <a:p>
            <a:pPr algn="ctr"/>
            <a:r>
              <a:rPr lang="en-US" sz="3200" b="1" i="1" dirty="0" smtClean="0"/>
              <a:t>Lamarck’s concept of evolution was no less visionary</a:t>
            </a:r>
            <a:endParaRPr lang="ru-RU" sz="3200" b="1" i="1" dirty="0"/>
          </a:p>
        </p:txBody>
      </p:sp>
      <p:sp>
        <p:nvSpPr>
          <p:cNvPr id="5" name="TextBox 1"/>
          <p:cNvSpPr txBox="1">
            <a:spLocks noChangeArrowheads="1"/>
          </p:cNvSpPr>
          <p:nvPr/>
        </p:nvSpPr>
        <p:spPr bwMode="auto">
          <a:xfrm>
            <a:off x="179388" y="4549702"/>
            <a:ext cx="8785225" cy="22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just">
              <a:lnSpc>
                <a:spcPct val="120000"/>
              </a:lnSpc>
            </a:pPr>
            <a:r>
              <a:rPr kumimoji="0" lang="en-US" b="1" dirty="0" smtClean="0">
                <a:solidFill>
                  <a:srgbClr val="000066"/>
                </a:solidFill>
              </a:rPr>
              <a:t>and </a:t>
            </a:r>
            <a:r>
              <a:rPr kumimoji="0" lang="en-US" b="1" dirty="0">
                <a:solidFill>
                  <a:srgbClr val="000066"/>
                </a:solidFill>
              </a:rPr>
              <a:t>by </a:t>
            </a:r>
          </a:p>
          <a:p>
            <a:pPr algn="ctr">
              <a:lnSpc>
                <a:spcPct val="120000"/>
              </a:lnSpc>
            </a:pPr>
            <a:r>
              <a:rPr kumimoji="0" lang="en-US" b="1" i="1" dirty="0" smtClean="0">
                <a:solidFill>
                  <a:srgbClr val="FF0000"/>
                </a:solidFill>
              </a:rPr>
              <a:t>SELF</a:t>
            </a:r>
            <a:r>
              <a:rPr kumimoji="0" lang="en-US" b="1" i="1" dirty="0">
                <a:solidFill>
                  <a:srgbClr val="FF0000"/>
                </a:solidFill>
              </a:rPr>
              <a:t>-ORGANIZING DYNAMICS OF FLUXES OF </a:t>
            </a:r>
          </a:p>
          <a:p>
            <a:pPr algn="ctr">
              <a:lnSpc>
                <a:spcPct val="120000"/>
              </a:lnSpc>
            </a:pPr>
            <a:r>
              <a:rPr kumimoji="0" lang="en-US" b="1" i="1" dirty="0">
                <a:solidFill>
                  <a:srgbClr val="FF0000"/>
                </a:solidFill>
              </a:rPr>
              <a:t>“SUBTLE FLUIDS” (ELECTRICITY AND HEAT) </a:t>
            </a:r>
          </a:p>
          <a:p>
            <a:pPr algn="just">
              <a:lnSpc>
                <a:spcPct val="120000"/>
              </a:lnSpc>
            </a:pPr>
            <a:r>
              <a:rPr kumimoji="0" lang="en-US" b="1" dirty="0" smtClean="0">
                <a:solidFill>
                  <a:srgbClr val="000066"/>
                </a:solidFill>
              </a:rPr>
              <a:t>that </a:t>
            </a:r>
            <a:r>
              <a:rPr kumimoji="0" lang="en-US" b="1" dirty="0">
                <a:solidFill>
                  <a:srgbClr val="000066"/>
                </a:solidFill>
              </a:rPr>
              <a:t>shape this </a:t>
            </a:r>
            <a:r>
              <a:rPr kumimoji="0" lang="en-US" b="1" dirty="0" smtClean="0">
                <a:solidFill>
                  <a:srgbClr val="000066"/>
                </a:solidFill>
              </a:rPr>
              <a:t>“WATER” in </a:t>
            </a:r>
            <a:r>
              <a:rPr kumimoji="0" lang="en-US" b="1" dirty="0">
                <a:solidFill>
                  <a:srgbClr val="000066"/>
                </a:solidFill>
              </a:rPr>
              <a:t>a way that leads to its self-maintenance and </a:t>
            </a:r>
            <a:r>
              <a:rPr kumimoji="0" lang="en-US" b="1" dirty="0" err="1">
                <a:solidFill>
                  <a:srgbClr val="000066"/>
                </a:solidFill>
              </a:rPr>
              <a:t>complexification</a:t>
            </a:r>
            <a:r>
              <a:rPr kumimoji="0" lang="en-US" b="1" dirty="0">
                <a:solidFill>
                  <a:srgbClr val="000066"/>
                </a:solidFill>
              </a:rPr>
              <a:t>. </a:t>
            </a:r>
            <a:endParaRPr kumimoji="0" lang="ru-RU" b="1" dirty="0">
              <a:solidFill>
                <a:srgbClr val="000066"/>
              </a:solidFill>
            </a:endParaRPr>
          </a:p>
        </p:txBody>
      </p:sp>
    </p:spTree>
    <p:extLst>
      <p:ext uri="{BB962C8B-B14F-4D97-AF65-F5344CB8AC3E}">
        <p14:creationId xmlns:p14="http://schemas.microsoft.com/office/powerpoint/2010/main" val="1328875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49212" y="4249841"/>
            <a:ext cx="9144000"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110000"/>
              </a:lnSpc>
              <a:defRPr/>
            </a:pPr>
            <a:r>
              <a:rPr lang="ru-RU" sz="2000" b="1" dirty="0">
                <a:cs typeface="+mn-cs"/>
              </a:rPr>
              <a:t>— </a:t>
            </a:r>
            <a:r>
              <a:rPr lang="ru-RU" b="1" dirty="0" err="1">
                <a:cs typeface="+mn-cs"/>
              </a:rPr>
              <a:t>Jean-Baptiste</a:t>
            </a:r>
            <a:r>
              <a:rPr lang="ru-RU" b="1" dirty="0">
                <a:cs typeface="+mn-cs"/>
              </a:rPr>
              <a:t> </a:t>
            </a:r>
            <a:r>
              <a:rPr lang="ru-RU" b="1" dirty="0" err="1">
                <a:cs typeface="+mn-cs"/>
              </a:rPr>
              <a:t>Lamarck</a:t>
            </a:r>
            <a:r>
              <a:rPr lang="ru-RU" b="1" dirty="0">
                <a:cs typeface="+mn-cs"/>
              </a:rPr>
              <a:t/>
            </a:r>
            <a:br>
              <a:rPr lang="ru-RU" b="1" dirty="0">
                <a:cs typeface="+mn-cs"/>
              </a:rPr>
            </a:br>
            <a:r>
              <a:rPr lang="ru-RU" sz="1600" i="1" dirty="0" err="1">
                <a:cs typeface="+mn-cs"/>
              </a:rPr>
              <a:t>Histoire</a:t>
            </a:r>
            <a:r>
              <a:rPr lang="ru-RU" sz="1600" i="1" dirty="0">
                <a:cs typeface="+mn-cs"/>
              </a:rPr>
              <a:t> </a:t>
            </a:r>
            <a:r>
              <a:rPr lang="ru-RU" sz="1600" i="1" dirty="0" err="1">
                <a:cs typeface="+mn-cs"/>
              </a:rPr>
              <a:t>Naturelle</a:t>
            </a:r>
            <a:r>
              <a:rPr lang="ru-RU" sz="1600" i="1" dirty="0">
                <a:cs typeface="+mn-cs"/>
              </a:rPr>
              <a:t> </a:t>
            </a:r>
            <a:r>
              <a:rPr lang="ru-RU" sz="1600" i="1" dirty="0" err="1">
                <a:cs typeface="+mn-cs"/>
              </a:rPr>
              <a:t>des</a:t>
            </a:r>
            <a:r>
              <a:rPr lang="ru-RU" sz="1600" i="1" dirty="0">
                <a:cs typeface="+mn-cs"/>
              </a:rPr>
              <a:t> </a:t>
            </a:r>
            <a:r>
              <a:rPr lang="ru-RU" sz="1600" i="1" dirty="0" err="1">
                <a:cs typeface="+mn-cs"/>
              </a:rPr>
              <a:t>Animaux</a:t>
            </a:r>
            <a:r>
              <a:rPr lang="ru-RU" sz="1600" i="1" dirty="0">
                <a:cs typeface="+mn-cs"/>
              </a:rPr>
              <a:t> </a:t>
            </a:r>
            <a:r>
              <a:rPr lang="ru-RU" sz="1600" i="1" dirty="0" err="1">
                <a:cs typeface="+mn-cs"/>
              </a:rPr>
              <a:t>sans</a:t>
            </a:r>
            <a:r>
              <a:rPr lang="ru-RU" sz="1600" i="1" dirty="0">
                <a:cs typeface="+mn-cs"/>
              </a:rPr>
              <a:t> </a:t>
            </a:r>
            <a:r>
              <a:rPr lang="ru-RU" sz="1600" i="1" dirty="0" err="1">
                <a:cs typeface="+mn-cs"/>
              </a:rPr>
              <a:t>Vertèbres</a:t>
            </a:r>
            <a:r>
              <a:rPr lang="ru-RU" sz="1600" dirty="0">
                <a:cs typeface="+mn-cs"/>
              </a:rPr>
              <a:t> (1815-2</a:t>
            </a:r>
            <a:r>
              <a:rPr lang="en-US" sz="1600" dirty="0">
                <a:cs typeface="+mn-cs"/>
              </a:rPr>
              <a:t>2)</a:t>
            </a:r>
            <a:endParaRPr lang="ru-RU" sz="1600" dirty="0">
              <a:cs typeface="+mn-cs"/>
            </a:endParaRPr>
          </a:p>
        </p:txBody>
      </p:sp>
      <p:sp>
        <p:nvSpPr>
          <p:cNvPr id="10248" name="Text Box 8"/>
          <p:cNvSpPr txBox="1">
            <a:spLocks noChangeArrowheads="1"/>
          </p:cNvSpPr>
          <p:nvPr/>
        </p:nvSpPr>
        <p:spPr bwMode="auto">
          <a:xfrm>
            <a:off x="49212" y="2409921"/>
            <a:ext cx="9065287" cy="16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40000"/>
              </a:lnSpc>
              <a:defRPr/>
            </a:pPr>
            <a:r>
              <a:rPr lang="en-US" sz="2000" b="1" dirty="0">
                <a:cs typeface="+mn-cs"/>
              </a:rPr>
              <a:t>“</a:t>
            </a:r>
            <a:r>
              <a:rPr lang="en-US" sz="2400" b="1" dirty="0">
                <a:cs typeface="+mn-cs"/>
              </a:rPr>
              <a:t>… N</a:t>
            </a:r>
            <a:r>
              <a:rPr lang="ru-RU" sz="2400" b="1" dirty="0" err="1">
                <a:cs typeface="+mn-cs"/>
              </a:rPr>
              <a:t>ature</a:t>
            </a:r>
            <a:r>
              <a:rPr lang="ru-RU" sz="2400" b="1" dirty="0">
                <a:cs typeface="+mn-cs"/>
              </a:rPr>
              <a:t> </a:t>
            </a:r>
            <a:r>
              <a:rPr lang="ru-RU" sz="2400" b="1" u="sng" dirty="0" err="1">
                <a:cs typeface="+mn-cs"/>
              </a:rPr>
              <a:t>endows</a:t>
            </a:r>
            <a:r>
              <a:rPr lang="ru-RU" sz="2400" b="1" u="sng" dirty="0">
                <a:cs typeface="+mn-cs"/>
              </a:rPr>
              <a:t> </a:t>
            </a:r>
            <a:r>
              <a:rPr lang="ru-RU" sz="2400" b="1" u="sng" dirty="0" err="1">
                <a:cs typeface="+mn-cs"/>
              </a:rPr>
              <a:t>animal</a:t>
            </a:r>
            <a:r>
              <a:rPr lang="ru-RU" sz="2400" b="1" u="sng" dirty="0">
                <a:cs typeface="+mn-cs"/>
              </a:rPr>
              <a:t> </a:t>
            </a:r>
            <a:r>
              <a:rPr lang="ru-RU" sz="2400" b="1" u="sng" dirty="0" err="1">
                <a:cs typeface="+mn-cs"/>
              </a:rPr>
              <a:t>life</a:t>
            </a:r>
            <a:r>
              <a:rPr lang="ru-RU" sz="2400" b="1" u="sng" dirty="0">
                <a:cs typeface="+mn-cs"/>
              </a:rPr>
              <a:t> </a:t>
            </a:r>
            <a:r>
              <a:rPr lang="ru-RU" sz="2400" b="1" u="sng" dirty="0" err="1">
                <a:cs typeface="+mn-cs"/>
              </a:rPr>
              <a:t>with</a:t>
            </a:r>
            <a:r>
              <a:rPr lang="ru-RU" sz="2400" b="1" u="sng" dirty="0">
                <a:cs typeface="+mn-cs"/>
              </a:rPr>
              <a:t> </a:t>
            </a:r>
            <a:r>
              <a:rPr lang="ru-RU" sz="2400" b="1" u="sng" dirty="0" err="1">
                <a:cs typeface="+mn-cs"/>
              </a:rPr>
              <a:t>the</a:t>
            </a:r>
            <a:r>
              <a:rPr lang="ru-RU" sz="2400" b="1" u="sng" dirty="0">
                <a:cs typeface="+mn-cs"/>
              </a:rPr>
              <a:t> </a:t>
            </a:r>
            <a:r>
              <a:rPr lang="ru-RU" sz="2400" b="1" u="sng" dirty="0">
                <a:solidFill>
                  <a:srgbClr val="0000FF"/>
                </a:solidFill>
                <a:cs typeface="+mn-cs"/>
              </a:rPr>
              <a:t>POWER</a:t>
            </a:r>
            <a:r>
              <a:rPr lang="ru-RU" sz="2400" b="1" u="sng" dirty="0">
                <a:cs typeface="+mn-cs"/>
              </a:rPr>
              <a:t> TO MAKE ORGANIZATION GRADUALLY MORE COMPLEX, </a:t>
            </a:r>
            <a:r>
              <a:rPr lang="ru-RU" sz="2400" b="1" u="sng" dirty="0" err="1">
                <a:cs typeface="+mn-cs"/>
              </a:rPr>
              <a:t>and</a:t>
            </a:r>
            <a:r>
              <a:rPr lang="ru-RU" sz="2400" b="1" u="sng" dirty="0">
                <a:cs typeface="+mn-cs"/>
              </a:rPr>
              <a:t> </a:t>
            </a:r>
            <a:r>
              <a:rPr lang="ru-RU" sz="2400" b="1" u="sng" dirty="0" err="1">
                <a:cs typeface="+mn-cs"/>
              </a:rPr>
              <a:t>to</a:t>
            </a:r>
            <a:r>
              <a:rPr lang="ru-RU" sz="2400" b="1" u="sng" dirty="0">
                <a:cs typeface="+mn-cs"/>
              </a:rPr>
              <a:t> </a:t>
            </a:r>
            <a:r>
              <a:rPr lang="ru-RU" sz="2400" b="1" u="sng" dirty="0" err="1">
                <a:cs typeface="+mn-cs"/>
              </a:rPr>
              <a:t>bring</a:t>
            </a:r>
            <a:r>
              <a:rPr lang="ru-RU" sz="2400" b="1" u="sng" dirty="0">
                <a:cs typeface="+mn-cs"/>
              </a:rPr>
              <a:t> </a:t>
            </a:r>
            <a:r>
              <a:rPr lang="ru-RU" sz="2400" b="1" u="sng" dirty="0" err="1">
                <a:cs typeface="+mn-cs"/>
              </a:rPr>
              <a:t>increasing</a:t>
            </a:r>
            <a:r>
              <a:rPr lang="ru-RU" sz="2400" b="1" u="sng" dirty="0">
                <a:cs typeface="+mn-cs"/>
              </a:rPr>
              <a:t> </a:t>
            </a:r>
            <a:r>
              <a:rPr lang="ru-RU" sz="2400" b="1" u="sng" dirty="0" err="1">
                <a:cs typeface="+mn-cs"/>
              </a:rPr>
              <a:t>complexity</a:t>
            </a:r>
            <a:r>
              <a:rPr lang="ru-RU" sz="2400" b="1" u="sng" dirty="0">
                <a:cs typeface="+mn-cs"/>
              </a:rPr>
              <a:t> </a:t>
            </a:r>
            <a:r>
              <a:rPr lang="ru-RU" sz="2400" b="1" u="sng" dirty="0" err="1">
                <a:cs typeface="+mn-cs"/>
              </a:rPr>
              <a:t>and</a:t>
            </a:r>
            <a:r>
              <a:rPr lang="ru-RU" sz="2400" b="1" u="sng" dirty="0">
                <a:cs typeface="+mn-cs"/>
              </a:rPr>
              <a:t> </a:t>
            </a:r>
            <a:r>
              <a:rPr lang="ru-RU" sz="2400" b="1" u="sng" dirty="0" err="1">
                <a:cs typeface="+mn-cs"/>
              </a:rPr>
              <a:t>perfection</a:t>
            </a:r>
            <a:r>
              <a:rPr lang="ru-RU" sz="2400" b="1" dirty="0">
                <a:cs typeface="+mn-cs"/>
              </a:rPr>
              <a:t> </a:t>
            </a:r>
            <a:r>
              <a:rPr lang="ru-RU" sz="2400" b="1" dirty="0" err="1">
                <a:cs typeface="+mn-cs"/>
              </a:rPr>
              <a:t>to</a:t>
            </a:r>
            <a:r>
              <a:rPr lang="ru-RU" sz="2400" b="1" dirty="0">
                <a:cs typeface="+mn-cs"/>
              </a:rPr>
              <a:t> </a:t>
            </a:r>
            <a:r>
              <a:rPr lang="ru-RU" sz="2400" b="1" dirty="0" err="1">
                <a:cs typeface="+mn-cs"/>
              </a:rPr>
              <a:t>the</a:t>
            </a:r>
            <a:r>
              <a:rPr lang="en-US" sz="2400" b="1" dirty="0" err="1">
                <a:cs typeface="+mn-cs"/>
              </a:rPr>
              <a:t>ir</a:t>
            </a:r>
            <a:r>
              <a:rPr lang="ru-RU" sz="2400" b="1" dirty="0">
                <a:cs typeface="+mn-cs"/>
              </a:rPr>
              <a:t> </a:t>
            </a:r>
            <a:r>
              <a:rPr lang="ru-RU" sz="2400" b="1" dirty="0" err="1">
                <a:cs typeface="+mn-cs"/>
              </a:rPr>
              <a:t>organization</a:t>
            </a:r>
            <a:r>
              <a:rPr lang="en-US" sz="2400" b="1" dirty="0">
                <a:cs typeface="+mn-cs"/>
              </a:rPr>
              <a:t>”</a:t>
            </a:r>
            <a:r>
              <a:rPr lang="ru-RU" sz="2400" b="1" dirty="0">
                <a:cs typeface="+mn-cs"/>
              </a:rPr>
              <a:t>. </a:t>
            </a:r>
            <a:endParaRPr lang="ru-RU" sz="2000" dirty="0">
              <a:cs typeface="+mn-cs"/>
            </a:endParaRPr>
          </a:p>
        </p:txBody>
      </p:sp>
      <p:sp>
        <p:nvSpPr>
          <p:cNvPr id="10249" name="Text Box 9"/>
          <p:cNvSpPr txBox="1">
            <a:spLocks noChangeArrowheads="1"/>
          </p:cNvSpPr>
          <p:nvPr/>
        </p:nvSpPr>
        <p:spPr bwMode="auto">
          <a:xfrm>
            <a:off x="14287" y="132911"/>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ru-RU" sz="2800" b="1" i="1" dirty="0" err="1" smtClean="0">
                <a:solidFill>
                  <a:srgbClr val="FF0000"/>
                </a:solidFill>
                <a:cs typeface="+mn-cs"/>
              </a:rPr>
              <a:t>Lamarck</a:t>
            </a:r>
            <a:r>
              <a:rPr lang="en-US" sz="2800" b="1" i="1" dirty="0" smtClean="0">
                <a:solidFill>
                  <a:srgbClr val="FF0000"/>
                </a:solidFill>
                <a:cs typeface="+mn-cs"/>
              </a:rPr>
              <a:t>’s </a:t>
            </a:r>
            <a:r>
              <a:rPr lang="en-US" sz="2800" b="1" i="1" dirty="0" smtClean="0">
                <a:solidFill>
                  <a:srgbClr val="FF0000"/>
                </a:solidFill>
                <a:cs typeface="+mn-cs"/>
              </a:rPr>
              <a:t>concept of evolution is essentially DYNAMICAL:</a:t>
            </a:r>
            <a:endParaRPr lang="ru-RU" sz="2800" b="1" i="1" dirty="0">
              <a:solidFill>
                <a:srgbClr val="FF0000"/>
              </a:solidFill>
              <a:cs typeface="+mn-cs"/>
            </a:endParaRPr>
          </a:p>
        </p:txBody>
      </p:sp>
      <p:sp>
        <p:nvSpPr>
          <p:cNvPr id="6" name="Text Box 9"/>
          <p:cNvSpPr txBox="1">
            <a:spLocks noChangeArrowheads="1"/>
          </p:cNvSpPr>
          <p:nvPr/>
        </p:nvSpPr>
        <p:spPr bwMode="auto">
          <a:xfrm>
            <a:off x="49212" y="1285457"/>
            <a:ext cx="91090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b="1" i="1" dirty="0" smtClean="0">
                <a:solidFill>
                  <a:srgbClr val="3333CC"/>
                </a:solidFill>
                <a:cs typeface="+mn-cs"/>
              </a:rPr>
              <a:t>Evolution </a:t>
            </a:r>
            <a:r>
              <a:rPr lang="en-US" sz="3200" b="1" i="1" dirty="0">
                <a:solidFill>
                  <a:srgbClr val="3333CC"/>
                </a:solidFill>
                <a:cs typeface="+mn-cs"/>
              </a:rPr>
              <a:t>is the result of an </a:t>
            </a:r>
            <a:r>
              <a:rPr lang="en-US" sz="3200" b="1" i="1" u="sng" dirty="0">
                <a:solidFill>
                  <a:srgbClr val="3333CC"/>
                </a:solidFill>
                <a:cs typeface="+mn-cs"/>
              </a:rPr>
              <a:t>internal </a:t>
            </a:r>
            <a:r>
              <a:rPr lang="en-US" sz="3200" b="1" i="1" u="sng" dirty="0" smtClean="0">
                <a:solidFill>
                  <a:srgbClr val="3333CC"/>
                </a:solidFill>
                <a:cs typeface="+mn-cs"/>
              </a:rPr>
              <a:t>strive</a:t>
            </a:r>
            <a:r>
              <a:rPr lang="en-US" sz="3200" b="1" i="1" dirty="0" smtClean="0">
                <a:solidFill>
                  <a:srgbClr val="3333CC"/>
                </a:solidFill>
                <a:cs typeface="+mn-cs"/>
              </a:rPr>
              <a:t> of </a:t>
            </a:r>
            <a:r>
              <a:rPr lang="en-US" sz="3200" b="1" i="1" dirty="0">
                <a:solidFill>
                  <a:srgbClr val="3333CC"/>
                </a:solidFill>
                <a:cs typeface="+mn-cs"/>
              </a:rPr>
              <a:t>living things for progressive </a:t>
            </a:r>
            <a:r>
              <a:rPr lang="en-US" sz="3200" b="1" i="1" u="sng" dirty="0">
                <a:solidFill>
                  <a:srgbClr val="3333CC"/>
                </a:solidFill>
                <a:cs typeface="+mn-cs"/>
              </a:rPr>
              <a:t>development</a:t>
            </a:r>
            <a:r>
              <a:rPr lang="en-US" sz="3200" b="1" i="1" dirty="0">
                <a:solidFill>
                  <a:srgbClr val="3333CC"/>
                </a:solidFill>
                <a:cs typeface="+mn-cs"/>
              </a:rPr>
              <a:t>.</a:t>
            </a:r>
            <a:endParaRPr lang="ru-RU" sz="3200" b="1" i="1" dirty="0">
              <a:solidFill>
                <a:srgbClr val="3333CC"/>
              </a:solidFill>
              <a:cs typeface="+mn-cs"/>
            </a:endParaRPr>
          </a:p>
        </p:txBody>
      </p:sp>
      <p:sp>
        <p:nvSpPr>
          <p:cNvPr id="2" name="TextBox 1"/>
          <p:cNvSpPr txBox="1"/>
          <p:nvPr/>
        </p:nvSpPr>
        <p:spPr>
          <a:xfrm>
            <a:off x="831557" y="5671252"/>
            <a:ext cx="7239006" cy="954107"/>
          </a:xfrm>
          <a:prstGeom prst="rect">
            <a:avLst/>
          </a:prstGeom>
          <a:noFill/>
        </p:spPr>
        <p:txBody>
          <a:bodyPr wrap="none" rtlCol="0">
            <a:spAutoFit/>
          </a:bodyPr>
          <a:lstStyle/>
          <a:p>
            <a:r>
              <a:rPr lang="en-US" sz="2800" dirty="0" smtClean="0"/>
              <a:t>This POWER (=potential) is the intrinsic property </a:t>
            </a:r>
          </a:p>
          <a:p>
            <a:pPr algn="ctr"/>
            <a:r>
              <a:rPr lang="en-US" sz="2800" dirty="0" smtClean="0"/>
              <a:t>of water systems</a:t>
            </a:r>
            <a:endParaRPr lang="ru-RU" sz="2800" dirty="0"/>
          </a:p>
        </p:txBody>
      </p:sp>
    </p:spTree>
    <p:extLst>
      <p:ext uri="{BB962C8B-B14F-4D97-AF65-F5344CB8AC3E}">
        <p14:creationId xmlns:p14="http://schemas.microsoft.com/office/powerpoint/2010/main" val="28816674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90" y="46759"/>
            <a:ext cx="9144000" cy="5216812"/>
          </a:xfrm>
          <a:prstGeom prst="rect">
            <a:avLst/>
          </a:prstGeom>
        </p:spPr>
        <p:txBody>
          <a:bodyPr wrap="square">
            <a:spAutoFit/>
          </a:bodyPr>
          <a:lstStyle/>
          <a:p>
            <a:pPr algn="ctr"/>
            <a:r>
              <a:rPr lang="en-US" sz="2800" b="1" dirty="0" smtClean="0"/>
              <a:t>More and more biologists agree that currently the new evolutionary foundation of biology </a:t>
            </a:r>
            <a:r>
              <a:rPr lang="en-US" sz="2800" b="1" dirty="0"/>
              <a:t>is </a:t>
            </a:r>
            <a:r>
              <a:rPr lang="en-US" sz="2800" b="1" dirty="0" smtClean="0"/>
              <a:t>emerging. It is based on the following premises:</a:t>
            </a:r>
            <a:endParaRPr lang="en-US" sz="1600" dirty="0"/>
          </a:p>
          <a:p>
            <a:pPr algn="r"/>
            <a:endParaRPr lang="en-US" sz="1400" dirty="0" smtClean="0"/>
          </a:p>
          <a:p>
            <a:pPr algn="r"/>
            <a:r>
              <a:rPr lang="en-US" sz="3200" dirty="0">
                <a:solidFill>
                  <a:schemeClr val="accent3">
                    <a:lumMod val="50000"/>
                  </a:schemeClr>
                </a:solidFill>
              </a:rPr>
              <a:t>Living systems possess intrinsic activity </a:t>
            </a:r>
          </a:p>
          <a:p>
            <a:pPr algn="r"/>
            <a:r>
              <a:rPr lang="en-US" sz="3200" dirty="0" smtClean="0">
                <a:solidFill>
                  <a:schemeClr val="accent3">
                    <a:lumMod val="50000"/>
                  </a:schemeClr>
                </a:solidFill>
              </a:rPr>
              <a:t>ensuring their perfection (self</a:t>
            </a:r>
            <a:r>
              <a:rPr lang="en-US" sz="3200" dirty="0">
                <a:solidFill>
                  <a:schemeClr val="accent3">
                    <a:lumMod val="50000"/>
                  </a:schemeClr>
                </a:solidFill>
              </a:rPr>
              <a:t>-</a:t>
            </a:r>
            <a:r>
              <a:rPr lang="en-US" sz="3200" dirty="0" smtClean="0">
                <a:solidFill>
                  <a:schemeClr val="accent3">
                    <a:lumMod val="50000"/>
                  </a:schemeClr>
                </a:solidFill>
              </a:rPr>
              <a:t>organization)</a:t>
            </a:r>
            <a:endParaRPr lang="en-US" sz="3200" dirty="0">
              <a:solidFill>
                <a:schemeClr val="accent3">
                  <a:lumMod val="50000"/>
                </a:schemeClr>
              </a:solidFill>
            </a:endParaRPr>
          </a:p>
          <a:p>
            <a:pPr algn="r"/>
            <a:r>
              <a:rPr lang="en-US" sz="2400" dirty="0">
                <a:solidFill>
                  <a:schemeClr val="accent3">
                    <a:lumMod val="50000"/>
                  </a:schemeClr>
                </a:solidFill>
              </a:rPr>
              <a:t>(Lamarckian Craving for Perfection)</a:t>
            </a:r>
          </a:p>
          <a:p>
            <a:pPr algn="ctr"/>
            <a:r>
              <a:rPr lang="en-US" sz="2400" dirty="0" smtClean="0"/>
              <a:t>and </a:t>
            </a:r>
          </a:p>
          <a:p>
            <a:pPr algn="ctr"/>
            <a:endParaRPr lang="en-US" sz="1100" dirty="0" smtClean="0"/>
          </a:p>
          <a:p>
            <a:r>
              <a:rPr lang="en-US" sz="3200" dirty="0">
                <a:solidFill>
                  <a:srgbClr val="FF0000"/>
                </a:solidFill>
              </a:rPr>
              <a:t>Living systems are capable to inherit </a:t>
            </a:r>
          </a:p>
          <a:p>
            <a:r>
              <a:rPr lang="en-US" sz="3200" dirty="0">
                <a:solidFill>
                  <a:srgbClr val="FF0000"/>
                </a:solidFill>
              </a:rPr>
              <a:t>adaptive acquired characteristics</a:t>
            </a:r>
          </a:p>
          <a:p>
            <a:r>
              <a:rPr lang="en-US" sz="2400" dirty="0">
                <a:solidFill>
                  <a:srgbClr val="FF0000"/>
                </a:solidFill>
              </a:rPr>
              <a:t>(Darwinian Epigenetic </a:t>
            </a:r>
            <a:r>
              <a:rPr lang="en-US" sz="2400" dirty="0" smtClean="0">
                <a:solidFill>
                  <a:srgbClr val="FF0000"/>
                </a:solidFill>
              </a:rPr>
              <a:t>Inheritance = Pangenesis) </a:t>
            </a:r>
            <a:endParaRPr lang="en-US" sz="2400" dirty="0">
              <a:solidFill>
                <a:srgbClr val="FF0000"/>
              </a:solidFill>
            </a:endParaRPr>
          </a:p>
          <a:p>
            <a:endParaRPr lang="en-US" sz="2400" dirty="0" smtClean="0"/>
          </a:p>
        </p:txBody>
      </p:sp>
      <p:grpSp>
        <p:nvGrpSpPr>
          <p:cNvPr id="8" name="Группа 7"/>
          <p:cNvGrpSpPr/>
          <p:nvPr/>
        </p:nvGrpSpPr>
        <p:grpSpPr>
          <a:xfrm>
            <a:off x="0" y="4929230"/>
            <a:ext cx="9144000" cy="1942988"/>
            <a:chOff x="0" y="4929230"/>
            <a:chExt cx="9144000" cy="1942988"/>
          </a:xfrm>
        </p:grpSpPr>
        <p:pic>
          <p:nvPicPr>
            <p:cNvPr id="9" name="Изображение 8"/>
            <p:cNvPicPr>
              <a:picLocks noChangeAspect="1"/>
            </p:cNvPicPr>
            <p:nvPr/>
          </p:nvPicPr>
          <p:blipFill>
            <a:blip r:embed="rId2">
              <a:extLst>
                <a:ext uri="{28A0092B-C50C-407E-A947-70E740481C1C}">
                  <a14:useLocalDpi xmlns:a14="http://schemas.microsoft.com/office/drawing/2010/main" val="0"/>
                </a:ext>
              </a:extLst>
            </a:blip>
            <a:srcRect l="21468" t="17787" r="58549" b="54343"/>
            <a:stretch>
              <a:fillRect/>
            </a:stretch>
          </p:blipFill>
          <p:spPr bwMode="auto">
            <a:xfrm>
              <a:off x="0" y="4929230"/>
              <a:ext cx="1393271" cy="19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Изображение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3918" y="4929230"/>
              <a:ext cx="1435192" cy="192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0" y="5244171"/>
              <a:ext cx="9144000" cy="1261884"/>
            </a:xfrm>
            <a:prstGeom prst="rect">
              <a:avLst/>
            </a:prstGeom>
          </p:spPr>
          <p:txBody>
            <a:bodyPr wrap="square">
              <a:spAutoFit/>
            </a:bodyPr>
            <a:lstStyle/>
            <a:p>
              <a:pPr algn="ctr"/>
              <a:r>
                <a:rPr lang="en-US" sz="2400" b="1" dirty="0" smtClean="0">
                  <a:solidFill>
                    <a:srgbClr val="000090"/>
                  </a:solidFill>
                </a:rPr>
                <a:t>Here we claim that both of these </a:t>
              </a:r>
              <a:r>
                <a:rPr lang="en-US" sz="2400" b="1" dirty="0" smtClean="0">
                  <a:solidFill>
                    <a:srgbClr val="000090"/>
                  </a:solidFill>
                </a:rPr>
                <a:t>premises</a:t>
              </a:r>
              <a:endParaRPr lang="en-US" sz="2400" b="1" dirty="0">
                <a:solidFill>
                  <a:srgbClr val="000090"/>
                </a:solidFill>
              </a:endParaRPr>
            </a:p>
            <a:p>
              <a:pPr algn="ctr"/>
              <a:r>
                <a:rPr lang="en-US" sz="2400" dirty="0" smtClean="0">
                  <a:solidFill>
                    <a:srgbClr val="000090"/>
                  </a:solidFill>
                </a:rPr>
                <a:t>stem </a:t>
              </a:r>
              <a:r>
                <a:rPr lang="en-US" sz="2400" dirty="0" smtClean="0">
                  <a:solidFill>
                    <a:srgbClr val="000090"/>
                  </a:solidFill>
                </a:rPr>
                <a:t>from </a:t>
              </a:r>
            </a:p>
            <a:p>
              <a:pPr algn="ctr"/>
              <a:r>
                <a:rPr lang="en-US" sz="2800" dirty="0" smtClean="0">
                  <a:solidFill>
                    <a:srgbClr val="000090"/>
                  </a:solidFill>
                </a:rPr>
                <a:t>Coherent </a:t>
              </a:r>
              <a:r>
                <a:rPr lang="en-US" sz="2800" dirty="0">
                  <a:solidFill>
                    <a:srgbClr val="000090"/>
                  </a:solidFill>
                </a:rPr>
                <a:t>Activity of Water </a:t>
              </a:r>
              <a:r>
                <a:rPr lang="en-US" sz="2800" dirty="0" smtClean="0">
                  <a:solidFill>
                    <a:srgbClr val="000090"/>
                  </a:solidFill>
                </a:rPr>
                <a:t>Systems</a:t>
              </a:r>
              <a:endParaRPr lang="ru-RU" sz="2800" dirty="0">
                <a:solidFill>
                  <a:srgbClr val="000090"/>
                </a:solidFill>
              </a:endParaRPr>
            </a:p>
          </p:txBody>
        </p:sp>
      </p:gr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64" y="1687537"/>
            <a:ext cx="1595167" cy="16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8823" y="3450381"/>
            <a:ext cx="1357346" cy="132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50461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12700" y="0"/>
            <a:ext cx="91440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just">
              <a:lnSpc>
                <a:spcPct val="120000"/>
              </a:lnSpc>
            </a:pPr>
            <a:r>
              <a:rPr kumimoji="0" lang="en-US" sz="4400" b="1" i="1" dirty="0">
                <a:solidFill>
                  <a:srgbClr val="000066"/>
                </a:solidFill>
              </a:rPr>
              <a:t>Lamarck:</a:t>
            </a:r>
          </a:p>
          <a:p>
            <a:pPr algn="just">
              <a:lnSpc>
                <a:spcPct val="120000"/>
              </a:lnSpc>
            </a:pPr>
            <a:r>
              <a:rPr kumimoji="0" lang="en-US" b="1" i="1" dirty="0">
                <a:solidFill>
                  <a:srgbClr val="000066"/>
                </a:solidFill>
              </a:rPr>
              <a:t> </a:t>
            </a:r>
            <a:endParaRPr kumimoji="0" lang="en-US" sz="1200" b="1" i="1" dirty="0">
              <a:solidFill>
                <a:srgbClr val="000066"/>
              </a:solidFill>
            </a:endParaRPr>
          </a:p>
          <a:p>
            <a:pPr algn="just">
              <a:lnSpc>
                <a:spcPct val="120000"/>
              </a:lnSpc>
            </a:pPr>
            <a:r>
              <a:rPr kumimoji="0" lang="en-US" sz="2800" b="1" i="1" dirty="0">
                <a:solidFill>
                  <a:srgbClr val="000066"/>
                </a:solidFill>
              </a:rPr>
              <a:t>once </a:t>
            </a:r>
            <a:r>
              <a:rPr kumimoji="0" lang="ru-RU" sz="2800" b="1" i="1" dirty="0">
                <a:solidFill>
                  <a:srgbClr val="FF0000"/>
                </a:solidFill>
              </a:rPr>
              <a:t>(</a:t>
            </a:r>
            <a:r>
              <a:rPr kumimoji="0" lang="en-US" sz="2800" b="1" i="1" dirty="0">
                <a:solidFill>
                  <a:srgbClr val="FF0000"/>
                </a:solidFill>
              </a:rPr>
              <a:t>gelatinous</a:t>
            </a:r>
            <a:r>
              <a:rPr kumimoji="0" lang="ru-RU" sz="2800" b="1" i="1" dirty="0">
                <a:solidFill>
                  <a:srgbClr val="FF0000"/>
                </a:solidFill>
              </a:rPr>
              <a:t>)</a:t>
            </a:r>
            <a:r>
              <a:rPr kumimoji="0" lang="en-US" sz="2800" b="1" i="1" dirty="0">
                <a:solidFill>
                  <a:srgbClr val="FF0000"/>
                </a:solidFill>
              </a:rPr>
              <a:t> </a:t>
            </a:r>
            <a:r>
              <a:rPr kumimoji="0" lang="en-US" sz="2800" b="1" i="1" dirty="0">
                <a:solidFill>
                  <a:srgbClr val="000066"/>
                </a:solidFill>
              </a:rPr>
              <a:t>matter is exposed to </a:t>
            </a:r>
            <a:r>
              <a:rPr kumimoji="0" lang="en-US" sz="2800" b="1" i="1" dirty="0">
                <a:solidFill>
                  <a:srgbClr val="FF0000"/>
                </a:solidFill>
              </a:rPr>
              <a:t>fluxes of environmental caloric and electricity, the matter self-organizes into living, self-sustaining entities…</a:t>
            </a:r>
          </a:p>
          <a:p>
            <a:pPr algn="just">
              <a:lnSpc>
                <a:spcPct val="70000"/>
              </a:lnSpc>
            </a:pPr>
            <a:r>
              <a:rPr kumimoji="0" lang="en-US" sz="1200" b="1" i="1" dirty="0">
                <a:solidFill>
                  <a:srgbClr val="000066"/>
                </a:solidFill>
              </a:rPr>
              <a:t> </a:t>
            </a:r>
            <a:r>
              <a:rPr kumimoji="0" lang="en-US" sz="2800" b="1" i="1" dirty="0">
                <a:solidFill>
                  <a:srgbClr val="000066"/>
                </a:solidFill>
              </a:rPr>
              <a:t> </a:t>
            </a:r>
          </a:p>
          <a:p>
            <a:pPr>
              <a:lnSpc>
                <a:spcPct val="50000"/>
              </a:lnSpc>
            </a:pPr>
            <a:endParaRPr kumimoji="0" lang="en-US" sz="2800" dirty="0"/>
          </a:p>
          <a:p>
            <a:pPr algn="r"/>
            <a:r>
              <a:rPr kumimoji="0" lang="en-US" sz="2800" dirty="0"/>
              <a:t>(</a:t>
            </a:r>
            <a:r>
              <a:rPr kumimoji="0" lang="en-US" sz="2800" i="1" dirty="0" err="1"/>
              <a:t>Philosophie</a:t>
            </a:r>
            <a:r>
              <a:rPr kumimoji="0" lang="en-US" sz="2800" i="1" dirty="0"/>
              <a:t>  </a:t>
            </a:r>
            <a:r>
              <a:rPr kumimoji="0" lang="en-US" sz="2800" i="1" dirty="0" err="1"/>
              <a:t>zoologique</a:t>
            </a:r>
            <a:r>
              <a:rPr kumimoji="0" lang="en-US" sz="2800" i="1" dirty="0"/>
              <a:t>…</a:t>
            </a:r>
            <a:r>
              <a:rPr kumimoji="0" lang="en-US" sz="2800" dirty="0"/>
              <a:t> Paris, </a:t>
            </a:r>
            <a:r>
              <a:rPr kumimoji="0" lang="en-US" sz="2800" b="1" dirty="0"/>
              <a:t>1809</a:t>
            </a:r>
            <a:r>
              <a:rPr kumimoji="0" lang="en-US" sz="2800" dirty="0"/>
              <a:t>). </a:t>
            </a:r>
          </a:p>
        </p:txBody>
      </p:sp>
      <p:sp>
        <p:nvSpPr>
          <p:cNvPr id="36866" name="TextBox 2"/>
          <p:cNvSpPr txBox="1">
            <a:spLocks noChangeArrowheads="1"/>
          </p:cNvSpPr>
          <p:nvPr/>
        </p:nvSpPr>
        <p:spPr bwMode="auto">
          <a:xfrm>
            <a:off x="-12700" y="4151603"/>
            <a:ext cx="9144000" cy="29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nSpc>
                <a:spcPct val="130000"/>
              </a:lnSpc>
            </a:pPr>
            <a:r>
              <a:rPr kumimoji="0" lang="en-US" altLang="ja-JP" sz="2800" b="1" dirty="0">
                <a:solidFill>
                  <a:srgbClr val="000090"/>
                </a:solidFill>
                <a:ea typeface="MS PGothic" charset="0"/>
                <a:cs typeface="MS PGothic" charset="0"/>
              </a:rPr>
              <a:t>WATER IS ABLE TO SELF-</a:t>
            </a:r>
            <a:r>
              <a:rPr kumimoji="0" lang="en-US" altLang="ja-JP" sz="2800" b="1" dirty="0" smtClean="0">
                <a:solidFill>
                  <a:srgbClr val="000090"/>
                </a:solidFill>
                <a:ea typeface="MS PGothic" charset="0"/>
                <a:cs typeface="MS PGothic" charset="0"/>
              </a:rPr>
              <a:t>ORGANIZE at MESOSCOPIC, </a:t>
            </a:r>
            <a:r>
              <a:rPr kumimoji="0" lang="en-US" altLang="ja-JP" sz="2800" b="1" dirty="0" smtClean="0">
                <a:solidFill>
                  <a:srgbClr val="000090"/>
                </a:solidFill>
                <a:ea typeface="MS PGothic" charset="0"/>
                <a:cs typeface="MS PGothic" charset="0"/>
              </a:rPr>
              <a:t>MICROSCOPIC </a:t>
            </a:r>
            <a:r>
              <a:rPr kumimoji="0" lang="en-US" altLang="ja-JP" sz="2800" b="1" dirty="0" smtClean="0">
                <a:solidFill>
                  <a:srgbClr val="000090"/>
                </a:solidFill>
                <a:ea typeface="MS PGothic" charset="0"/>
                <a:cs typeface="MS PGothic" charset="0"/>
              </a:rPr>
              <a:t>AND NANOSCOPIC </a:t>
            </a:r>
            <a:r>
              <a:rPr kumimoji="0" lang="en-US" altLang="ja-JP" sz="2800" b="1" dirty="0" smtClean="0">
                <a:solidFill>
                  <a:srgbClr val="000090"/>
                </a:solidFill>
                <a:ea typeface="MS PGothic" charset="0"/>
                <a:cs typeface="MS PGothic" charset="0"/>
              </a:rPr>
              <a:t>LEVELS...</a:t>
            </a:r>
            <a:endParaRPr kumimoji="0" lang="en-US" altLang="ja-JP" sz="3200" b="1" dirty="0">
              <a:solidFill>
                <a:srgbClr val="000090"/>
              </a:solidFill>
              <a:ea typeface="MS PGothic" charset="0"/>
              <a:cs typeface="MS PGothic" charset="0"/>
            </a:endParaRPr>
          </a:p>
          <a:p>
            <a:pPr algn="r">
              <a:lnSpc>
                <a:spcPct val="130000"/>
              </a:lnSpc>
            </a:pPr>
            <a:r>
              <a:rPr kumimoji="0" lang="en-US" altLang="ja-JP" b="1" i="1" dirty="0" smtClean="0">
                <a:solidFill>
                  <a:srgbClr val="000090"/>
                </a:solidFill>
                <a:ea typeface="MS PGothic" charset="0"/>
                <a:cs typeface="MS PGothic" charset="0"/>
              </a:rPr>
              <a:t>Emilio del Giudice (1988 and later on</a:t>
            </a:r>
            <a:r>
              <a:rPr kumimoji="0" lang="mr-IN" altLang="ja-JP" b="1" i="1" dirty="0" smtClean="0">
                <a:solidFill>
                  <a:srgbClr val="000090"/>
                </a:solidFill>
                <a:ea typeface="MS PGothic" charset="0"/>
                <a:cs typeface="MS PGothic" charset="0"/>
              </a:rPr>
              <a:t>…</a:t>
            </a:r>
            <a:r>
              <a:rPr kumimoji="0" lang="en-US" altLang="ja-JP" b="1" i="1" dirty="0" smtClean="0">
                <a:solidFill>
                  <a:srgbClr val="000090"/>
                </a:solidFill>
                <a:ea typeface="MS PGothic" charset="0"/>
                <a:cs typeface="MS PGothic" charset="0"/>
              </a:rPr>
              <a:t>)</a:t>
            </a:r>
            <a:endParaRPr kumimoji="0" lang="en-US" altLang="ja-JP" b="1" i="1" dirty="0">
              <a:solidFill>
                <a:srgbClr val="000090"/>
              </a:solidFill>
              <a:ea typeface="MS PGothic" charset="0"/>
              <a:cs typeface="MS PGothic" charset="0"/>
            </a:endParaRPr>
          </a:p>
          <a:p>
            <a:pPr algn="r">
              <a:lnSpc>
                <a:spcPct val="130000"/>
              </a:lnSpc>
            </a:pPr>
            <a:r>
              <a:rPr kumimoji="0" lang="en-US" altLang="ja-JP" b="1" i="1" dirty="0">
                <a:solidFill>
                  <a:srgbClr val="000090"/>
                </a:solidFill>
                <a:ea typeface="MS PGothic" charset="0"/>
                <a:cs typeface="MS PGothic" charset="0"/>
              </a:rPr>
              <a:t>Gerald Pollack, (2003 – continued…) </a:t>
            </a:r>
          </a:p>
          <a:p>
            <a:endParaRPr kumimoji="0" lang="ru-RU" sz="1400" i="1" dirty="0"/>
          </a:p>
        </p:txBody>
      </p:sp>
    </p:spTree>
    <p:extLst>
      <p:ext uri="{BB962C8B-B14F-4D97-AF65-F5344CB8AC3E}">
        <p14:creationId xmlns:p14="http://schemas.microsoft.com/office/powerpoint/2010/main" val="2110840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0" y="4763"/>
            <a:ext cx="914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endParaRPr lang="en-US" sz="3600" b="1" dirty="0"/>
          </a:p>
        </p:txBody>
      </p:sp>
      <p:sp>
        <p:nvSpPr>
          <p:cNvPr id="3" name="Text Box 10"/>
          <p:cNvSpPr txBox="1">
            <a:spLocks noChangeArrowheads="1"/>
          </p:cNvSpPr>
          <p:nvPr/>
        </p:nvSpPr>
        <p:spPr bwMode="auto">
          <a:xfrm>
            <a:off x="19050" y="0"/>
            <a:ext cx="9144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smtClean="0"/>
              <a:t>Examples of water self-organization at the macroscopic </a:t>
            </a:r>
            <a:r>
              <a:rPr lang="en-US" sz="2400" b="1" dirty="0"/>
              <a:t>level</a:t>
            </a:r>
          </a:p>
          <a:p>
            <a:pPr algn="ctr">
              <a:defRPr/>
            </a:pPr>
            <a:r>
              <a:rPr lang="en-US" sz="2000" b="1" i="1" dirty="0"/>
              <a:t>Vortices spontaneously appear in moving liquid or …</a:t>
            </a:r>
            <a:endParaRPr lang="en-US" sz="2800" b="1" i="1" dirty="0"/>
          </a:p>
        </p:txBody>
      </p:sp>
      <p:pic>
        <p:nvPicPr>
          <p:cNvPr id="46083" name="Изображение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089025"/>
            <a:ext cx="17557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Изображение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1089025"/>
            <a:ext cx="18732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Изображение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089025"/>
            <a:ext cx="18002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Изображение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1089025"/>
            <a:ext cx="17859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Изображение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089025"/>
            <a:ext cx="1795462" cy="1008063"/>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1" name="Стрелка вправо 10"/>
          <p:cNvSpPr/>
          <p:nvPr/>
        </p:nvSpPr>
        <p:spPr bwMode="auto">
          <a:xfrm>
            <a:off x="323850" y="2205038"/>
            <a:ext cx="8064500" cy="323850"/>
          </a:xfrm>
          <a:prstGeom prst="rightArrow">
            <a:avLst>
              <a:gd name="adj1" fmla="val 50000"/>
              <a:gd name="adj2" fmla="val 326635"/>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ru-RU">
              <a:ln w="38100" cmpd="sng">
                <a:solidFill>
                  <a:srgbClr val="000000"/>
                </a:solidFill>
              </a:ln>
              <a:cs typeface="+mn-cs"/>
            </a:endParaRPr>
          </a:p>
        </p:txBody>
      </p:sp>
      <p:pic>
        <p:nvPicPr>
          <p:cNvPr id="46089" name="Изображение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25" y="3141663"/>
            <a:ext cx="15970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Изображение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92275" y="3284538"/>
            <a:ext cx="18002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Изображение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60750" y="3357563"/>
            <a:ext cx="18684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Изображение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64163" y="3213100"/>
            <a:ext cx="18526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Изображение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40600" y="2997200"/>
            <a:ext cx="180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47638" y="2668588"/>
            <a:ext cx="8385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b="1" i="1" dirty="0"/>
              <a:t>… or atmospheric water</a:t>
            </a:r>
            <a:endParaRPr lang="en-US" sz="2800" b="1" i="1" dirty="0"/>
          </a:p>
        </p:txBody>
      </p:sp>
      <p:grpSp>
        <p:nvGrpSpPr>
          <p:cNvPr id="4" name="Группа 3"/>
          <p:cNvGrpSpPr/>
          <p:nvPr/>
        </p:nvGrpSpPr>
        <p:grpSpPr>
          <a:xfrm>
            <a:off x="47625" y="5010539"/>
            <a:ext cx="8901678" cy="1847461"/>
            <a:chOff x="47625" y="5010539"/>
            <a:chExt cx="8901678" cy="1847461"/>
          </a:xfrm>
        </p:grpSpPr>
        <p:sp>
          <p:nvSpPr>
            <p:cNvPr id="20" name="Text Box 10"/>
            <p:cNvSpPr txBox="1">
              <a:spLocks noChangeArrowheads="1"/>
            </p:cNvSpPr>
            <p:nvPr/>
          </p:nvSpPr>
          <p:spPr bwMode="auto">
            <a:xfrm>
              <a:off x="47625" y="5295507"/>
              <a:ext cx="716915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2400" b="1" dirty="0" smtClean="0"/>
                <a:t>Example of water self-organization at the </a:t>
              </a:r>
              <a:r>
                <a:rPr lang="en-US" sz="2400" b="1" dirty="0" err="1" smtClean="0"/>
                <a:t>mesoscopic</a:t>
              </a:r>
              <a:r>
                <a:rPr lang="en-US" sz="2400" b="1" dirty="0" smtClean="0"/>
                <a:t> and microscopic levels</a:t>
              </a:r>
              <a:endParaRPr lang="en-US" sz="2400" b="1" dirty="0"/>
            </a:p>
            <a:p>
              <a:pPr algn="ctr">
                <a:defRPr/>
              </a:pPr>
              <a:r>
                <a:rPr lang="en-US" sz="2000" b="1" i="1" dirty="0" smtClean="0"/>
                <a:t>Liquid crystalline EZ water spontaneously emerges near hydrophilic surfaces</a:t>
              </a:r>
              <a:endParaRPr lang="en-US" sz="2800" b="1" i="1" dirty="0"/>
            </a:p>
          </p:txBody>
        </p:sp>
        <p:pic>
          <p:nvPicPr>
            <p:cNvPr id="2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878" y="5010539"/>
              <a:ext cx="1495425" cy="184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3412513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Text Box 2"/>
          <p:cNvSpPr txBox="1">
            <a:spLocks noChangeArrowheads="1"/>
          </p:cNvSpPr>
          <p:nvPr/>
        </p:nvSpPr>
        <p:spPr bwMode="auto">
          <a:xfrm>
            <a:off x="0" y="0"/>
            <a:ext cx="9144000" cy="827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b="1" i="1" dirty="0" smtClean="0">
                <a:cs typeface="+mn-cs"/>
              </a:rPr>
              <a:t>Experimental evidence obtained by now indicates that all natural aqueous systems possess the following properties:</a:t>
            </a:r>
          </a:p>
          <a:p>
            <a:pPr>
              <a:defRPr/>
            </a:pPr>
            <a:endParaRPr lang="ru-RU" sz="2800" dirty="0">
              <a:cs typeface="+mn-cs"/>
            </a:endParaRPr>
          </a:p>
          <a:p>
            <a:pPr>
              <a:buFontTx/>
              <a:buChar char="•"/>
              <a:defRPr/>
            </a:pPr>
            <a:r>
              <a:rPr lang="ru-RU" sz="2800" dirty="0">
                <a:cs typeface="+mn-cs"/>
              </a:rPr>
              <a:t>   </a:t>
            </a:r>
            <a:r>
              <a:rPr lang="en-US" sz="2800" dirty="0" smtClean="0">
                <a:cs typeface="+mn-cs"/>
              </a:rPr>
              <a:t>they are represented by coexisting liquid </a:t>
            </a:r>
            <a:r>
              <a:rPr lang="en-US" sz="2800" dirty="0">
                <a:cs typeface="+mn-cs"/>
              </a:rPr>
              <a:t>crystalline (coherent) water and </a:t>
            </a:r>
            <a:r>
              <a:rPr lang="en-US" sz="2800" dirty="0" err="1">
                <a:cs typeface="+mn-cs"/>
              </a:rPr>
              <a:t>quazi</a:t>
            </a:r>
            <a:r>
              <a:rPr lang="en-US" sz="2800" dirty="0">
                <a:cs typeface="+mn-cs"/>
              </a:rPr>
              <a:t>-chaotic “bulk” </a:t>
            </a:r>
            <a:r>
              <a:rPr lang="en-US" sz="2800" dirty="0" smtClean="0">
                <a:cs typeface="+mn-cs"/>
              </a:rPr>
              <a:t>water</a:t>
            </a:r>
            <a:r>
              <a:rPr lang="ru-RU" sz="2800" dirty="0" smtClean="0">
                <a:cs typeface="+mn-cs"/>
              </a:rPr>
              <a:t>,</a:t>
            </a:r>
            <a:endParaRPr lang="ru-RU" sz="2800" dirty="0">
              <a:cs typeface="+mn-cs"/>
            </a:endParaRPr>
          </a:p>
          <a:p>
            <a:pPr>
              <a:buFontTx/>
              <a:buChar char="•"/>
              <a:defRPr/>
            </a:pPr>
            <a:r>
              <a:rPr lang="ru-RU" sz="2800" dirty="0">
                <a:cs typeface="+mn-cs"/>
              </a:rPr>
              <a:t>   </a:t>
            </a:r>
            <a:r>
              <a:rPr lang="en-US" sz="2800" dirty="0">
                <a:cs typeface="+mn-cs"/>
              </a:rPr>
              <a:t>charge separation between these two phases is ensured</a:t>
            </a:r>
          </a:p>
          <a:p>
            <a:pPr>
              <a:buFontTx/>
              <a:buChar char="•"/>
              <a:defRPr/>
            </a:pPr>
            <a:r>
              <a:rPr lang="en-US" sz="2800" dirty="0">
                <a:cs typeface="+mn-cs"/>
              </a:rPr>
              <a:t>   electron flow from coherent water to oxygen present in bulk water is </a:t>
            </a:r>
            <a:r>
              <a:rPr lang="en-US" sz="2800" dirty="0" smtClean="0">
                <a:cs typeface="+mn-cs"/>
              </a:rPr>
              <a:t>provided</a:t>
            </a:r>
          </a:p>
          <a:p>
            <a:pPr>
              <a:buFontTx/>
              <a:buChar char="•"/>
              <a:defRPr/>
            </a:pPr>
            <a:endParaRPr lang="en-US" sz="2800" dirty="0"/>
          </a:p>
          <a:p>
            <a:pPr>
              <a:defRPr/>
            </a:pPr>
            <a:r>
              <a:rPr lang="en-US" sz="2800" i="1" dirty="0" smtClean="0"/>
              <a:t>These properties of aqueous systems are </a:t>
            </a:r>
            <a:r>
              <a:rPr lang="en-US" sz="2800" i="1" dirty="0" smtClean="0"/>
              <a:t>provided </a:t>
            </a:r>
            <a:r>
              <a:rPr lang="en-US" sz="2800" i="1" dirty="0" smtClean="0"/>
              <a:t>by their existence in space filled with physical fields and possessing these properties they are able</a:t>
            </a:r>
          </a:p>
          <a:p>
            <a:pPr>
              <a:defRPr/>
            </a:pPr>
            <a:endParaRPr lang="en-US" sz="2800" dirty="0">
              <a:cs typeface="+mn-cs"/>
            </a:endParaRPr>
          </a:p>
          <a:p>
            <a:pPr>
              <a:defRPr/>
            </a:pPr>
            <a:r>
              <a:rPr lang="en-US" sz="2800" b="1" dirty="0" smtClean="0">
                <a:cs typeface="+mn-cs"/>
              </a:rPr>
              <a:t>to transform </a:t>
            </a:r>
            <a:r>
              <a:rPr lang="en-US" sz="2800" b="1" dirty="0">
                <a:cs typeface="+mn-cs"/>
              </a:rPr>
              <a:t>external low density energy into organized (coherent) free </a:t>
            </a:r>
            <a:r>
              <a:rPr lang="en-US" sz="2800" b="1" dirty="0" smtClean="0">
                <a:cs typeface="+mn-cs"/>
              </a:rPr>
              <a:t>energy  = self-organization </a:t>
            </a:r>
            <a:endParaRPr lang="en-US" sz="2800" b="1" dirty="0" smtClean="0">
              <a:cs typeface="+mn-cs"/>
            </a:endParaRPr>
          </a:p>
          <a:p>
            <a:pPr>
              <a:defRPr/>
            </a:pPr>
            <a:endParaRPr lang="en-US" sz="2800" b="1" dirty="0"/>
          </a:p>
          <a:p>
            <a:pPr>
              <a:defRPr/>
            </a:pPr>
            <a:endParaRPr lang="en-US" sz="2800" b="1" dirty="0"/>
          </a:p>
          <a:p>
            <a:pPr>
              <a:defRPr/>
            </a:pPr>
            <a:endParaRPr lang="en-US" sz="2800" b="1" dirty="0">
              <a:cs typeface="+mn-cs"/>
            </a:endParaRPr>
          </a:p>
          <a:p>
            <a:pPr>
              <a:defRPr/>
            </a:pPr>
            <a:endParaRPr lang="ru-RU" sz="2800" dirty="0">
              <a:cs typeface="+mn-cs"/>
            </a:endParaRPr>
          </a:p>
        </p:txBody>
      </p:sp>
    </p:spTree>
    <p:extLst>
      <p:ext uri="{BB962C8B-B14F-4D97-AF65-F5344CB8AC3E}">
        <p14:creationId xmlns:p14="http://schemas.microsoft.com/office/powerpoint/2010/main" val="16012369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1" y="893104"/>
            <a:ext cx="9144001" cy="507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b="1" dirty="0" smtClean="0">
                <a:solidFill>
                  <a:srgbClr val="000090"/>
                </a:solidFill>
                <a:cs typeface="+mn-cs"/>
              </a:rPr>
              <a:t>Thus the </a:t>
            </a:r>
            <a:r>
              <a:rPr lang="en-US" sz="3600" b="1" dirty="0">
                <a:solidFill>
                  <a:srgbClr val="000090"/>
                </a:solidFill>
                <a:cs typeface="+mn-cs"/>
              </a:rPr>
              <a:t>necessary condition for </a:t>
            </a:r>
            <a:r>
              <a:rPr lang="en-US" sz="3600" b="1" dirty="0" smtClean="0">
                <a:solidFill>
                  <a:srgbClr val="000090"/>
                </a:solidFill>
                <a:cs typeface="+mn-cs"/>
              </a:rPr>
              <a:t>water self-organization </a:t>
            </a:r>
            <a:r>
              <a:rPr lang="en-US" sz="3600" b="1" dirty="0">
                <a:solidFill>
                  <a:srgbClr val="000090"/>
                </a:solidFill>
                <a:cs typeface="+mn-cs"/>
              </a:rPr>
              <a:t>is availability of enough energy (thermal or IR or other) to   support liquid state of water. </a:t>
            </a:r>
          </a:p>
          <a:p>
            <a:pPr algn="ctr">
              <a:defRPr/>
            </a:pPr>
            <a:endParaRPr lang="ru-RU" sz="3600" b="1" dirty="0">
              <a:cs typeface="+mn-cs"/>
            </a:endParaRPr>
          </a:p>
          <a:p>
            <a:pPr algn="ctr">
              <a:defRPr/>
            </a:pPr>
            <a:r>
              <a:rPr lang="en-US" sz="3600" b="1" dirty="0">
                <a:solidFill>
                  <a:srgbClr val="FF0000"/>
                </a:solidFill>
                <a:cs typeface="+mn-cs"/>
              </a:rPr>
              <a:t>The same condition is needed for the spontaneous emergence, existence and self-organization </a:t>
            </a:r>
            <a:r>
              <a:rPr lang="en-US" sz="3600" b="1" dirty="0" smtClean="0">
                <a:solidFill>
                  <a:srgbClr val="FF0000"/>
                </a:solidFill>
                <a:cs typeface="+mn-cs"/>
              </a:rPr>
              <a:t>(evolution, development</a:t>
            </a:r>
            <a:r>
              <a:rPr lang="en-US" sz="3600" b="1" dirty="0">
                <a:solidFill>
                  <a:srgbClr val="FF0000"/>
                </a:solidFill>
                <a:cs typeface="+mn-cs"/>
              </a:rPr>
              <a:t>) of living systems in the forms known on Earth. </a:t>
            </a:r>
            <a:endParaRPr lang="ru-RU" sz="3600" b="1" dirty="0">
              <a:solidFill>
                <a:srgbClr val="FF0000"/>
              </a:solidFill>
              <a:cs typeface="+mn-cs"/>
            </a:endParaRPr>
          </a:p>
        </p:txBody>
      </p:sp>
    </p:spTree>
    <p:extLst>
      <p:ext uri="{BB962C8B-B14F-4D97-AF65-F5344CB8AC3E}">
        <p14:creationId xmlns:p14="http://schemas.microsoft.com/office/powerpoint/2010/main" val="29207325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ext Box 3"/>
          <p:cNvSpPr txBox="1">
            <a:spLocks noChangeArrowheads="1"/>
          </p:cNvSpPr>
          <p:nvPr/>
        </p:nvSpPr>
        <p:spPr bwMode="auto">
          <a:xfrm>
            <a:off x="2494020" y="204150"/>
            <a:ext cx="648811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30000"/>
              </a:lnSpc>
              <a:defRPr/>
            </a:pPr>
            <a:r>
              <a:rPr lang="en-US" sz="2400" b="1" u="sng" dirty="0" smtClean="0">
                <a:solidFill>
                  <a:srgbClr val="008000"/>
                </a:solidFill>
                <a:cs typeface="+mn-cs"/>
              </a:rPr>
              <a:t>The intrinsic activity of aqueous systems </a:t>
            </a:r>
            <a:r>
              <a:rPr lang="en-US" sz="2400" b="1" u="sng" dirty="0" smtClean="0">
                <a:solidFill>
                  <a:srgbClr val="008000"/>
                </a:solidFill>
                <a:cs typeface="+mn-cs"/>
              </a:rPr>
              <a:t>“</a:t>
            </a:r>
            <a:r>
              <a:rPr lang="ru-RU" sz="2400" b="1" u="sng" dirty="0" err="1" smtClean="0">
                <a:solidFill>
                  <a:srgbClr val="008000"/>
                </a:solidFill>
                <a:cs typeface="+mn-cs"/>
              </a:rPr>
              <a:t>endows</a:t>
            </a:r>
            <a:r>
              <a:rPr lang="ru-RU" sz="2400" b="1" u="sng" dirty="0" smtClean="0">
                <a:solidFill>
                  <a:srgbClr val="008000"/>
                </a:solidFill>
                <a:cs typeface="+mn-cs"/>
              </a:rPr>
              <a:t> </a:t>
            </a:r>
            <a:r>
              <a:rPr lang="ru-RU" sz="2400" b="1" u="sng" dirty="0" err="1" smtClean="0">
                <a:solidFill>
                  <a:srgbClr val="008000"/>
                </a:solidFill>
                <a:cs typeface="+mn-cs"/>
              </a:rPr>
              <a:t>animal</a:t>
            </a:r>
            <a:r>
              <a:rPr lang="ru-RU" sz="2400" b="1" u="sng" dirty="0" smtClean="0">
                <a:solidFill>
                  <a:srgbClr val="008000"/>
                </a:solidFill>
                <a:cs typeface="+mn-cs"/>
              </a:rPr>
              <a:t> </a:t>
            </a:r>
            <a:r>
              <a:rPr lang="ru-RU" sz="2400" b="1" u="sng" dirty="0" err="1" smtClean="0">
                <a:solidFill>
                  <a:srgbClr val="008000"/>
                </a:solidFill>
                <a:cs typeface="+mn-cs"/>
              </a:rPr>
              <a:t>life</a:t>
            </a:r>
            <a:r>
              <a:rPr lang="ru-RU" sz="2400" b="1" u="sng" dirty="0" smtClean="0">
                <a:solidFill>
                  <a:srgbClr val="008000"/>
                </a:solidFill>
                <a:cs typeface="+mn-cs"/>
              </a:rPr>
              <a:t> </a:t>
            </a:r>
            <a:r>
              <a:rPr lang="ru-RU" sz="2400" b="1" u="sng" dirty="0" err="1" smtClean="0">
                <a:solidFill>
                  <a:srgbClr val="008000"/>
                </a:solidFill>
                <a:cs typeface="+mn-cs"/>
              </a:rPr>
              <a:t>with</a:t>
            </a:r>
            <a:r>
              <a:rPr lang="ru-RU" sz="2400" b="1" u="sng" dirty="0" smtClean="0">
                <a:solidFill>
                  <a:srgbClr val="008000"/>
                </a:solidFill>
                <a:cs typeface="+mn-cs"/>
              </a:rPr>
              <a:t> </a:t>
            </a:r>
            <a:r>
              <a:rPr lang="ru-RU" sz="2400" b="1" u="sng" dirty="0" err="1" smtClean="0">
                <a:solidFill>
                  <a:srgbClr val="008000"/>
                </a:solidFill>
                <a:cs typeface="+mn-cs"/>
              </a:rPr>
              <a:t>the</a:t>
            </a:r>
            <a:r>
              <a:rPr lang="ru-RU" sz="2400" b="1" u="sng" dirty="0" smtClean="0">
                <a:solidFill>
                  <a:srgbClr val="008000"/>
                </a:solidFill>
                <a:cs typeface="+mn-cs"/>
              </a:rPr>
              <a:t> POWER TO MAKE ORGANIZATION GRADUALLY MORE COMPLEX, </a:t>
            </a:r>
            <a:r>
              <a:rPr lang="ru-RU" sz="2400" b="1" u="sng" dirty="0" err="1" smtClean="0">
                <a:solidFill>
                  <a:srgbClr val="008000"/>
                </a:solidFill>
                <a:cs typeface="+mn-cs"/>
              </a:rPr>
              <a:t>and</a:t>
            </a:r>
            <a:r>
              <a:rPr lang="ru-RU" sz="2400" b="1" u="sng" dirty="0" smtClean="0">
                <a:solidFill>
                  <a:srgbClr val="008000"/>
                </a:solidFill>
                <a:cs typeface="+mn-cs"/>
              </a:rPr>
              <a:t> </a:t>
            </a:r>
            <a:r>
              <a:rPr lang="ru-RU" sz="2400" b="1" u="sng" dirty="0" err="1" smtClean="0">
                <a:solidFill>
                  <a:srgbClr val="008000"/>
                </a:solidFill>
                <a:cs typeface="+mn-cs"/>
              </a:rPr>
              <a:t>to</a:t>
            </a:r>
            <a:r>
              <a:rPr lang="ru-RU" sz="2400" b="1" u="sng" dirty="0" smtClean="0">
                <a:solidFill>
                  <a:srgbClr val="008000"/>
                </a:solidFill>
                <a:cs typeface="+mn-cs"/>
              </a:rPr>
              <a:t> </a:t>
            </a:r>
            <a:r>
              <a:rPr lang="ru-RU" sz="2400" b="1" u="sng" dirty="0" err="1" smtClean="0">
                <a:solidFill>
                  <a:srgbClr val="008000"/>
                </a:solidFill>
                <a:cs typeface="+mn-cs"/>
              </a:rPr>
              <a:t>bring</a:t>
            </a:r>
            <a:r>
              <a:rPr lang="ru-RU" sz="2400" b="1" u="sng" dirty="0" smtClean="0">
                <a:solidFill>
                  <a:srgbClr val="008000"/>
                </a:solidFill>
                <a:cs typeface="+mn-cs"/>
              </a:rPr>
              <a:t> </a:t>
            </a:r>
            <a:r>
              <a:rPr lang="ru-RU" sz="2400" b="1" u="sng" dirty="0" err="1" smtClean="0">
                <a:solidFill>
                  <a:srgbClr val="008000"/>
                </a:solidFill>
                <a:cs typeface="+mn-cs"/>
              </a:rPr>
              <a:t>increasing</a:t>
            </a:r>
            <a:r>
              <a:rPr lang="ru-RU" sz="2400" b="1" u="sng" dirty="0" smtClean="0">
                <a:solidFill>
                  <a:srgbClr val="008000"/>
                </a:solidFill>
                <a:cs typeface="+mn-cs"/>
              </a:rPr>
              <a:t> </a:t>
            </a:r>
            <a:r>
              <a:rPr lang="ru-RU" sz="2400" b="1" u="sng" dirty="0" err="1" smtClean="0">
                <a:solidFill>
                  <a:srgbClr val="008000"/>
                </a:solidFill>
                <a:cs typeface="+mn-cs"/>
              </a:rPr>
              <a:t>complexity</a:t>
            </a:r>
            <a:r>
              <a:rPr lang="ru-RU" sz="2400" b="1" u="sng" dirty="0" smtClean="0">
                <a:solidFill>
                  <a:srgbClr val="008000"/>
                </a:solidFill>
                <a:cs typeface="+mn-cs"/>
              </a:rPr>
              <a:t> </a:t>
            </a:r>
            <a:r>
              <a:rPr lang="ru-RU" sz="2400" b="1" u="sng" dirty="0" err="1" smtClean="0">
                <a:solidFill>
                  <a:srgbClr val="008000"/>
                </a:solidFill>
                <a:cs typeface="+mn-cs"/>
              </a:rPr>
              <a:t>and</a:t>
            </a:r>
            <a:r>
              <a:rPr lang="ru-RU" sz="2400" b="1" u="sng" dirty="0" smtClean="0">
                <a:solidFill>
                  <a:srgbClr val="008000"/>
                </a:solidFill>
                <a:cs typeface="+mn-cs"/>
              </a:rPr>
              <a:t> </a:t>
            </a:r>
            <a:r>
              <a:rPr lang="ru-RU" sz="2400" b="1" u="sng" dirty="0" err="1" smtClean="0">
                <a:solidFill>
                  <a:srgbClr val="008000"/>
                </a:solidFill>
                <a:cs typeface="+mn-cs"/>
              </a:rPr>
              <a:t>perfection</a:t>
            </a:r>
            <a:r>
              <a:rPr lang="en-US" sz="2400" b="1" u="sng" dirty="0" smtClean="0">
                <a:solidFill>
                  <a:srgbClr val="008000"/>
                </a:solidFill>
                <a:cs typeface="+mn-cs"/>
              </a:rPr>
              <a:t>”</a:t>
            </a:r>
          </a:p>
          <a:p>
            <a:pPr algn="ctr">
              <a:lnSpc>
                <a:spcPct val="130000"/>
              </a:lnSpc>
              <a:defRPr/>
            </a:pPr>
            <a:r>
              <a:rPr lang="en-US" sz="2400" b="1" u="sng" dirty="0" smtClean="0">
                <a:solidFill>
                  <a:srgbClr val="008000"/>
                </a:solidFill>
              </a:rPr>
              <a:t>(self-organization) </a:t>
            </a:r>
            <a:endParaRPr lang="ru-RU" sz="2400" b="1" u="sng" dirty="0">
              <a:solidFill>
                <a:srgbClr val="008000"/>
              </a:solidFill>
              <a:cs typeface="+mn-cs"/>
            </a:endParaRP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225425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0601739" y="673652"/>
            <a:ext cx="184666" cy="369332"/>
          </a:xfrm>
          <a:prstGeom prst="rect">
            <a:avLst/>
          </a:prstGeom>
          <a:noFill/>
        </p:spPr>
        <p:txBody>
          <a:bodyPr wrap="none" rtlCol="0">
            <a:spAutoFit/>
          </a:bodyPr>
          <a:lstStyle/>
          <a:p>
            <a:endParaRPr lang="ru-RU" dirty="0"/>
          </a:p>
        </p:txBody>
      </p:sp>
      <p:grpSp>
        <p:nvGrpSpPr>
          <p:cNvPr id="5" name="Группа 4"/>
          <p:cNvGrpSpPr/>
          <p:nvPr/>
        </p:nvGrpSpPr>
        <p:grpSpPr>
          <a:xfrm>
            <a:off x="1" y="3212644"/>
            <a:ext cx="8853725" cy="3541690"/>
            <a:chOff x="1" y="3212644"/>
            <a:chExt cx="8853725" cy="3541690"/>
          </a:xfrm>
        </p:grpSpPr>
        <p:sp>
          <p:nvSpPr>
            <p:cNvPr id="8" name="Text Box 3"/>
            <p:cNvSpPr txBox="1">
              <a:spLocks noChangeArrowheads="1"/>
            </p:cNvSpPr>
            <p:nvPr/>
          </p:nvSpPr>
          <p:spPr bwMode="auto">
            <a:xfrm>
              <a:off x="1" y="3319547"/>
              <a:ext cx="6063834" cy="343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30000"/>
                </a:lnSpc>
                <a:defRPr/>
              </a:pPr>
              <a:r>
                <a:rPr lang="en-US" sz="2400" b="1" u="sng" dirty="0" smtClean="0">
                  <a:solidFill>
                    <a:srgbClr val="000066"/>
                  </a:solidFill>
                  <a:cs typeface="+mn-cs"/>
                </a:rPr>
                <a:t>The intrinsic capacity of aqueous systems to </a:t>
              </a:r>
              <a:r>
                <a:rPr lang="en-US" sz="2400" b="1" u="sng" dirty="0" smtClean="0">
                  <a:solidFill>
                    <a:srgbClr val="000066"/>
                  </a:solidFill>
                </a:rPr>
                <a:t>change their state in response to external irritations and stay in it (“water memory”) </a:t>
              </a:r>
              <a:r>
                <a:rPr lang="en-US" sz="2400" b="1" u="sng" dirty="0" smtClean="0">
                  <a:solidFill>
                    <a:srgbClr val="000066"/>
                  </a:solidFill>
                  <a:cs typeface="+mn-cs"/>
                </a:rPr>
                <a:t>is the basis for Darwin’s “pangenesis”, for the origination of liquid crystalline “</a:t>
              </a:r>
              <a:r>
                <a:rPr lang="en-US" sz="2400" b="1" u="sng" dirty="0" err="1" smtClean="0">
                  <a:solidFill>
                    <a:srgbClr val="000066"/>
                  </a:solidFill>
                  <a:cs typeface="+mn-cs"/>
                </a:rPr>
                <a:t>gemmules</a:t>
              </a:r>
              <a:r>
                <a:rPr lang="en-US" sz="2400" b="1" u="sng" dirty="0" smtClean="0">
                  <a:solidFill>
                    <a:srgbClr val="000066"/>
                  </a:solidFill>
                  <a:cs typeface="+mn-cs"/>
                </a:rPr>
                <a:t>” capable to transfer new traits from the parents to progeny</a:t>
              </a:r>
              <a:endParaRPr lang="ru-RU" sz="2400" b="1" u="sng" dirty="0">
                <a:solidFill>
                  <a:srgbClr val="000066"/>
                </a:solidFill>
                <a:cs typeface="+mn-cs"/>
              </a:endParaRPr>
            </a:p>
          </p:txBody>
        </p:sp>
        <p:pic>
          <p:nvPicPr>
            <p:cNvPr id="3" name="Изображение 2" descr="1200px-Charles_Darwin_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790" y="3212644"/>
              <a:ext cx="2636936" cy="3388463"/>
            </a:xfrm>
            <a:prstGeom prst="rect">
              <a:avLst/>
            </a:prstGeom>
          </p:spPr>
        </p:pic>
      </p:grpSp>
    </p:spTree>
    <p:extLst>
      <p:ext uri="{BB962C8B-B14F-4D97-AF65-F5344CB8AC3E}">
        <p14:creationId xmlns:p14="http://schemas.microsoft.com/office/powerpoint/2010/main" val="4080386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2331823"/>
            <a:ext cx="2368565" cy="295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Изображение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3685" y="3973373"/>
            <a:ext cx="2136811" cy="287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Изображение 6"/>
          <p:cNvPicPr>
            <a:picLocks noChangeAspect="1"/>
          </p:cNvPicPr>
          <p:nvPr/>
        </p:nvPicPr>
        <p:blipFill>
          <a:blip r:embed="rId4">
            <a:extLst>
              <a:ext uri="{28A0092B-C50C-407E-A947-70E740481C1C}">
                <a14:useLocalDpi xmlns:a14="http://schemas.microsoft.com/office/drawing/2010/main" val="0"/>
              </a:ext>
            </a:extLst>
          </a:blip>
          <a:srcRect l="21468" t="17787" r="58549" b="54343"/>
          <a:stretch>
            <a:fillRect/>
          </a:stretch>
        </p:blipFill>
        <p:spPr bwMode="auto">
          <a:xfrm>
            <a:off x="3412851" y="3139083"/>
            <a:ext cx="2177830" cy="303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9694" y="1904192"/>
            <a:ext cx="9115425" cy="1938992"/>
          </a:xfrm>
          <a:prstGeom prst="rect">
            <a:avLst/>
          </a:prstGeom>
        </p:spPr>
        <p:txBody>
          <a:bodyPr wrap="square">
            <a:spAutoFit/>
          </a:bodyPr>
          <a:lstStyle/>
          <a:p>
            <a:r>
              <a:rPr lang="hu-HU" dirty="0" smtClean="0"/>
              <a:t>      </a:t>
            </a:r>
            <a:r>
              <a:rPr lang="hu-HU" sz="2400" b="1" i="1" dirty="0" smtClean="0"/>
              <a:t>Albert Szent-Giorgyi</a:t>
            </a:r>
          </a:p>
          <a:p>
            <a:endParaRPr lang="hu-HU" sz="2400" b="1" i="1" dirty="0" smtClean="0"/>
          </a:p>
          <a:p>
            <a:pPr algn="ctr"/>
            <a:r>
              <a:rPr lang="hu-HU" sz="2400" b="1" i="1" dirty="0" smtClean="0"/>
              <a:t>Emilio Del Giudice</a:t>
            </a:r>
          </a:p>
          <a:p>
            <a:pPr algn="r"/>
            <a:r>
              <a:rPr lang="hu-HU" sz="2400" b="1" i="1" dirty="0" smtClean="0"/>
              <a:t>                                                                                                                                        Gerald Pollack    </a:t>
            </a:r>
            <a:endParaRPr lang="hu-HU" sz="2400" b="1" i="1" dirty="0"/>
          </a:p>
        </p:txBody>
      </p:sp>
      <p:sp>
        <p:nvSpPr>
          <p:cNvPr id="6" name="Прямоугольник 5"/>
          <p:cNvSpPr/>
          <p:nvPr/>
        </p:nvSpPr>
        <p:spPr>
          <a:xfrm>
            <a:off x="28575" y="-207587"/>
            <a:ext cx="9115425" cy="2031325"/>
          </a:xfrm>
          <a:prstGeom prst="rect">
            <a:avLst/>
          </a:prstGeom>
        </p:spPr>
        <p:txBody>
          <a:bodyPr wrap="square">
            <a:spAutoFit/>
          </a:bodyPr>
          <a:lstStyle/>
          <a:p>
            <a:r>
              <a:rPr lang="hu-HU" dirty="0" smtClean="0"/>
              <a:t>      </a:t>
            </a:r>
            <a:endParaRPr lang="ru-RU" dirty="0" smtClean="0"/>
          </a:p>
          <a:p>
            <a:pPr algn="ctr"/>
            <a:r>
              <a:rPr lang="en-US" sz="3600" dirty="0" smtClean="0"/>
              <a:t>We should also acknowledge the protagonists of the New Science of Water </a:t>
            </a:r>
            <a:r>
              <a:rPr lang="mr-IN" sz="3600" dirty="0" smtClean="0"/>
              <a:t>–</a:t>
            </a:r>
            <a:r>
              <a:rPr lang="en-US" sz="3600" dirty="0" smtClean="0"/>
              <a:t> </a:t>
            </a:r>
          </a:p>
          <a:p>
            <a:pPr algn="ctr"/>
            <a:r>
              <a:rPr lang="en-US" sz="3600" dirty="0" smtClean="0"/>
              <a:t>the Mother and Matrix of Life</a:t>
            </a:r>
            <a:endParaRPr lang="hu-HU" sz="3600" dirty="0"/>
          </a:p>
        </p:txBody>
      </p:sp>
    </p:spTree>
    <p:extLst>
      <p:ext uri="{BB962C8B-B14F-4D97-AF65-F5344CB8AC3E}">
        <p14:creationId xmlns:p14="http://schemas.microsoft.com/office/powerpoint/2010/main" val="42174357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100" name="Text Box 4"/>
          <p:cNvSpPr txBox="1">
            <a:spLocks noChangeArrowheads="1"/>
          </p:cNvSpPr>
          <p:nvPr/>
        </p:nvSpPr>
        <p:spPr bwMode="auto">
          <a:xfrm>
            <a:off x="4659410" y="0"/>
            <a:ext cx="3320854" cy="175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ru-RU" sz="5400" dirty="0" smtClean="0">
                <a:solidFill>
                  <a:srgbClr val="FF0000"/>
                </a:solidFill>
              </a:rPr>
              <a:t>СПАСИБО</a:t>
            </a:r>
            <a:endParaRPr lang="en-US" sz="5400" dirty="0">
              <a:solidFill>
                <a:srgbClr val="FF0000"/>
              </a:solidFill>
            </a:endParaRPr>
          </a:p>
          <a:p>
            <a:pPr algn="ctr">
              <a:defRPr/>
            </a:pPr>
            <a:r>
              <a:rPr lang="en-US" sz="5400" dirty="0">
                <a:solidFill>
                  <a:srgbClr val="FF0000"/>
                </a:solidFill>
              </a:rPr>
              <a:t>Thank you!</a:t>
            </a:r>
            <a:endParaRPr lang="ru-RU" sz="5400" dirty="0">
              <a:solidFill>
                <a:srgbClr val="FF0000"/>
              </a:solidFill>
            </a:endParaRPr>
          </a:p>
        </p:txBody>
      </p:sp>
    </p:spTree>
    <p:extLst>
      <p:ext uri="{BB962C8B-B14F-4D97-AF65-F5344CB8AC3E}">
        <p14:creationId xmlns:p14="http://schemas.microsoft.com/office/powerpoint/2010/main" val="1819605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65846"/>
            <a:ext cx="9144000" cy="4770537"/>
          </a:xfrm>
          <a:prstGeom prst="rect">
            <a:avLst/>
          </a:prstGeom>
          <a:noFill/>
        </p:spPr>
        <p:txBody>
          <a:bodyPr wrap="square" rtlCol="0">
            <a:spAutoFit/>
          </a:bodyPr>
          <a:lstStyle/>
          <a:p>
            <a:pPr algn="ctr"/>
            <a:r>
              <a:rPr lang="en-US" sz="2800" b="1" dirty="0" smtClean="0"/>
              <a:t>Until now and for about 100 years </a:t>
            </a:r>
          </a:p>
          <a:p>
            <a:pPr algn="ctr"/>
            <a:r>
              <a:rPr lang="en-US" sz="2800" b="1" dirty="0" smtClean="0"/>
              <a:t>the Synthetic Theory of Evolution (Neo-Darwinism) </a:t>
            </a:r>
          </a:p>
          <a:p>
            <a:pPr algn="ctr"/>
            <a:r>
              <a:rPr lang="en-US" sz="2800" b="1" dirty="0" smtClean="0">
                <a:solidFill>
                  <a:srgbClr val="000090"/>
                </a:solidFill>
              </a:rPr>
              <a:t>was </a:t>
            </a:r>
            <a:r>
              <a:rPr lang="en-US" sz="2800" b="1" dirty="0">
                <a:solidFill>
                  <a:srgbClr val="000090"/>
                </a:solidFill>
              </a:rPr>
              <a:t>considered to be the theoretical foundation of </a:t>
            </a:r>
            <a:r>
              <a:rPr lang="en-US" sz="2800" b="1" dirty="0" smtClean="0">
                <a:solidFill>
                  <a:srgbClr val="000090"/>
                </a:solidFill>
              </a:rPr>
              <a:t>Biology.</a:t>
            </a:r>
          </a:p>
          <a:p>
            <a:pPr algn="ctr"/>
            <a:endParaRPr lang="ru-RU" sz="2800" b="1" dirty="0">
              <a:solidFill>
                <a:srgbClr val="000090"/>
              </a:solidFill>
            </a:endParaRPr>
          </a:p>
          <a:p>
            <a:r>
              <a:rPr lang="en-US" sz="2600" b="1" dirty="0" smtClean="0"/>
              <a:t>It is based on</a:t>
            </a:r>
          </a:p>
          <a:p>
            <a:endParaRPr lang="en-US" sz="2600" b="1" dirty="0"/>
          </a:p>
          <a:p>
            <a:pPr marL="342900" indent="-342900">
              <a:buAutoNum type="arabicPeriod"/>
            </a:pPr>
            <a:r>
              <a:rPr lang="en-US" sz="2800" b="1" i="1" dirty="0" smtClean="0">
                <a:solidFill>
                  <a:srgbClr val="FF0000"/>
                </a:solidFill>
              </a:rPr>
              <a:t> the Darwinian principle of Natural Selection of the fittest originating from</a:t>
            </a:r>
          </a:p>
          <a:p>
            <a:pPr marL="342900" indent="-342900">
              <a:buAutoNum type="arabicPeriod"/>
            </a:pPr>
            <a:endParaRPr lang="en-US" sz="2800" b="1" i="1" dirty="0" smtClean="0">
              <a:solidFill>
                <a:srgbClr val="FF0000"/>
              </a:solidFill>
            </a:endParaRPr>
          </a:p>
          <a:p>
            <a:pPr marL="342900" indent="-342900">
              <a:buAutoNum type="arabicPeriod"/>
            </a:pPr>
            <a:r>
              <a:rPr lang="en-US" sz="2800" b="1" i="1" dirty="0" smtClean="0">
                <a:solidFill>
                  <a:srgbClr val="FF0000"/>
                </a:solidFill>
              </a:rPr>
              <a:t> hereditable variations of </a:t>
            </a:r>
            <a:r>
              <a:rPr lang="en-US" sz="2800" b="1" i="1" u="sng" dirty="0" smtClean="0">
                <a:solidFill>
                  <a:srgbClr val="FF0000"/>
                </a:solidFill>
              </a:rPr>
              <a:t>chance</a:t>
            </a:r>
            <a:r>
              <a:rPr lang="en-US" sz="2800" b="1" i="1" dirty="0" smtClean="0">
                <a:solidFill>
                  <a:srgbClr val="FF0000"/>
                </a:solidFill>
              </a:rPr>
              <a:t> mutations of genetic material (DNA)</a:t>
            </a:r>
            <a:endParaRPr lang="en-US" sz="2800" b="1" dirty="0"/>
          </a:p>
        </p:txBody>
      </p:sp>
      <p:sp>
        <p:nvSpPr>
          <p:cNvPr id="8" name="Text Box 5"/>
          <p:cNvSpPr txBox="1">
            <a:spLocks noChangeArrowheads="1"/>
          </p:cNvSpPr>
          <p:nvPr/>
        </p:nvSpPr>
        <p:spPr bwMode="auto">
          <a:xfrm>
            <a:off x="2392320" y="0"/>
            <a:ext cx="5004180" cy="6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10000"/>
              </a:lnSpc>
            </a:pPr>
            <a:r>
              <a:rPr lang="en-US" sz="3200" b="1" dirty="0" smtClean="0">
                <a:solidFill>
                  <a:srgbClr val="FF0000"/>
                </a:solidFill>
              </a:rPr>
              <a:t>Where do we stand now?</a:t>
            </a:r>
            <a:endParaRPr lang="en-US" sz="3200" b="1" dirty="0">
              <a:solidFill>
                <a:srgbClr val="FF0000"/>
              </a:solidFill>
            </a:endParaRPr>
          </a:p>
        </p:txBody>
      </p:sp>
    </p:spTree>
    <p:extLst>
      <p:ext uri="{BB962C8B-B14F-4D97-AF65-F5344CB8AC3E}">
        <p14:creationId xmlns:p14="http://schemas.microsoft.com/office/powerpoint/2010/main" val="3349948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0" y="-92472"/>
            <a:ext cx="9143999" cy="3709951"/>
            <a:chOff x="0" y="-92472"/>
            <a:chExt cx="9143999" cy="3709951"/>
          </a:xfrm>
        </p:grpSpPr>
        <p:sp>
          <p:nvSpPr>
            <p:cNvPr id="2" name="TextBox 1"/>
            <p:cNvSpPr txBox="1"/>
            <p:nvPr/>
          </p:nvSpPr>
          <p:spPr>
            <a:xfrm>
              <a:off x="33151" y="1801597"/>
              <a:ext cx="6683261" cy="1815882"/>
            </a:xfrm>
            <a:prstGeom prst="rect">
              <a:avLst/>
            </a:prstGeom>
            <a:noFill/>
          </p:spPr>
          <p:txBody>
            <a:bodyPr wrap="square" rtlCol="0">
              <a:spAutoFit/>
            </a:bodyPr>
            <a:lstStyle/>
            <a:p>
              <a:pPr algn="ctr"/>
              <a:r>
                <a:rPr lang="en-US" sz="2800" b="1" dirty="0" smtClean="0"/>
                <a:t>“The </a:t>
              </a:r>
              <a:r>
                <a:rPr lang="en-US" sz="2800" b="1" dirty="0"/>
                <a:t>Struggle for Existence amongst all organic beings </a:t>
              </a:r>
              <a:r>
                <a:rPr lang="mr-IN" sz="2800" b="1" dirty="0" smtClean="0"/>
                <a:t>…</a:t>
              </a:r>
              <a:r>
                <a:rPr lang="en-US" sz="2800" b="1" dirty="0" smtClean="0"/>
                <a:t> inevitably </a:t>
              </a:r>
              <a:r>
                <a:rPr lang="en-US" sz="2800" b="1" dirty="0"/>
                <a:t>follows from their </a:t>
              </a:r>
              <a:r>
                <a:rPr lang="en-US" sz="2800" b="1" u="sng" dirty="0"/>
                <a:t>high geometrical powers of </a:t>
              </a:r>
              <a:r>
                <a:rPr lang="en-US" sz="2800" b="1" u="sng" dirty="0" smtClean="0"/>
                <a:t>increase</a:t>
              </a:r>
              <a:r>
                <a:rPr lang="en-US" sz="2800" b="1" dirty="0" smtClean="0"/>
                <a:t>.... </a:t>
              </a:r>
              <a:endParaRPr lang="ru-RU" sz="2800" b="1"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02370" cy="166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4"/>
            <p:cNvPicPr>
              <a:picLocks noChangeAspect="1" noChangeArrowheads="1"/>
            </p:cNvPicPr>
            <p:nvPr/>
          </p:nvPicPr>
          <p:blipFill>
            <a:blip r:embed="rId3">
              <a:lum bright="-24000" contrast="42000"/>
              <a:extLst>
                <a:ext uri="{28A0092B-C50C-407E-A947-70E740481C1C}">
                  <a14:useLocalDpi xmlns:a14="http://schemas.microsoft.com/office/drawing/2010/main" val="0"/>
                </a:ext>
              </a:extLst>
            </a:blip>
            <a:srcRect/>
            <a:stretch>
              <a:fillRect/>
            </a:stretch>
          </p:blipFill>
          <p:spPr bwMode="auto">
            <a:xfrm>
              <a:off x="6716413" y="-92472"/>
              <a:ext cx="2427586" cy="354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5" name="TextBox 4"/>
          <p:cNvSpPr txBox="1"/>
          <p:nvPr/>
        </p:nvSpPr>
        <p:spPr>
          <a:xfrm>
            <a:off x="33151" y="3622940"/>
            <a:ext cx="9144000" cy="830997"/>
          </a:xfrm>
          <a:prstGeom prst="rect">
            <a:avLst/>
          </a:prstGeom>
          <a:noFill/>
        </p:spPr>
        <p:txBody>
          <a:bodyPr wrap="square" rtlCol="0">
            <a:spAutoFit/>
          </a:bodyPr>
          <a:lstStyle/>
          <a:p>
            <a:r>
              <a:rPr lang="en-US" sz="2400" b="1" i="1" dirty="0" smtClean="0">
                <a:solidFill>
                  <a:srgbClr val="000090"/>
                </a:solidFill>
              </a:rPr>
              <a:t>This </a:t>
            </a:r>
            <a:r>
              <a:rPr lang="en-US" sz="2400" b="1" i="1" dirty="0">
                <a:solidFill>
                  <a:srgbClr val="000090"/>
                </a:solidFill>
              </a:rPr>
              <a:t>is the doctrine of Malthus, applied to the whole animal and vegetable kingdoms. </a:t>
            </a:r>
            <a:endParaRPr lang="ru-RU" sz="2400" b="1" i="1" dirty="0">
              <a:solidFill>
                <a:srgbClr val="000090"/>
              </a:solidFill>
            </a:endParaRPr>
          </a:p>
        </p:txBody>
      </p:sp>
      <p:sp>
        <p:nvSpPr>
          <p:cNvPr id="6" name="TextBox 5"/>
          <p:cNvSpPr txBox="1"/>
          <p:nvPr/>
        </p:nvSpPr>
        <p:spPr>
          <a:xfrm>
            <a:off x="33151" y="4564996"/>
            <a:ext cx="9143999" cy="2062103"/>
          </a:xfrm>
          <a:prstGeom prst="rect">
            <a:avLst/>
          </a:prstGeom>
          <a:noFill/>
        </p:spPr>
        <p:txBody>
          <a:bodyPr wrap="square" rtlCol="0">
            <a:spAutoFit/>
          </a:bodyPr>
          <a:lstStyle/>
          <a:p>
            <a:pPr algn="ctr"/>
            <a:r>
              <a:rPr lang="en-US" sz="2400" b="1" i="1" dirty="0">
                <a:solidFill>
                  <a:srgbClr val="FF0000"/>
                </a:solidFill>
              </a:rPr>
              <a:t>As many more individuals of each species are born than can possibly survive </a:t>
            </a:r>
            <a:r>
              <a:rPr lang="mr-IN" sz="2400" b="1" i="1" dirty="0" smtClean="0">
                <a:solidFill>
                  <a:srgbClr val="FF0000"/>
                </a:solidFill>
              </a:rPr>
              <a:t>…</a:t>
            </a:r>
            <a:r>
              <a:rPr lang="en-US" sz="2400" b="1" i="1" dirty="0" smtClean="0">
                <a:solidFill>
                  <a:srgbClr val="FF0000"/>
                </a:solidFill>
              </a:rPr>
              <a:t>. it </a:t>
            </a:r>
            <a:r>
              <a:rPr lang="en-US" sz="2400" b="1" i="1" dirty="0">
                <a:solidFill>
                  <a:srgbClr val="FF0000"/>
                </a:solidFill>
              </a:rPr>
              <a:t>follows that any being, </a:t>
            </a:r>
            <a:r>
              <a:rPr lang="en-US" sz="2400" b="1" i="1" u="sng" dirty="0">
                <a:solidFill>
                  <a:srgbClr val="FF0000"/>
                </a:solidFill>
              </a:rPr>
              <a:t>if it vary</a:t>
            </a:r>
            <a:r>
              <a:rPr lang="en-US" sz="2400" b="1" i="1" dirty="0">
                <a:solidFill>
                  <a:srgbClr val="FF0000"/>
                </a:solidFill>
              </a:rPr>
              <a:t> however slightly in any manner profitable to </a:t>
            </a:r>
            <a:r>
              <a:rPr lang="en-US" sz="2400" b="1" i="1" dirty="0" smtClean="0">
                <a:solidFill>
                  <a:srgbClr val="FF0000"/>
                </a:solidFill>
              </a:rPr>
              <a:t>itself </a:t>
            </a:r>
            <a:r>
              <a:rPr lang="mr-IN" sz="2400" b="1" i="1" dirty="0" smtClean="0">
                <a:solidFill>
                  <a:srgbClr val="FF0000"/>
                </a:solidFill>
              </a:rPr>
              <a:t>…</a:t>
            </a:r>
            <a:r>
              <a:rPr lang="en-US" sz="2400" b="1" i="1" dirty="0" smtClean="0">
                <a:solidFill>
                  <a:srgbClr val="FF0000"/>
                </a:solidFill>
              </a:rPr>
              <a:t> </a:t>
            </a:r>
            <a:r>
              <a:rPr lang="en-US" sz="2400" b="1" i="1" dirty="0">
                <a:solidFill>
                  <a:srgbClr val="FF0000"/>
                </a:solidFill>
              </a:rPr>
              <a:t>will have a better chance of surviving, and thus be </a:t>
            </a:r>
            <a:endParaRPr lang="en-US" sz="2400" b="1" i="1" dirty="0" smtClean="0">
              <a:solidFill>
                <a:srgbClr val="FF0000"/>
              </a:solidFill>
            </a:endParaRPr>
          </a:p>
          <a:p>
            <a:pPr algn="ctr"/>
            <a:r>
              <a:rPr lang="en-US" sz="3200" b="1" i="1" dirty="0" smtClean="0"/>
              <a:t>NATURALLY SELECTED</a:t>
            </a:r>
            <a:endParaRPr lang="ru-RU" sz="3200" b="1" i="1" dirty="0"/>
          </a:p>
        </p:txBody>
      </p:sp>
      <p:sp>
        <p:nvSpPr>
          <p:cNvPr id="7" name="Text Box 5"/>
          <p:cNvSpPr txBox="1">
            <a:spLocks noChangeArrowheads="1"/>
          </p:cNvSpPr>
          <p:nvPr/>
        </p:nvSpPr>
        <p:spPr bwMode="auto">
          <a:xfrm>
            <a:off x="1702370" y="92411"/>
            <a:ext cx="5004180" cy="116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10000"/>
              </a:lnSpc>
            </a:pPr>
            <a:r>
              <a:rPr lang="en-US" sz="3200" b="1" dirty="0" smtClean="0">
                <a:solidFill>
                  <a:srgbClr val="FF0000"/>
                </a:solidFill>
              </a:rPr>
              <a:t>What is Natural Selection </a:t>
            </a:r>
            <a:r>
              <a:rPr lang="mr-IN" sz="3200" b="1" dirty="0" smtClean="0">
                <a:solidFill>
                  <a:srgbClr val="FF0000"/>
                </a:solidFill>
              </a:rPr>
              <a:t>–</a:t>
            </a:r>
            <a:endParaRPr lang="en-US" sz="3200" b="1" dirty="0" smtClean="0">
              <a:solidFill>
                <a:srgbClr val="FF0000"/>
              </a:solidFill>
            </a:endParaRPr>
          </a:p>
          <a:p>
            <a:pPr algn="ctr">
              <a:lnSpc>
                <a:spcPct val="110000"/>
              </a:lnSpc>
            </a:pPr>
            <a:r>
              <a:rPr lang="en-US" sz="3200" b="1" dirty="0" smtClean="0">
                <a:solidFill>
                  <a:srgbClr val="FF0000"/>
                </a:solidFill>
              </a:rPr>
              <a:t>the essence of Darwinism?</a:t>
            </a:r>
            <a:endParaRPr lang="en-US" sz="3200" b="1" dirty="0">
              <a:solidFill>
                <a:srgbClr val="FF0000"/>
              </a:solidFill>
            </a:endParaRPr>
          </a:p>
        </p:txBody>
      </p:sp>
    </p:spTree>
    <p:extLst>
      <p:ext uri="{BB962C8B-B14F-4D97-AF65-F5344CB8AC3E}">
        <p14:creationId xmlns:p14="http://schemas.microsoft.com/office/powerpoint/2010/main" val="1298151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16046"/>
          </a:xfrm>
          <a:prstGeom prst="rect">
            <a:avLst/>
          </a:prstGeom>
          <a:noFill/>
        </p:spPr>
        <p:txBody>
          <a:bodyPr wrap="square" rtlCol="0">
            <a:spAutoFit/>
          </a:bodyPr>
          <a:lstStyle/>
          <a:p>
            <a:pPr algn="ctr"/>
            <a:r>
              <a:rPr lang="en-US" sz="2800" b="1" i="1" dirty="0" smtClean="0">
                <a:solidFill>
                  <a:srgbClr val="000000"/>
                </a:solidFill>
              </a:rPr>
              <a:t>In 1920-30-ies, DARWINISM </a:t>
            </a:r>
            <a:r>
              <a:rPr lang="en-US" sz="2800" b="1" i="1" dirty="0">
                <a:solidFill>
                  <a:srgbClr val="000000"/>
                </a:solidFill>
              </a:rPr>
              <a:t>was replaced by </a:t>
            </a:r>
            <a:endParaRPr lang="en-US" sz="2800" b="1" i="1" dirty="0" smtClean="0">
              <a:solidFill>
                <a:srgbClr val="000000"/>
              </a:solidFill>
            </a:endParaRPr>
          </a:p>
          <a:p>
            <a:pPr algn="ctr"/>
            <a:r>
              <a:rPr lang="en-US" sz="2800" b="1" i="1" dirty="0" smtClean="0">
                <a:solidFill>
                  <a:srgbClr val="000000"/>
                </a:solidFill>
              </a:rPr>
              <a:t>NEO</a:t>
            </a:r>
            <a:r>
              <a:rPr lang="en-US" sz="2800" b="1" i="1" dirty="0">
                <a:solidFill>
                  <a:srgbClr val="000000"/>
                </a:solidFill>
              </a:rPr>
              <a:t>-</a:t>
            </a:r>
            <a:r>
              <a:rPr lang="en-US" sz="2800" b="1" i="1" dirty="0" smtClean="0">
                <a:solidFill>
                  <a:srgbClr val="000000"/>
                </a:solidFill>
              </a:rPr>
              <a:t>DARWINISM = Synthetic </a:t>
            </a:r>
            <a:r>
              <a:rPr lang="en-US" sz="2800" b="1" i="1" dirty="0">
                <a:solidFill>
                  <a:srgbClr val="000000"/>
                </a:solidFill>
              </a:rPr>
              <a:t>Theory of </a:t>
            </a:r>
            <a:r>
              <a:rPr lang="en-US" sz="2800" b="1" i="1" dirty="0" smtClean="0">
                <a:solidFill>
                  <a:srgbClr val="000000"/>
                </a:solidFill>
              </a:rPr>
              <a:t>Evolution in which</a:t>
            </a:r>
            <a:endParaRPr lang="en-US" sz="2800" b="1" i="1" dirty="0">
              <a:solidFill>
                <a:srgbClr val="000000"/>
              </a:solidFill>
            </a:endParaRPr>
          </a:p>
          <a:p>
            <a:endParaRPr lang="en-US" sz="1200" b="1" i="1" dirty="0">
              <a:solidFill>
                <a:srgbClr val="000090"/>
              </a:solidFill>
            </a:endParaRPr>
          </a:p>
          <a:p>
            <a:r>
              <a:rPr lang="en-US" sz="2400" b="1" i="1" dirty="0" smtClean="0">
                <a:solidFill>
                  <a:srgbClr val="000090"/>
                </a:solidFill>
              </a:rPr>
              <a:t>the </a:t>
            </a:r>
            <a:r>
              <a:rPr lang="en-US" sz="2400" b="1" i="1" dirty="0">
                <a:solidFill>
                  <a:srgbClr val="000090"/>
                </a:solidFill>
              </a:rPr>
              <a:t>Malthusian basis of the "struggle for existence" is not mentioned,</a:t>
            </a:r>
          </a:p>
          <a:p>
            <a:endParaRPr lang="en-US" sz="1100" b="1" i="1" dirty="0">
              <a:solidFill>
                <a:srgbClr val="000090"/>
              </a:solidFill>
            </a:endParaRPr>
          </a:p>
          <a:p>
            <a:r>
              <a:rPr lang="en-US" sz="2400" b="1" i="1" dirty="0" smtClean="0">
                <a:solidFill>
                  <a:srgbClr val="000090"/>
                </a:solidFill>
              </a:rPr>
              <a:t>variability </a:t>
            </a:r>
            <a:r>
              <a:rPr lang="en-US" sz="2400" b="1" i="1" dirty="0">
                <a:solidFill>
                  <a:srgbClr val="000090"/>
                </a:solidFill>
              </a:rPr>
              <a:t>is due to ONLY random (</a:t>
            </a:r>
            <a:r>
              <a:rPr lang="en-US" sz="2400" b="1" i="1" dirty="0" err="1">
                <a:solidFill>
                  <a:srgbClr val="000090"/>
                </a:solidFill>
              </a:rPr>
              <a:t>nondirectional</a:t>
            </a:r>
            <a:r>
              <a:rPr lang="en-US" sz="2400" b="1" i="1" dirty="0">
                <a:solidFill>
                  <a:srgbClr val="000090"/>
                </a:solidFill>
              </a:rPr>
              <a:t>) </a:t>
            </a:r>
            <a:r>
              <a:rPr lang="en-US" sz="2400" b="1" i="1" dirty="0" smtClean="0">
                <a:solidFill>
                  <a:srgbClr val="000090"/>
                </a:solidFill>
              </a:rPr>
              <a:t>mutations </a:t>
            </a:r>
            <a:r>
              <a:rPr lang="mr-IN" sz="2400" b="1" i="1" dirty="0" smtClean="0">
                <a:solidFill>
                  <a:srgbClr val="000090"/>
                </a:solidFill>
              </a:rPr>
              <a:t>–</a:t>
            </a:r>
            <a:r>
              <a:rPr lang="en-US" sz="2400" b="1" i="1" dirty="0" smtClean="0">
                <a:solidFill>
                  <a:srgbClr val="000090"/>
                </a:solidFill>
              </a:rPr>
              <a:t> meaning that EVOLUTION is </a:t>
            </a:r>
            <a:r>
              <a:rPr lang="en-US" sz="2400" b="1" i="1" dirty="0">
                <a:solidFill>
                  <a:srgbClr val="000090"/>
                </a:solidFill>
              </a:rPr>
              <a:t>the natural selection of the "lucky </a:t>
            </a:r>
            <a:r>
              <a:rPr lang="en-US" sz="2400" b="1" i="1" dirty="0" smtClean="0">
                <a:solidFill>
                  <a:srgbClr val="000090"/>
                </a:solidFill>
              </a:rPr>
              <a:t>ones”.</a:t>
            </a:r>
            <a:endParaRPr lang="ru-RU" sz="2400" b="1" i="1" dirty="0">
              <a:solidFill>
                <a:srgbClr val="FF0000"/>
              </a:solidFill>
            </a:endParaRPr>
          </a:p>
        </p:txBody>
      </p:sp>
      <p:grpSp>
        <p:nvGrpSpPr>
          <p:cNvPr id="6" name="Группа 5"/>
          <p:cNvGrpSpPr/>
          <p:nvPr/>
        </p:nvGrpSpPr>
        <p:grpSpPr>
          <a:xfrm>
            <a:off x="148819" y="2599036"/>
            <a:ext cx="8995181" cy="4258964"/>
            <a:chOff x="148819" y="2599036"/>
            <a:chExt cx="8995181" cy="4258964"/>
          </a:xfrm>
        </p:grpSpPr>
        <p:pic>
          <p:nvPicPr>
            <p:cNvPr id="3" name="Изображение 2" descr="_2790162_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19" y="4339650"/>
              <a:ext cx="6218148" cy="2518350"/>
            </a:xfrm>
            <a:prstGeom prst="rect">
              <a:avLst/>
            </a:prstGeom>
          </p:spPr>
        </p:pic>
        <p:sp>
          <p:nvSpPr>
            <p:cNvPr id="4" name="TextBox 3"/>
            <p:cNvSpPr txBox="1"/>
            <p:nvPr/>
          </p:nvSpPr>
          <p:spPr>
            <a:xfrm>
              <a:off x="148819" y="2599036"/>
              <a:ext cx="6106426" cy="1569660"/>
            </a:xfrm>
            <a:prstGeom prst="rect">
              <a:avLst/>
            </a:prstGeom>
            <a:noFill/>
          </p:spPr>
          <p:txBody>
            <a:bodyPr wrap="square" rtlCol="0">
              <a:spAutoFit/>
            </a:bodyPr>
            <a:lstStyle/>
            <a:p>
              <a:r>
                <a:rPr lang="en-US" sz="2400" b="1" i="1" dirty="0" smtClean="0">
                  <a:solidFill>
                    <a:srgbClr val="FF0000"/>
                  </a:solidFill>
                </a:rPr>
                <a:t>The </a:t>
              </a:r>
              <a:r>
                <a:rPr lang="en-US" sz="2400" b="1" i="1" dirty="0">
                  <a:solidFill>
                    <a:srgbClr val="FF0000"/>
                  </a:solidFill>
                </a:rPr>
                <a:t>possibility of inheritance of the acquired features was </a:t>
              </a:r>
              <a:r>
                <a:rPr lang="en-US" sz="2400" b="1" i="1" dirty="0" smtClean="0">
                  <a:solidFill>
                    <a:srgbClr val="FF0000"/>
                  </a:solidFill>
                </a:rPr>
                <a:t>“refuted” </a:t>
              </a:r>
              <a:r>
                <a:rPr lang="en-US" sz="2400" b="1" i="1" dirty="0">
                  <a:solidFill>
                    <a:srgbClr val="FF0000"/>
                  </a:solidFill>
                </a:rPr>
                <a:t>by </a:t>
              </a:r>
              <a:r>
                <a:rPr lang="en-US" sz="2400" b="1" i="1" dirty="0" smtClean="0">
                  <a:solidFill>
                    <a:srgbClr val="FF0000"/>
                  </a:solidFill>
                </a:rPr>
                <a:t>August Weismann </a:t>
              </a:r>
              <a:r>
                <a:rPr lang="en-US" sz="2400" b="1" i="1" dirty="0">
                  <a:solidFill>
                    <a:srgbClr val="FF0000"/>
                  </a:solidFill>
                </a:rPr>
                <a:t>experiments </a:t>
              </a:r>
              <a:r>
                <a:rPr lang="en-US" sz="2400" b="1" i="1" dirty="0" smtClean="0">
                  <a:solidFill>
                    <a:srgbClr val="FF0000"/>
                  </a:solidFill>
                </a:rPr>
                <a:t>-- </a:t>
              </a:r>
              <a:r>
                <a:rPr lang="en-US" sz="2400" b="1" i="1" dirty="0">
                  <a:solidFill>
                    <a:srgbClr val="FF0000"/>
                  </a:solidFill>
                </a:rPr>
                <a:t>the cutting off of the tails in </a:t>
              </a:r>
              <a:r>
                <a:rPr lang="en-US" sz="2400" b="1" i="1" dirty="0" smtClean="0">
                  <a:solidFill>
                    <a:srgbClr val="FF0000"/>
                  </a:solidFill>
                </a:rPr>
                <a:t>mice</a:t>
              </a:r>
              <a:endParaRPr lang="ru-RU" sz="2400" b="1" i="1" dirty="0">
                <a:solidFill>
                  <a:srgbClr val="FF0000"/>
                </a:solidFill>
              </a:endParaRPr>
            </a:p>
          </p:txBody>
        </p:sp>
        <p:pic>
          <p:nvPicPr>
            <p:cNvPr id="5" name="Изображение 4" descr="August_Weisma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202" y="3064958"/>
              <a:ext cx="2762798" cy="3769642"/>
            </a:xfrm>
            <a:prstGeom prst="rect">
              <a:avLst/>
            </a:prstGeom>
          </p:spPr>
        </p:pic>
      </p:grpSp>
    </p:spTree>
    <p:extLst>
      <p:ext uri="{BB962C8B-B14F-4D97-AF65-F5344CB8AC3E}">
        <p14:creationId xmlns:p14="http://schemas.microsoft.com/office/powerpoint/2010/main" val="3071299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4358"/>
            <a:ext cx="9144000" cy="1384995"/>
          </a:xfrm>
          <a:prstGeom prst="rect">
            <a:avLst/>
          </a:prstGeom>
        </p:spPr>
        <p:txBody>
          <a:bodyPr wrap="square">
            <a:spAutoFit/>
          </a:bodyPr>
          <a:lstStyle/>
          <a:p>
            <a:pPr algn="ctr">
              <a:defRPr/>
            </a:pPr>
            <a:r>
              <a:rPr lang="en-US" sz="2800" b="1" dirty="0" smtClean="0">
                <a:solidFill>
                  <a:srgbClr val="FF0000"/>
                </a:solidFill>
              </a:rPr>
              <a:t>Contemporary biology is essentially reduced to </a:t>
            </a:r>
          </a:p>
          <a:p>
            <a:pPr algn="ctr">
              <a:defRPr/>
            </a:pPr>
            <a:r>
              <a:rPr lang="en-US" sz="2800" b="1" dirty="0" smtClean="0">
                <a:solidFill>
                  <a:srgbClr val="FF0000"/>
                </a:solidFill>
              </a:rPr>
              <a:t>MOLECULAR </a:t>
            </a:r>
            <a:r>
              <a:rPr lang="en-US" sz="2800" b="1" dirty="0">
                <a:solidFill>
                  <a:srgbClr val="FF0000"/>
                </a:solidFill>
              </a:rPr>
              <a:t>BIOLOGY </a:t>
            </a:r>
            <a:endParaRPr lang="en-US" sz="2800" b="1" dirty="0" smtClean="0">
              <a:solidFill>
                <a:srgbClr val="FF0000"/>
              </a:solidFill>
            </a:endParaRPr>
          </a:p>
          <a:p>
            <a:pPr algn="ctr">
              <a:defRPr/>
            </a:pPr>
            <a:r>
              <a:rPr lang="en-US" sz="2800" b="1" dirty="0" smtClean="0">
                <a:solidFill>
                  <a:srgbClr val="FF0000"/>
                </a:solidFill>
              </a:rPr>
              <a:t>based on the CENTRAL </a:t>
            </a:r>
            <a:r>
              <a:rPr lang="en-US" sz="2800" b="1" dirty="0">
                <a:solidFill>
                  <a:srgbClr val="FF0000"/>
                </a:solidFill>
              </a:rPr>
              <a:t>DOGMA </a:t>
            </a:r>
            <a:r>
              <a:rPr lang="en-US" sz="2800" b="1" dirty="0" smtClean="0">
                <a:solidFill>
                  <a:srgbClr val="FF0000"/>
                </a:solidFill>
              </a:rPr>
              <a:t>proclaimed by Francis Crick</a:t>
            </a:r>
            <a:endParaRPr lang="ru-RU" sz="2800" b="1" dirty="0">
              <a:solidFill>
                <a:srgbClr val="FF0000"/>
              </a:solidFill>
            </a:endParaRPr>
          </a:p>
        </p:txBody>
      </p:sp>
      <p:sp>
        <p:nvSpPr>
          <p:cNvPr id="8" name="TextBox 7"/>
          <p:cNvSpPr txBox="1"/>
          <p:nvPr/>
        </p:nvSpPr>
        <p:spPr>
          <a:xfrm>
            <a:off x="3089726" y="1578096"/>
            <a:ext cx="5941828" cy="2677656"/>
          </a:xfrm>
          <a:prstGeom prst="rect">
            <a:avLst/>
          </a:prstGeom>
          <a:noFill/>
        </p:spPr>
        <p:txBody>
          <a:bodyPr wrap="square" rtlCol="0">
            <a:spAutoFit/>
          </a:bodyPr>
          <a:lstStyle/>
          <a:p>
            <a:pPr algn="just"/>
            <a:r>
              <a:rPr lang="en-US" sz="2400" b="1" dirty="0" smtClean="0"/>
              <a:t>“The Dogma </a:t>
            </a:r>
            <a:r>
              <a:rPr lang="en-US" sz="2400" b="1" dirty="0"/>
              <a:t>is a modern version of the Weismann </a:t>
            </a:r>
            <a:r>
              <a:rPr lang="en-US" sz="2400" b="1" dirty="0" smtClean="0"/>
              <a:t>barrier. </a:t>
            </a:r>
            <a:r>
              <a:rPr lang="mr-IN" sz="2400" b="1" dirty="0" smtClean="0"/>
              <a:t>…</a:t>
            </a:r>
            <a:r>
              <a:rPr lang="en-US" sz="2400" b="1" dirty="0" smtClean="0"/>
              <a:t> hereditary </a:t>
            </a:r>
            <a:r>
              <a:rPr lang="en-US" sz="2400" b="1" dirty="0"/>
              <a:t>information moves only from genes to body cells, and never in reverse. Hereditary information moves only from </a:t>
            </a:r>
            <a:r>
              <a:rPr lang="en-US" sz="2400" b="1" dirty="0" err="1"/>
              <a:t>germline</a:t>
            </a:r>
            <a:r>
              <a:rPr lang="en-US" sz="2400" b="1" dirty="0"/>
              <a:t> cells to somatic cells</a:t>
            </a:r>
            <a:r>
              <a:rPr lang="en-US" sz="2400" b="1" dirty="0" smtClean="0"/>
              <a:t>.”</a:t>
            </a:r>
          </a:p>
          <a:p>
            <a:pPr algn="r"/>
            <a:r>
              <a:rPr lang="en-US" sz="2400" b="1" dirty="0" smtClean="0"/>
              <a:t>Wikipedia</a:t>
            </a:r>
            <a:endParaRPr lang="ru-RU" sz="2400" b="1" dirty="0"/>
          </a:p>
        </p:txBody>
      </p:sp>
      <p:grpSp>
        <p:nvGrpSpPr>
          <p:cNvPr id="12" name="Группа 11"/>
          <p:cNvGrpSpPr/>
          <p:nvPr/>
        </p:nvGrpSpPr>
        <p:grpSpPr>
          <a:xfrm>
            <a:off x="84861" y="1578096"/>
            <a:ext cx="2975895" cy="2365007"/>
            <a:chOff x="390795" y="1625238"/>
            <a:chExt cx="2975895" cy="2365007"/>
          </a:xfrm>
          <a:solidFill>
            <a:schemeClr val="bg1"/>
          </a:solidFill>
        </p:grpSpPr>
        <p:sp>
          <p:nvSpPr>
            <p:cNvPr id="2" name="TextBox 1"/>
            <p:cNvSpPr txBox="1"/>
            <p:nvPr/>
          </p:nvSpPr>
          <p:spPr>
            <a:xfrm>
              <a:off x="608680" y="1625238"/>
              <a:ext cx="1772991" cy="461665"/>
            </a:xfrm>
            <a:prstGeom prst="rect">
              <a:avLst/>
            </a:prstGeom>
            <a:grpFill/>
          </p:spPr>
          <p:txBody>
            <a:bodyPr wrap="none" rtlCol="0">
              <a:spAutoFit/>
            </a:bodyPr>
            <a:lstStyle/>
            <a:p>
              <a:r>
                <a:rPr lang="en-US" sz="2400" b="1" dirty="0" smtClean="0"/>
                <a:t>DNA (genes)</a:t>
              </a:r>
              <a:endParaRPr lang="ru-RU" sz="2400" b="1" dirty="0"/>
            </a:p>
          </p:txBody>
        </p:sp>
        <p:sp>
          <p:nvSpPr>
            <p:cNvPr id="7" name="TextBox 6"/>
            <p:cNvSpPr txBox="1"/>
            <p:nvPr/>
          </p:nvSpPr>
          <p:spPr>
            <a:xfrm>
              <a:off x="543195" y="2649311"/>
              <a:ext cx="2512527" cy="461665"/>
            </a:xfrm>
            <a:prstGeom prst="rect">
              <a:avLst/>
            </a:prstGeom>
            <a:grpFill/>
          </p:spPr>
          <p:txBody>
            <a:bodyPr wrap="none" rtlCol="0">
              <a:spAutoFit/>
            </a:bodyPr>
            <a:lstStyle/>
            <a:p>
              <a:r>
                <a:rPr lang="en-US" sz="2400" b="1" dirty="0" smtClean="0"/>
                <a:t>RNA (messengers)</a:t>
              </a:r>
              <a:endParaRPr lang="ru-RU" sz="2400" b="1" dirty="0"/>
            </a:p>
          </p:txBody>
        </p:sp>
        <p:sp>
          <p:nvSpPr>
            <p:cNvPr id="9" name="TextBox 8"/>
            <p:cNvSpPr txBox="1"/>
            <p:nvPr/>
          </p:nvSpPr>
          <p:spPr>
            <a:xfrm>
              <a:off x="390795" y="3467025"/>
              <a:ext cx="2975895" cy="523220"/>
            </a:xfrm>
            <a:prstGeom prst="rect">
              <a:avLst/>
            </a:prstGeom>
            <a:grpFill/>
          </p:spPr>
          <p:txBody>
            <a:bodyPr wrap="none" rtlCol="0">
              <a:spAutoFit/>
            </a:bodyPr>
            <a:lstStyle/>
            <a:p>
              <a:r>
                <a:rPr lang="en-US" sz="2800" b="1" dirty="0" smtClean="0"/>
                <a:t>Proteins (function) </a:t>
              </a:r>
              <a:endParaRPr lang="ru-RU" sz="2800" b="1" dirty="0"/>
            </a:p>
          </p:txBody>
        </p:sp>
        <p:cxnSp>
          <p:nvCxnSpPr>
            <p:cNvPr id="10" name="Прямая со стрелкой 9"/>
            <p:cNvCxnSpPr/>
            <p:nvPr/>
          </p:nvCxnSpPr>
          <p:spPr>
            <a:xfrm>
              <a:off x="1666730" y="3110976"/>
              <a:ext cx="0" cy="423908"/>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Прямая со стрелкой 10"/>
            <p:cNvCxnSpPr/>
            <p:nvPr/>
          </p:nvCxnSpPr>
          <p:spPr>
            <a:xfrm>
              <a:off x="1642306" y="2206238"/>
              <a:ext cx="0" cy="423908"/>
            </a:xfrm>
            <a:prstGeom prst="straightConnector1">
              <a:avLst/>
            </a:prstGeom>
            <a:grpFill/>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Группа 12"/>
          <p:cNvGrpSpPr/>
          <p:nvPr/>
        </p:nvGrpSpPr>
        <p:grpSpPr>
          <a:xfrm>
            <a:off x="1" y="4632775"/>
            <a:ext cx="9174289" cy="2225225"/>
            <a:chOff x="1" y="4632775"/>
            <a:chExt cx="9174289" cy="2225225"/>
          </a:xfrm>
        </p:grpSpPr>
        <p:sp>
          <p:nvSpPr>
            <p:cNvPr id="5" name="Прямоугольник 4"/>
            <p:cNvSpPr/>
            <p:nvPr/>
          </p:nvSpPr>
          <p:spPr>
            <a:xfrm>
              <a:off x="2121704" y="4632775"/>
              <a:ext cx="7052586" cy="2225225"/>
            </a:xfrm>
            <a:prstGeom prst="rect">
              <a:avLst/>
            </a:prstGeom>
            <a:solidFill>
              <a:schemeClr val="bg1"/>
            </a:solidFill>
          </p:spPr>
          <p:txBody>
            <a:bodyPr wrap="square">
              <a:spAutoFit/>
            </a:bodyPr>
            <a:lstStyle/>
            <a:p>
              <a:pPr>
                <a:lnSpc>
                  <a:spcPct val="120000"/>
                </a:lnSpc>
              </a:pPr>
              <a:r>
                <a:rPr lang="en-US" sz="2000" b="1" dirty="0" smtClean="0"/>
                <a:t>“</a:t>
              </a:r>
              <a:r>
                <a:rPr lang="mr-IN" sz="2000" b="1" dirty="0" smtClean="0"/>
                <a:t>…</a:t>
              </a:r>
              <a:r>
                <a:rPr lang="en-US" sz="2000" b="1" i="1" dirty="0" smtClean="0"/>
                <a:t>the </a:t>
              </a:r>
              <a:r>
                <a:rPr lang="en-US" sz="2000" b="1" i="1" dirty="0"/>
                <a:t>discovery of just one type of </a:t>
              </a:r>
              <a:r>
                <a:rPr lang="en-US" sz="2000" b="1" i="1" dirty="0" smtClean="0"/>
                <a:t>a cell </a:t>
              </a:r>
              <a:r>
                <a:rPr lang="en-US" sz="2000" b="1" i="1" dirty="0"/>
                <a:t>which could carry out any of the </a:t>
              </a:r>
              <a:r>
                <a:rPr lang="en-US" sz="2000" b="1" i="1" dirty="0" smtClean="0"/>
                <a:t>transfers </a:t>
              </a:r>
              <a:r>
                <a:rPr lang="en-US" sz="2000" b="1" i="1" dirty="0"/>
                <a:t>(</a:t>
              </a:r>
              <a:r>
                <a:rPr lang="en-US" sz="2000" b="1" i="1" dirty="0" err="1"/>
                <a:t>protein→DNA</a:t>
              </a:r>
              <a:r>
                <a:rPr lang="en-US" sz="2000" b="1" i="1" dirty="0"/>
                <a:t>, </a:t>
              </a:r>
              <a:r>
                <a:rPr lang="en-US" sz="2000" b="1" i="1" dirty="0" err="1"/>
                <a:t>protein→RNA</a:t>
              </a:r>
              <a:r>
                <a:rPr lang="en-US" sz="2000" b="1" i="1" dirty="0"/>
                <a:t>, protein→ protein) would shake the whole intellectual basis of molecular </a:t>
              </a:r>
              <a:r>
                <a:rPr lang="en-US" sz="2000" b="1" i="1" dirty="0" smtClean="0"/>
                <a:t>biology.</a:t>
              </a:r>
              <a:r>
                <a:rPr lang="ru-RU" sz="2000" b="1" i="1" dirty="0"/>
                <a:t>.</a:t>
              </a:r>
              <a:r>
                <a:rPr lang="en-US" sz="2000" b="1" i="1" dirty="0" smtClean="0"/>
                <a:t>.</a:t>
              </a:r>
              <a:r>
                <a:rPr lang="en-US" sz="2000" b="1" i="1" dirty="0"/>
                <a:t>”</a:t>
              </a:r>
              <a:r>
                <a:rPr lang="ru-RU" sz="2000" b="1" i="1" dirty="0"/>
                <a:t> </a:t>
              </a:r>
              <a:endParaRPr lang="ru-RU" sz="2000" b="1" i="1" dirty="0" smtClean="0"/>
            </a:p>
            <a:p>
              <a:pPr algn="r">
                <a:lnSpc>
                  <a:spcPct val="120000"/>
                </a:lnSpc>
              </a:pPr>
              <a:r>
                <a:rPr lang="en-US" b="1" i="1" dirty="0"/>
                <a:t>Francis </a:t>
              </a:r>
              <a:r>
                <a:rPr lang="ru-RU" b="1" i="1" dirty="0" err="1" smtClean="0"/>
                <a:t>Crick</a:t>
              </a:r>
              <a:endParaRPr lang="en-US" b="1" i="1" dirty="0" smtClean="0"/>
            </a:p>
            <a:p>
              <a:pPr algn="r">
                <a:lnSpc>
                  <a:spcPct val="120000"/>
                </a:lnSpc>
              </a:pPr>
              <a:r>
                <a:rPr lang="en-US" dirty="0" smtClean="0"/>
                <a:t>NATURE, vol. 227, August 8, 1970</a:t>
              </a:r>
              <a:endParaRPr lang="ru-RU" dirty="0"/>
            </a:p>
          </p:txBody>
        </p:sp>
        <p:grpSp>
          <p:nvGrpSpPr>
            <p:cNvPr id="4" name="Группа 3"/>
            <p:cNvGrpSpPr/>
            <p:nvPr/>
          </p:nvGrpSpPr>
          <p:grpSpPr>
            <a:xfrm>
              <a:off x="1" y="4817172"/>
              <a:ext cx="2164470" cy="1741097"/>
              <a:chOff x="1" y="4945452"/>
              <a:chExt cx="2164470" cy="1741097"/>
            </a:xfrm>
          </p:grpSpPr>
          <p:pic>
            <p:nvPicPr>
              <p:cNvPr id="3" name="Изображение 2"/>
              <p:cNvPicPr>
                <a:picLocks noChangeAspect="1"/>
              </p:cNvPicPr>
              <p:nvPr/>
            </p:nvPicPr>
            <p:blipFill rotWithShape="1">
              <a:blip r:embed="rId2"/>
              <a:srcRect t="15306" r="18441"/>
              <a:stretch/>
            </p:blipFill>
            <p:spPr>
              <a:xfrm>
                <a:off x="1" y="4945452"/>
                <a:ext cx="2164470" cy="1741097"/>
              </a:xfrm>
              <a:prstGeom prst="rect">
                <a:avLst/>
              </a:prstGeom>
            </p:spPr>
          </p:pic>
          <p:cxnSp>
            <p:nvCxnSpPr>
              <p:cNvPr id="15" name="Прямая со стрелкой 14"/>
              <p:cNvCxnSpPr/>
              <p:nvPr/>
            </p:nvCxnSpPr>
            <p:spPr>
              <a:xfrm flipV="1">
                <a:off x="482134" y="5519370"/>
                <a:ext cx="519279" cy="6377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p:nvPr/>
            </p:nvCxnSpPr>
            <p:spPr>
              <a:xfrm flipH="1" flipV="1">
                <a:off x="1160174" y="5519370"/>
                <a:ext cx="408350" cy="6148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p:nvPr/>
            </p:nvCxnSpPr>
            <p:spPr>
              <a:xfrm flipH="1">
                <a:off x="568230" y="6435391"/>
                <a:ext cx="93368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83571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Изображение 1"/>
          <p:cNvPicPr>
            <a:picLocks noChangeAspect="1"/>
          </p:cNvPicPr>
          <p:nvPr/>
        </p:nvPicPr>
        <p:blipFill rotWithShape="1">
          <a:blip r:embed="rId3">
            <a:extLst>
              <a:ext uri="{28A0092B-C50C-407E-A947-70E740481C1C}">
                <a14:useLocalDpi xmlns:a14="http://schemas.microsoft.com/office/drawing/2010/main" val="0"/>
              </a:ext>
            </a:extLst>
          </a:blip>
          <a:srcRect b="40828"/>
          <a:stretch/>
        </p:blipFill>
        <p:spPr bwMode="auto">
          <a:xfrm>
            <a:off x="55220" y="622261"/>
            <a:ext cx="9058466" cy="353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2"/>
          <p:cNvSpPr txBox="1">
            <a:spLocks noChangeArrowheads="1"/>
          </p:cNvSpPr>
          <p:nvPr/>
        </p:nvSpPr>
        <p:spPr bwMode="auto">
          <a:xfrm>
            <a:off x="107950" y="68263"/>
            <a:ext cx="8928100" cy="55399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algn="ctr"/>
            <a:r>
              <a:rPr kumimoji="0" lang="en-US" dirty="0" smtClean="0"/>
              <a:t>Dispute in </a:t>
            </a:r>
            <a:r>
              <a:rPr kumimoji="0" lang="en-US" b="1" dirty="0" smtClean="0"/>
              <a:t>Nature </a:t>
            </a:r>
            <a:r>
              <a:rPr kumimoji="0" lang="ru-RU" b="1" dirty="0" smtClean="0"/>
              <a:t>(</a:t>
            </a:r>
            <a:r>
              <a:rPr kumimoji="0" lang="en-US" b="1" dirty="0" smtClean="0"/>
              <a:t>October, </a:t>
            </a:r>
            <a:r>
              <a:rPr kumimoji="0" lang="ru-RU" b="1" dirty="0" smtClean="0"/>
              <a:t>2014)</a:t>
            </a:r>
            <a:r>
              <a:rPr kumimoji="0" lang="ru-RU" b="1" dirty="0"/>
              <a:t>:</a:t>
            </a:r>
          </a:p>
          <a:p>
            <a:endParaRPr kumimoji="0" lang="ru-RU" sz="600" b="1" dirty="0"/>
          </a:p>
        </p:txBody>
      </p:sp>
      <p:sp>
        <p:nvSpPr>
          <p:cNvPr id="2" name="TextBox 1"/>
          <p:cNvSpPr txBox="1"/>
          <p:nvPr/>
        </p:nvSpPr>
        <p:spPr>
          <a:xfrm>
            <a:off x="55220" y="4187052"/>
            <a:ext cx="7730726" cy="2745367"/>
          </a:xfrm>
          <a:prstGeom prst="rect">
            <a:avLst/>
          </a:prstGeom>
          <a:noFill/>
          <a:ln>
            <a:solidFill>
              <a:srgbClr val="4F81BD"/>
            </a:solidFill>
          </a:ln>
        </p:spPr>
        <p:txBody>
          <a:bodyPr wrap="square" rtlCol="0">
            <a:spAutoFit/>
          </a:bodyPr>
          <a:lstStyle/>
          <a:p>
            <a:r>
              <a:rPr lang="mr-IN" b="1" dirty="0" smtClean="0"/>
              <a:t>…</a:t>
            </a:r>
            <a:r>
              <a:rPr lang="en-US" sz="2000" b="1" dirty="0" smtClean="0">
                <a:solidFill>
                  <a:srgbClr val="FF0000"/>
                </a:solidFill>
              </a:rPr>
              <a:t>In </a:t>
            </a:r>
            <a:r>
              <a:rPr lang="en-US" sz="2000" b="1" dirty="0">
                <a:solidFill>
                  <a:srgbClr val="FF0000"/>
                </a:solidFill>
              </a:rPr>
              <a:t>our view, this ‘gene-centric’ focus fails to capture the full gamut of processes that direct evolution. </a:t>
            </a:r>
            <a:r>
              <a:rPr lang="en-US" sz="2000" b="1" dirty="0" smtClean="0">
                <a:solidFill>
                  <a:srgbClr val="FF0000"/>
                </a:solidFill>
              </a:rPr>
              <a:t>Missing </a:t>
            </a:r>
            <a:r>
              <a:rPr lang="en-US" sz="2000" b="1" dirty="0">
                <a:solidFill>
                  <a:srgbClr val="FF0000"/>
                </a:solidFill>
              </a:rPr>
              <a:t>pieces </a:t>
            </a:r>
            <a:r>
              <a:rPr lang="en-US" sz="2000" b="1" dirty="0" smtClean="0">
                <a:solidFill>
                  <a:srgbClr val="FF0000"/>
                </a:solidFill>
              </a:rPr>
              <a:t>include:</a:t>
            </a:r>
          </a:p>
          <a:p>
            <a:endParaRPr lang="en-US" sz="1400" b="1" dirty="0"/>
          </a:p>
          <a:p>
            <a:pPr marL="285750" indent="-285750">
              <a:lnSpc>
                <a:spcPct val="110000"/>
              </a:lnSpc>
              <a:buFont typeface="Wingdings" charset="2"/>
              <a:buChar char="Ø"/>
            </a:pPr>
            <a:r>
              <a:rPr lang="en-US" sz="2000" b="1" dirty="0" smtClean="0"/>
              <a:t>-- </a:t>
            </a:r>
            <a:r>
              <a:rPr lang="en-US" sz="2000" b="1" i="1" dirty="0">
                <a:solidFill>
                  <a:srgbClr val="000090"/>
                </a:solidFill>
              </a:rPr>
              <a:t>how</a:t>
            </a:r>
            <a:r>
              <a:rPr lang="en-US" sz="2000" b="1" dirty="0"/>
              <a:t> </a:t>
            </a:r>
            <a:r>
              <a:rPr lang="en-US" sz="2000" b="1" i="1" dirty="0" smtClean="0">
                <a:solidFill>
                  <a:srgbClr val="000090"/>
                </a:solidFill>
              </a:rPr>
              <a:t>physical </a:t>
            </a:r>
            <a:r>
              <a:rPr lang="en-US" sz="2000" b="1" i="1" dirty="0">
                <a:solidFill>
                  <a:srgbClr val="000090"/>
                </a:solidFill>
              </a:rPr>
              <a:t>development influences the generation of </a:t>
            </a:r>
            <a:r>
              <a:rPr lang="en-US" sz="2000" b="1" i="1" dirty="0" smtClean="0">
                <a:solidFill>
                  <a:srgbClr val="000090"/>
                </a:solidFill>
              </a:rPr>
              <a:t>variation; </a:t>
            </a:r>
          </a:p>
          <a:p>
            <a:pPr marL="285750" indent="-285750">
              <a:lnSpc>
                <a:spcPct val="110000"/>
              </a:lnSpc>
              <a:buFont typeface="Wingdings" charset="2"/>
              <a:buChar char="Ø"/>
            </a:pPr>
            <a:r>
              <a:rPr lang="en-US" sz="2000" b="1" dirty="0" smtClean="0"/>
              <a:t>-- </a:t>
            </a:r>
            <a:r>
              <a:rPr lang="en-US" sz="2000" b="1" dirty="0" smtClean="0">
                <a:solidFill>
                  <a:srgbClr val="000090"/>
                </a:solidFill>
              </a:rPr>
              <a:t>how </a:t>
            </a:r>
            <a:r>
              <a:rPr lang="en-US" sz="2000" b="1" dirty="0">
                <a:solidFill>
                  <a:srgbClr val="000090"/>
                </a:solidFill>
              </a:rPr>
              <a:t>the environment directly shapes organisms’ </a:t>
            </a:r>
            <a:r>
              <a:rPr lang="en-US" sz="2000" b="1" dirty="0" smtClean="0">
                <a:solidFill>
                  <a:srgbClr val="000090"/>
                </a:solidFill>
              </a:rPr>
              <a:t>traits;</a:t>
            </a:r>
          </a:p>
          <a:p>
            <a:pPr marL="285750" indent="-285750">
              <a:lnSpc>
                <a:spcPct val="110000"/>
              </a:lnSpc>
              <a:buFont typeface="Wingdings" charset="2"/>
              <a:buChar char="Ø"/>
            </a:pPr>
            <a:r>
              <a:rPr lang="en-US" sz="2000" b="1" dirty="0" smtClean="0">
                <a:solidFill>
                  <a:srgbClr val="000090"/>
                </a:solidFill>
              </a:rPr>
              <a:t> -- how </a:t>
            </a:r>
            <a:r>
              <a:rPr lang="en-US" sz="2000" b="1" dirty="0">
                <a:solidFill>
                  <a:srgbClr val="000090"/>
                </a:solidFill>
              </a:rPr>
              <a:t>organisms modify </a:t>
            </a:r>
            <a:r>
              <a:rPr lang="en-US" sz="2000" b="1" dirty="0" smtClean="0">
                <a:solidFill>
                  <a:srgbClr val="000090"/>
                </a:solidFill>
              </a:rPr>
              <a:t>environments; </a:t>
            </a:r>
          </a:p>
          <a:p>
            <a:pPr marL="285750" indent="-285750">
              <a:lnSpc>
                <a:spcPct val="110000"/>
              </a:lnSpc>
              <a:buFont typeface="Wingdings" charset="2"/>
              <a:buChar char="Ø"/>
            </a:pPr>
            <a:r>
              <a:rPr lang="en-US" sz="2000" b="1" dirty="0" smtClean="0"/>
              <a:t>-- </a:t>
            </a:r>
            <a:r>
              <a:rPr lang="en-US" sz="2400" b="1" dirty="0" smtClean="0">
                <a:solidFill>
                  <a:srgbClr val="FF0000"/>
                </a:solidFill>
              </a:rPr>
              <a:t>how </a:t>
            </a:r>
            <a:r>
              <a:rPr lang="en-US" sz="2400" b="1" dirty="0">
                <a:solidFill>
                  <a:srgbClr val="FF0000"/>
                </a:solidFill>
              </a:rPr>
              <a:t>organisms transmit more than genes across generations (</a:t>
            </a:r>
            <a:r>
              <a:rPr lang="en-US" sz="2400" b="1" dirty="0" smtClean="0">
                <a:solidFill>
                  <a:srgbClr val="FF0000"/>
                </a:solidFill>
              </a:rPr>
              <a:t>extra</a:t>
            </a:r>
            <a:r>
              <a:rPr lang="en-US" sz="2400" b="1" dirty="0">
                <a:solidFill>
                  <a:srgbClr val="FF0000"/>
                </a:solidFill>
              </a:rPr>
              <a:t>-</a:t>
            </a:r>
            <a:r>
              <a:rPr lang="en-US" sz="2400" b="1" dirty="0" smtClean="0">
                <a:solidFill>
                  <a:srgbClr val="FF0000"/>
                </a:solidFill>
              </a:rPr>
              <a:t>genetic </a:t>
            </a:r>
            <a:r>
              <a:rPr lang="mr-IN" sz="2400" b="1" dirty="0" smtClean="0">
                <a:solidFill>
                  <a:srgbClr val="FF0000"/>
                </a:solidFill>
              </a:rPr>
              <a:t>–</a:t>
            </a:r>
            <a:r>
              <a:rPr lang="en-US" sz="2400" b="1" dirty="0" smtClean="0">
                <a:solidFill>
                  <a:srgbClr val="FF0000"/>
                </a:solidFill>
              </a:rPr>
              <a:t> EPIGENETIC -- inheritance</a:t>
            </a:r>
            <a:r>
              <a:rPr lang="en-US" sz="2400" b="1" dirty="0">
                <a:solidFill>
                  <a:srgbClr val="FF0000"/>
                </a:solidFill>
              </a:rPr>
              <a:t>). </a:t>
            </a:r>
          </a:p>
        </p:txBody>
      </p:sp>
      <p:sp>
        <p:nvSpPr>
          <p:cNvPr id="3" name="Стрелка вниз 2"/>
          <p:cNvSpPr/>
          <p:nvPr/>
        </p:nvSpPr>
        <p:spPr>
          <a:xfrm rot="19826731">
            <a:off x="1628088" y="3154515"/>
            <a:ext cx="439645" cy="1296601"/>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255991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65613"/>
            <a:ext cx="9144000" cy="1200328"/>
          </a:xfrm>
          <a:prstGeom prst="rect">
            <a:avLst/>
          </a:prstGeom>
          <a:noFill/>
          <a:ln>
            <a:solidFill>
              <a:srgbClr val="4F81BD"/>
            </a:solidFill>
          </a:ln>
        </p:spPr>
        <p:txBody>
          <a:bodyPr wrap="square" rtlCol="0">
            <a:spAutoFit/>
          </a:bodyPr>
          <a:lstStyle/>
          <a:p>
            <a:r>
              <a:rPr lang="mr-IN" b="1" i="1" dirty="0" smtClean="0">
                <a:solidFill>
                  <a:srgbClr val="000090"/>
                </a:solidFill>
              </a:rPr>
              <a:t>…</a:t>
            </a:r>
            <a:r>
              <a:rPr lang="en-US" sz="2000" b="1" i="1" dirty="0">
                <a:solidFill>
                  <a:srgbClr val="000090"/>
                </a:solidFill>
              </a:rPr>
              <a:t> </a:t>
            </a:r>
            <a:r>
              <a:rPr lang="en-US" sz="2000" b="1" i="1" dirty="0" smtClean="0">
                <a:solidFill>
                  <a:srgbClr val="000090"/>
                </a:solidFill>
              </a:rPr>
              <a:t> </a:t>
            </a:r>
            <a:r>
              <a:rPr lang="en-US" sz="2400" b="1" i="1" dirty="0" smtClean="0">
                <a:solidFill>
                  <a:srgbClr val="000090"/>
                </a:solidFill>
              </a:rPr>
              <a:t>organisms </a:t>
            </a:r>
            <a:r>
              <a:rPr lang="en-US" sz="2400" b="1" i="1" dirty="0">
                <a:solidFill>
                  <a:srgbClr val="000090"/>
                </a:solidFill>
              </a:rPr>
              <a:t>transmit more than genes across generations </a:t>
            </a:r>
            <a:r>
              <a:rPr lang="mr-IN" sz="2400" b="1" i="1" dirty="0" smtClean="0">
                <a:solidFill>
                  <a:srgbClr val="000090"/>
                </a:solidFill>
              </a:rPr>
              <a:t>–</a:t>
            </a:r>
            <a:r>
              <a:rPr lang="en-US" sz="2400" b="1" i="1" dirty="0" smtClean="0">
                <a:solidFill>
                  <a:srgbClr val="000090"/>
                </a:solidFill>
              </a:rPr>
              <a:t> </a:t>
            </a:r>
          </a:p>
          <a:p>
            <a:r>
              <a:rPr lang="en-US" sz="2400" b="1" i="1" dirty="0" smtClean="0">
                <a:solidFill>
                  <a:srgbClr val="000090"/>
                </a:solidFill>
              </a:rPr>
              <a:t>extra</a:t>
            </a:r>
            <a:r>
              <a:rPr lang="en-US" sz="2400" b="1" i="1" dirty="0">
                <a:solidFill>
                  <a:srgbClr val="000090"/>
                </a:solidFill>
              </a:rPr>
              <a:t>-</a:t>
            </a:r>
            <a:r>
              <a:rPr lang="en-US" sz="2400" b="1" i="1" dirty="0" smtClean="0">
                <a:solidFill>
                  <a:srgbClr val="000090"/>
                </a:solidFill>
              </a:rPr>
              <a:t>genetic </a:t>
            </a:r>
            <a:r>
              <a:rPr lang="mr-IN" sz="2400" b="1" i="1" dirty="0" smtClean="0">
                <a:solidFill>
                  <a:srgbClr val="000090"/>
                </a:solidFill>
              </a:rPr>
              <a:t>–</a:t>
            </a:r>
            <a:r>
              <a:rPr lang="en-US" sz="2400" b="1" i="1" dirty="0" smtClean="0">
                <a:solidFill>
                  <a:srgbClr val="000090"/>
                </a:solidFill>
              </a:rPr>
              <a:t> EPIGENETIC </a:t>
            </a:r>
            <a:r>
              <a:rPr lang="mr-IN" sz="2400" b="1" i="1" dirty="0" smtClean="0">
                <a:solidFill>
                  <a:srgbClr val="000090"/>
                </a:solidFill>
              </a:rPr>
              <a:t>–</a:t>
            </a:r>
            <a:r>
              <a:rPr lang="en-US" sz="2400" b="1" i="1" dirty="0" smtClean="0">
                <a:solidFill>
                  <a:srgbClr val="000090"/>
                </a:solidFill>
              </a:rPr>
              <a:t> inheritance.</a:t>
            </a:r>
          </a:p>
          <a:p>
            <a:pPr algn="r"/>
            <a:r>
              <a:rPr lang="en-US" sz="2400" b="1" i="1" dirty="0" smtClean="0">
                <a:solidFill>
                  <a:srgbClr val="000090"/>
                </a:solidFill>
              </a:rPr>
              <a:t>Nature, 2014</a:t>
            </a:r>
            <a:r>
              <a:rPr lang="mr-IN" sz="2400" b="1" i="1" dirty="0" smtClean="0">
                <a:solidFill>
                  <a:srgbClr val="000090"/>
                </a:solidFill>
              </a:rPr>
              <a:t>…</a:t>
            </a:r>
            <a:r>
              <a:rPr lang="en-US" sz="2400" b="1" dirty="0" smtClean="0">
                <a:solidFill>
                  <a:srgbClr val="000090"/>
                </a:solidFill>
              </a:rPr>
              <a:t>. </a:t>
            </a:r>
            <a:endParaRPr lang="en-US" sz="2400" b="1" dirty="0">
              <a:solidFill>
                <a:srgbClr val="000090"/>
              </a:solidFill>
            </a:endParaRPr>
          </a:p>
        </p:txBody>
      </p:sp>
      <p:sp>
        <p:nvSpPr>
          <p:cNvPr id="4" name="TextBox 3"/>
          <p:cNvSpPr txBox="1"/>
          <p:nvPr/>
        </p:nvSpPr>
        <p:spPr>
          <a:xfrm>
            <a:off x="118714" y="0"/>
            <a:ext cx="8719621" cy="5447645"/>
          </a:xfrm>
          <a:prstGeom prst="rect">
            <a:avLst/>
          </a:prstGeom>
          <a:noFill/>
        </p:spPr>
        <p:txBody>
          <a:bodyPr wrap="square" rtlCol="0">
            <a:spAutoFit/>
          </a:bodyPr>
          <a:lstStyle/>
          <a:p>
            <a:pPr algn="ctr"/>
            <a:r>
              <a:rPr lang="en-US" sz="3200" b="1" dirty="0" smtClean="0"/>
              <a:t>Adventures of the phenomenon of</a:t>
            </a:r>
          </a:p>
          <a:p>
            <a:pPr algn="ctr"/>
            <a:r>
              <a:rPr lang="en-US" sz="3200" b="1" dirty="0" smtClean="0">
                <a:solidFill>
                  <a:srgbClr val="800000"/>
                </a:solidFill>
              </a:rPr>
              <a:t>“INHERITANCE OF ACQUIRED CHARACTERISTICS”:</a:t>
            </a:r>
          </a:p>
          <a:p>
            <a:pPr algn="ctr"/>
            <a:endParaRPr lang="en-US" sz="1000" b="1" dirty="0"/>
          </a:p>
          <a:p>
            <a:pPr algn="ctr"/>
            <a:endParaRPr lang="en-US" sz="2800" b="1" dirty="0" smtClean="0">
              <a:solidFill>
                <a:srgbClr val="008000"/>
              </a:solidFill>
            </a:endParaRPr>
          </a:p>
          <a:p>
            <a:pPr algn="ctr"/>
            <a:r>
              <a:rPr lang="en-US" sz="3200" b="1" dirty="0" smtClean="0">
                <a:solidFill>
                  <a:srgbClr val="008000"/>
                </a:solidFill>
              </a:rPr>
              <a:t>from </a:t>
            </a:r>
            <a:r>
              <a:rPr lang="en-US" sz="3200" b="1" dirty="0" smtClean="0">
                <a:solidFill>
                  <a:srgbClr val="008000"/>
                </a:solidFill>
              </a:rPr>
              <a:t>mainstream science (XIX century)</a:t>
            </a:r>
          </a:p>
          <a:p>
            <a:pPr algn="ctr"/>
            <a:endParaRPr lang="en-US" sz="1000" b="1" dirty="0"/>
          </a:p>
          <a:p>
            <a:pPr algn="ctr"/>
            <a:endParaRPr lang="en-US" sz="2800" b="1" dirty="0" smtClean="0">
              <a:solidFill>
                <a:srgbClr val="FF0000"/>
              </a:solidFill>
            </a:endParaRPr>
          </a:p>
          <a:p>
            <a:pPr algn="ctr"/>
            <a:endParaRPr lang="en-US" sz="2800" b="1" dirty="0">
              <a:solidFill>
                <a:srgbClr val="FF0000"/>
              </a:solidFill>
            </a:endParaRPr>
          </a:p>
          <a:p>
            <a:pPr algn="ctr"/>
            <a:r>
              <a:rPr lang="en-US" sz="2800" b="1" dirty="0" smtClean="0">
                <a:solidFill>
                  <a:srgbClr val="FF0000"/>
                </a:solidFill>
              </a:rPr>
              <a:t>to </a:t>
            </a:r>
            <a:r>
              <a:rPr lang="en-US" sz="2800" b="1" dirty="0" smtClean="0">
                <a:solidFill>
                  <a:srgbClr val="FF0000"/>
                </a:solidFill>
              </a:rPr>
              <a:t>“pseudoscience” (XX century</a:t>
            </a:r>
            <a:r>
              <a:rPr lang="en-US" sz="2800" b="1" dirty="0" smtClean="0">
                <a:solidFill>
                  <a:srgbClr val="FF0000"/>
                </a:solidFill>
              </a:rPr>
              <a:t>)</a:t>
            </a:r>
            <a:endParaRPr lang="en-US" sz="2800" b="1" dirty="0" smtClean="0"/>
          </a:p>
          <a:p>
            <a:pPr algn="ctr"/>
            <a:endParaRPr lang="en-US" sz="2800" b="1" dirty="0" smtClean="0"/>
          </a:p>
          <a:p>
            <a:pPr algn="ctr"/>
            <a:endParaRPr lang="en-US" sz="2800" b="1" dirty="0"/>
          </a:p>
          <a:p>
            <a:pPr algn="ctr"/>
            <a:r>
              <a:rPr lang="en-US" sz="3200" b="1" dirty="0" smtClean="0">
                <a:solidFill>
                  <a:srgbClr val="000090"/>
                </a:solidFill>
              </a:rPr>
              <a:t>and back to MAINSTREAM (XXI century)</a:t>
            </a:r>
          </a:p>
          <a:p>
            <a:pPr algn="ctr"/>
            <a:r>
              <a:rPr lang="en-US" sz="3200" b="1" dirty="0" smtClean="0">
                <a:solidFill>
                  <a:srgbClr val="000090"/>
                </a:solidFill>
              </a:rPr>
              <a:t> </a:t>
            </a:r>
            <a:endParaRPr lang="ru-RU" sz="2800" dirty="0">
              <a:solidFill>
                <a:srgbClr val="000090"/>
              </a:solidFill>
            </a:endParaRPr>
          </a:p>
        </p:txBody>
      </p:sp>
    </p:spTree>
    <p:extLst>
      <p:ext uri="{BB962C8B-B14F-4D97-AF65-F5344CB8AC3E}">
        <p14:creationId xmlns:p14="http://schemas.microsoft.com/office/powerpoint/2010/main" val="1531638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2"/>
          <a:stretch>
            <a:fillRect/>
          </a:stretch>
        </p:blipFill>
        <p:spPr>
          <a:xfrm>
            <a:off x="351051" y="906244"/>
            <a:ext cx="8308152" cy="5760138"/>
          </a:xfrm>
          <a:prstGeom prst="rect">
            <a:avLst/>
          </a:prstGeom>
        </p:spPr>
      </p:pic>
      <p:sp>
        <p:nvSpPr>
          <p:cNvPr id="3" name="TextBox 2"/>
          <p:cNvSpPr txBox="1"/>
          <p:nvPr/>
        </p:nvSpPr>
        <p:spPr>
          <a:xfrm>
            <a:off x="0" y="232127"/>
            <a:ext cx="9143999" cy="523220"/>
          </a:xfrm>
          <a:prstGeom prst="rect">
            <a:avLst/>
          </a:prstGeom>
          <a:solidFill>
            <a:schemeClr val="bg2">
              <a:lumMod val="90000"/>
            </a:schemeClr>
          </a:solidFill>
        </p:spPr>
        <p:txBody>
          <a:bodyPr wrap="square" rtlCol="0">
            <a:spAutoFit/>
          </a:bodyPr>
          <a:lstStyle/>
          <a:p>
            <a:pPr algn="ctr"/>
            <a:r>
              <a:rPr lang="en-US" sz="2800" b="1" dirty="0" smtClean="0">
                <a:solidFill>
                  <a:srgbClr val="FF0000"/>
                </a:solidFill>
              </a:rPr>
              <a:t>EPIGENETIC </a:t>
            </a:r>
            <a:r>
              <a:rPr lang="en-US" sz="2800" b="1" dirty="0">
                <a:solidFill>
                  <a:srgbClr val="FF0000"/>
                </a:solidFill>
              </a:rPr>
              <a:t>INHERITANCE </a:t>
            </a:r>
            <a:r>
              <a:rPr lang="en-US" sz="2800" b="1" dirty="0" smtClean="0">
                <a:solidFill>
                  <a:srgbClr val="FF0000"/>
                </a:solidFill>
              </a:rPr>
              <a:t>OF NUTRITIONAL </a:t>
            </a:r>
            <a:r>
              <a:rPr lang="en-US" sz="2800" b="1" dirty="0">
                <a:solidFill>
                  <a:srgbClr val="FF0000"/>
                </a:solidFill>
              </a:rPr>
              <a:t>EFFECTS </a:t>
            </a:r>
            <a:endParaRPr lang="ru-RU" sz="2800" b="1" dirty="0">
              <a:solidFill>
                <a:srgbClr val="FF0000"/>
              </a:solidFill>
            </a:endParaRPr>
          </a:p>
        </p:txBody>
      </p:sp>
    </p:spTree>
    <p:extLst>
      <p:ext uri="{BB962C8B-B14F-4D97-AF65-F5344CB8AC3E}">
        <p14:creationId xmlns:p14="http://schemas.microsoft.com/office/powerpoint/2010/main" val="10827030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20194</TotalTime>
  <Words>2065</Words>
  <Application>Microsoft Macintosh PowerPoint</Application>
  <PresentationFormat>Экран (4:3)</PresentationFormat>
  <Paragraphs>199</Paragraphs>
  <Slides>26</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Vladimir</dc:creator>
  <cp:lastModifiedBy>Vladimir</cp:lastModifiedBy>
  <cp:revision>256</cp:revision>
  <cp:lastPrinted>2017-10-25T10:00:47Z</cp:lastPrinted>
  <dcterms:created xsi:type="dcterms:W3CDTF">2017-03-26T06:33:11Z</dcterms:created>
  <dcterms:modified xsi:type="dcterms:W3CDTF">2017-10-26T04:47:20Z</dcterms:modified>
</cp:coreProperties>
</file>