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559" r:id="rId2"/>
    <p:sldId id="633" r:id="rId3"/>
    <p:sldId id="634" r:id="rId4"/>
    <p:sldId id="635" r:id="rId5"/>
    <p:sldId id="636" r:id="rId6"/>
    <p:sldId id="637" r:id="rId7"/>
    <p:sldId id="558" r:id="rId8"/>
    <p:sldId id="589" r:id="rId9"/>
    <p:sldId id="572" r:id="rId10"/>
    <p:sldId id="628" r:id="rId11"/>
    <p:sldId id="591" r:id="rId12"/>
    <p:sldId id="604" r:id="rId13"/>
    <p:sldId id="614" r:id="rId14"/>
    <p:sldId id="597" r:id="rId15"/>
    <p:sldId id="615" r:id="rId16"/>
    <p:sldId id="598" r:id="rId17"/>
    <p:sldId id="601" r:id="rId18"/>
    <p:sldId id="619" r:id="rId19"/>
    <p:sldId id="620" r:id="rId20"/>
    <p:sldId id="617" r:id="rId21"/>
    <p:sldId id="621" r:id="rId22"/>
    <p:sldId id="630" r:id="rId23"/>
    <p:sldId id="639" r:id="rId24"/>
    <p:sldId id="638" r:id="rId25"/>
    <p:sldId id="631" r:id="rId26"/>
    <p:sldId id="629" r:id="rId27"/>
    <p:sldId id="624" r:id="rId28"/>
    <p:sldId id="632" r:id="rId29"/>
    <p:sldId id="626" r:id="rId30"/>
    <p:sldId id="640" r:id="rId31"/>
  </p:sldIdLst>
  <p:sldSz cx="9144000" cy="6858000" type="screen4x3"/>
  <p:notesSz cx="6848475" cy="9936163"/>
  <p:defaultTextStyle>
    <a:defPPr>
      <a:defRPr lang="it-IT"/>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FF00FF"/>
    <a:srgbClr val="CC00CC"/>
    <a:srgbClr val="009999"/>
    <a:srgbClr val="0099CC"/>
    <a:srgbClr val="FF6600"/>
    <a:srgbClr val="FF3300"/>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39" autoAdjust="0"/>
    <p:restoredTop sz="93782" autoAdjust="0"/>
  </p:normalViewPr>
  <p:slideViewPr>
    <p:cSldViewPr>
      <p:cViewPr>
        <p:scale>
          <a:sx n="70" d="100"/>
          <a:sy n="70" d="100"/>
        </p:scale>
        <p:origin x="-1296"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1554" y="-90"/>
      </p:cViewPr>
      <p:guideLst>
        <p:guide orient="horz" pos="3129"/>
        <p:guide pos="215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670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a:defRPr>
            </a:lvl1pPr>
          </a:lstStyle>
          <a:p>
            <a:pPr>
              <a:defRPr/>
            </a:pPr>
            <a:endParaRPr lang="it-IT"/>
          </a:p>
        </p:txBody>
      </p:sp>
      <p:sp>
        <p:nvSpPr>
          <p:cNvPr id="18435" name="Rectangle 3"/>
          <p:cNvSpPr>
            <a:spLocks noGrp="1" noChangeArrowheads="1"/>
          </p:cNvSpPr>
          <p:nvPr>
            <p:ph type="dt" sz="quarter" idx="1"/>
          </p:nvPr>
        </p:nvSpPr>
        <p:spPr bwMode="auto">
          <a:xfrm>
            <a:off x="3881438" y="0"/>
            <a:ext cx="29670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a:defRPr>
            </a:lvl1pPr>
          </a:lstStyle>
          <a:p>
            <a:pPr>
              <a:defRPr/>
            </a:pPr>
            <a:endParaRPr lang="it-IT"/>
          </a:p>
        </p:txBody>
      </p:sp>
      <p:sp>
        <p:nvSpPr>
          <p:cNvPr id="18436" name="Rectangle 4"/>
          <p:cNvSpPr>
            <a:spLocks noGrp="1" noChangeArrowheads="1"/>
          </p:cNvSpPr>
          <p:nvPr>
            <p:ph type="ftr" sz="quarter" idx="2"/>
          </p:nvPr>
        </p:nvSpPr>
        <p:spPr bwMode="auto">
          <a:xfrm>
            <a:off x="0" y="9439275"/>
            <a:ext cx="296703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a:defRPr>
            </a:lvl1pPr>
          </a:lstStyle>
          <a:p>
            <a:pPr>
              <a:defRPr/>
            </a:pPr>
            <a:endParaRPr lang="it-IT"/>
          </a:p>
        </p:txBody>
      </p:sp>
      <p:sp>
        <p:nvSpPr>
          <p:cNvPr id="18437" name="Rectangle 5"/>
          <p:cNvSpPr>
            <a:spLocks noGrp="1" noChangeArrowheads="1"/>
          </p:cNvSpPr>
          <p:nvPr>
            <p:ph type="sldNum" sz="quarter" idx="3"/>
          </p:nvPr>
        </p:nvSpPr>
        <p:spPr bwMode="auto">
          <a:xfrm>
            <a:off x="3881438" y="9439275"/>
            <a:ext cx="2967037"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a:defRPr>
            </a:lvl1pPr>
          </a:lstStyle>
          <a:p>
            <a:pPr>
              <a:defRPr/>
            </a:pPr>
            <a:fld id="{EAAF94F1-528C-41C2-8649-230F0CF635B7}"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a:latin typeface="Times New Roman"/>
              </a:defRPr>
            </a:lvl1pPr>
          </a:lstStyle>
          <a:p>
            <a:pPr>
              <a:defRPr/>
            </a:pPr>
            <a:endParaRPr lang="en-GB"/>
          </a:p>
        </p:txBody>
      </p:sp>
      <p:sp>
        <p:nvSpPr>
          <p:cNvPr id="30723" name="Rectangle 3"/>
          <p:cNvSpPr>
            <a:spLocks noGrp="1" noChangeArrowheads="1"/>
          </p:cNvSpPr>
          <p:nvPr>
            <p:ph type="dt" idx="1"/>
          </p:nvPr>
        </p:nvSpPr>
        <p:spPr bwMode="auto">
          <a:xfrm>
            <a:off x="3886200" y="0"/>
            <a:ext cx="2971800" cy="5334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a:latin typeface="Times New Roman"/>
              </a:defRPr>
            </a:lvl1pPr>
          </a:lstStyle>
          <a:p>
            <a:pPr>
              <a:defRPr/>
            </a:pPr>
            <a:endParaRPr lang="en-GB"/>
          </a:p>
        </p:txBody>
      </p:sp>
      <p:sp>
        <p:nvSpPr>
          <p:cNvPr id="32772" name="Rectangle 4"/>
          <p:cNvSpPr>
            <a:spLocks noGrp="1" noRot="1" noChangeAspect="1" noChangeArrowheads="1" noTextEdit="1"/>
          </p:cNvSpPr>
          <p:nvPr>
            <p:ph type="sldImg" idx="2"/>
          </p:nvPr>
        </p:nvSpPr>
        <p:spPr bwMode="auto">
          <a:xfrm>
            <a:off x="939800" y="762000"/>
            <a:ext cx="4978400" cy="37338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4400" y="4724400"/>
            <a:ext cx="5029200" cy="4495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GB" noProof="0" smtClean="0"/>
              <a:t>Fare clic per modificare gli stili del testo dello schema</a:t>
            </a:r>
          </a:p>
          <a:p>
            <a:pPr lvl="1"/>
            <a:r>
              <a:rPr lang="en-GB" noProof="0" smtClean="0"/>
              <a:t>Secondo livello</a:t>
            </a:r>
          </a:p>
          <a:p>
            <a:pPr lvl="2"/>
            <a:r>
              <a:rPr lang="en-GB" noProof="0" smtClean="0"/>
              <a:t>Terzo livello</a:t>
            </a:r>
          </a:p>
          <a:p>
            <a:pPr lvl="3"/>
            <a:r>
              <a:rPr lang="en-GB" noProof="0" smtClean="0"/>
              <a:t>Quarto livello</a:t>
            </a:r>
          </a:p>
          <a:p>
            <a:pPr lvl="4"/>
            <a:r>
              <a:rPr lang="en-GB" noProof="0" smtClean="0"/>
              <a:t>Quinto livello</a:t>
            </a:r>
          </a:p>
        </p:txBody>
      </p:sp>
      <p:sp>
        <p:nvSpPr>
          <p:cNvPr id="30726" name="Rectangle 6"/>
          <p:cNvSpPr>
            <a:spLocks noGrp="1" noChangeArrowheads="1"/>
          </p:cNvSpPr>
          <p:nvPr>
            <p:ph type="ftr" sz="quarter" idx="4"/>
          </p:nvPr>
        </p:nvSpPr>
        <p:spPr bwMode="auto">
          <a:xfrm>
            <a:off x="0" y="9448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Times New Roman"/>
              </a:defRPr>
            </a:lvl1pPr>
          </a:lstStyle>
          <a:p>
            <a:pPr>
              <a:defRPr/>
            </a:pPr>
            <a:endParaRPr lang="en-GB"/>
          </a:p>
        </p:txBody>
      </p:sp>
      <p:sp>
        <p:nvSpPr>
          <p:cNvPr id="30727" name="Rectangle 7"/>
          <p:cNvSpPr>
            <a:spLocks noGrp="1" noChangeArrowheads="1"/>
          </p:cNvSpPr>
          <p:nvPr>
            <p:ph type="sldNum" sz="quarter" idx="5"/>
          </p:nvPr>
        </p:nvSpPr>
        <p:spPr bwMode="auto">
          <a:xfrm>
            <a:off x="3886200" y="9448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New Roman"/>
              </a:defRPr>
            </a:lvl1pPr>
          </a:lstStyle>
          <a:p>
            <a:pPr>
              <a:defRPr/>
            </a:pPr>
            <a:fld id="{6E2F9834-FF18-43C9-B488-CA0B5F9C6162}"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a:ea typeface="+mn-ea"/>
        <a:cs typeface="+mn-cs"/>
      </a:defRPr>
    </a:lvl1pPr>
    <a:lvl2pPr marL="457200" algn="l" rtl="0" eaLnBrk="0" fontAlgn="base" hangingPunct="0">
      <a:spcBef>
        <a:spcPct val="30000"/>
      </a:spcBef>
      <a:spcAft>
        <a:spcPct val="0"/>
      </a:spcAft>
      <a:defRPr sz="1200" kern="1200">
        <a:solidFill>
          <a:schemeClr val="tx1"/>
        </a:solidFill>
        <a:latin typeface="Times New Roman"/>
        <a:ea typeface="+mn-ea"/>
        <a:cs typeface="+mn-cs"/>
      </a:defRPr>
    </a:lvl2pPr>
    <a:lvl3pPr marL="914400" algn="l" rtl="0" eaLnBrk="0" fontAlgn="base" hangingPunct="0">
      <a:spcBef>
        <a:spcPct val="30000"/>
      </a:spcBef>
      <a:spcAft>
        <a:spcPct val="0"/>
      </a:spcAft>
      <a:defRPr sz="1200" kern="1200">
        <a:solidFill>
          <a:schemeClr val="tx1"/>
        </a:solidFill>
        <a:latin typeface="Times New Roman"/>
        <a:ea typeface="+mn-ea"/>
        <a:cs typeface="+mn-cs"/>
      </a:defRPr>
    </a:lvl3pPr>
    <a:lvl4pPr marL="1371600" algn="l" rtl="0" eaLnBrk="0" fontAlgn="base" hangingPunct="0">
      <a:spcBef>
        <a:spcPct val="30000"/>
      </a:spcBef>
      <a:spcAft>
        <a:spcPct val="0"/>
      </a:spcAft>
      <a:defRPr sz="1200" kern="1200">
        <a:solidFill>
          <a:schemeClr val="tx1"/>
        </a:solidFill>
        <a:latin typeface="Times New Roman"/>
        <a:ea typeface="+mn-ea"/>
        <a:cs typeface="+mn-cs"/>
      </a:defRPr>
    </a:lvl4pPr>
    <a:lvl5pPr marL="1828800" algn="l" rtl="0" eaLnBrk="0" fontAlgn="base" hangingPunct="0">
      <a:spcBef>
        <a:spcPct val="30000"/>
      </a:spcBef>
      <a:spcAft>
        <a:spcPct val="0"/>
      </a:spcAft>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a:ln/>
        </p:spPr>
      </p:sp>
      <p:sp>
        <p:nvSpPr>
          <p:cNvPr id="33795"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33796" name="Segnaposto numero diapositiva 3"/>
          <p:cNvSpPr>
            <a:spLocks noGrp="1"/>
          </p:cNvSpPr>
          <p:nvPr>
            <p:ph type="sldNum" sz="quarter" idx="5"/>
          </p:nvPr>
        </p:nvSpPr>
        <p:spPr>
          <a:noFill/>
        </p:spPr>
        <p:txBody>
          <a:bodyPr/>
          <a:lstStyle/>
          <a:p>
            <a:fld id="{D93E7F7A-0A87-4C7B-A402-F5344D949E78}" type="slidenum">
              <a:rPr lang="en-GB" smtClean="0">
                <a:latin typeface="Times New Roman" pitchFamily="18" charset="0"/>
              </a:rPr>
              <a:pPr/>
              <a:t>1</a:t>
            </a:fld>
            <a:endParaRPr lang="en-GB"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a:ln/>
        </p:spPr>
      </p:sp>
      <p:sp>
        <p:nvSpPr>
          <p:cNvPr id="43011" name="Segnaposto note 2"/>
          <p:cNvSpPr>
            <a:spLocks noGrp="1"/>
          </p:cNvSpPr>
          <p:nvPr>
            <p:ph type="body" idx="1"/>
          </p:nvPr>
        </p:nvSpPr>
        <p:spPr>
          <a:noFill/>
          <a:ln/>
        </p:spPr>
        <p:txBody>
          <a:bodyPr/>
          <a:lstStyle/>
          <a:p>
            <a:endParaRPr lang="it-IT" smtClean="0">
              <a:latin typeface="Times New Roman" pitchFamily="18" charset="0"/>
            </a:endParaRPr>
          </a:p>
        </p:txBody>
      </p:sp>
      <p:sp>
        <p:nvSpPr>
          <p:cNvPr id="43012" name="Segnaposto numero diapositiva 3"/>
          <p:cNvSpPr>
            <a:spLocks noGrp="1"/>
          </p:cNvSpPr>
          <p:nvPr>
            <p:ph type="sldNum" sz="quarter" idx="5"/>
          </p:nvPr>
        </p:nvSpPr>
        <p:spPr>
          <a:noFill/>
        </p:spPr>
        <p:txBody>
          <a:bodyPr/>
          <a:lstStyle/>
          <a:p>
            <a:fld id="{5C755875-E486-4BB2-8903-6DD27B2A0491}" type="slidenum">
              <a:rPr lang="en-GB" smtClean="0">
                <a:latin typeface="Times New Roman" pitchFamily="18" charset="0"/>
              </a:rPr>
              <a:pPr/>
              <a:t>10</a:t>
            </a:fld>
            <a:endParaRPr lang="en-GB"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a:ln/>
        </p:spPr>
      </p:sp>
      <p:sp>
        <p:nvSpPr>
          <p:cNvPr id="44035"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44036" name="Segnaposto numero diapositiva 3"/>
          <p:cNvSpPr>
            <a:spLocks noGrp="1"/>
          </p:cNvSpPr>
          <p:nvPr>
            <p:ph type="sldNum" sz="quarter" idx="5"/>
          </p:nvPr>
        </p:nvSpPr>
        <p:spPr>
          <a:noFill/>
        </p:spPr>
        <p:txBody>
          <a:bodyPr/>
          <a:lstStyle/>
          <a:p>
            <a:fld id="{8C7C50D4-9411-4CCF-BB55-466812D4DADF}" type="slidenum">
              <a:rPr lang="en-GB" smtClean="0">
                <a:latin typeface="Times New Roman" pitchFamily="18" charset="0"/>
              </a:rPr>
              <a:pPr/>
              <a:t>11</a:t>
            </a:fld>
            <a:endParaRPr lang="en-GB"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a:ln/>
        </p:spPr>
      </p:sp>
      <p:sp>
        <p:nvSpPr>
          <p:cNvPr id="45059"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45060" name="Segnaposto numero diapositiva 3"/>
          <p:cNvSpPr>
            <a:spLocks noGrp="1"/>
          </p:cNvSpPr>
          <p:nvPr>
            <p:ph type="sldNum" sz="quarter" idx="5"/>
          </p:nvPr>
        </p:nvSpPr>
        <p:spPr>
          <a:noFill/>
        </p:spPr>
        <p:txBody>
          <a:bodyPr/>
          <a:lstStyle/>
          <a:p>
            <a:fld id="{8CE2FABB-37EE-44CE-9939-ECEF2059864B}" type="slidenum">
              <a:rPr lang="en-GB" smtClean="0">
                <a:latin typeface="Times New Roman" pitchFamily="18" charset="0"/>
              </a:rPr>
              <a:pPr/>
              <a:t>12</a:t>
            </a:fld>
            <a:endParaRPr lang="en-GB"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a:ln/>
        </p:spPr>
      </p:sp>
      <p:sp>
        <p:nvSpPr>
          <p:cNvPr id="46083" name="Segnaposto note 2"/>
          <p:cNvSpPr>
            <a:spLocks noGrp="1"/>
          </p:cNvSpPr>
          <p:nvPr>
            <p:ph type="body" idx="1"/>
          </p:nvPr>
        </p:nvSpPr>
        <p:spPr>
          <a:noFill/>
          <a:ln/>
        </p:spPr>
        <p:txBody>
          <a:bodyPr/>
          <a:lstStyle/>
          <a:p>
            <a:endParaRPr lang="it-IT" smtClean="0">
              <a:latin typeface="Times New Roman" pitchFamily="18" charset="0"/>
            </a:endParaRPr>
          </a:p>
        </p:txBody>
      </p:sp>
      <p:sp>
        <p:nvSpPr>
          <p:cNvPr id="46084" name="Segnaposto numero diapositiva 3"/>
          <p:cNvSpPr>
            <a:spLocks noGrp="1"/>
          </p:cNvSpPr>
          <p:nvPr>
            <p:ph type="sldNum" sz="quarter" idx="5"/>
          </p:nvPr>
        </p:nvSpPr>
        <p:spPr>
          <a:noFill/>
        </p:spPr>
        <p:txBody>
          <a:bodyPr/>
          <a:lstStyle/>
          <a:p>
            <a:fld id="{3B13FD2F-F8C9-426D-AB47-B97FD5F0621B}" type="slidenum">
              <a:rPr lang="en-GB" smtClean="0">
                <a:latin typeface="Times New Roman" pitchFamily="18" charset="0"/>
              </a:rPr>
              <a:pPr/>
              <a:t>13</a:t>
            </a:fld>
            <a:endParaRPr lang="en-GB"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a:ln/>
        </p:spPr>
      </p:sp>
      <p:sp>
        <p:nvSpPr>
          <p:cNvPr id="47107"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47108" name="Segnaposto numero diapositiva 3"/>
          <p:cNvSpPr>
            <a:spLocks noGrp="1"/>
          </p:cNvSpPr>
          <p:nvPr>
            <p:ph type="sldNum" sz="quarter" idx="5"/>
          </p:nvPr>
        </p:nvSpPr>
        <p:spPr>
          <a:noFill/>
        </p:spPr>
        <p:txBody>
          <a:bodyPr/>
          <a:lstStyle/>
          <a:p>
            <a:fld id="{37C50013-B131-478B-9C77-7A12FAF3F8FF}" type="slidenum">
              <a:rPr lang="en-GB" smtClean="0">
                <a:latin typeface="Times New Roman" pitchFamily="18" charset="0"/>
              </a:rPr>
              <a:pPr/>
              <a:t>14</a:t>
            </a:fld>
            <a:endParaRPr lang="en-GB"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a:ln/>
        </p:spPr>
      </p:sp>
      <p:sp>
        <p:nvSpPr>
          <p:cNvPr id="48131"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48132" name="Segnaposto numero diapositiva 3"/>
          <p:cNvSpPr>
            <a:spLocks noGrp="1"/>
          </p:cNvSpPr>
          <p:nvPr>
            <p:ph type="sldNum" sz="quarter" idx="5"/>
          </p:nvPr>
        </p:nvSpPr>
        <p:spPr>
          <a:noFill/>
        </p:spPr>
        <p:txBody>
          <a:bodyPr/>
          <a:lstStyle/>
          <a:p>
            <a:fld id="{77AC72B0-CD8C-4735-B222-D7AB2F9CA6E0}" type="slidenum">
              <a:rPr lang="en-GB" smtClean="0">
                <a:latin typeface="Times New Roman" pitchFamily="18" charset="0"/>
              </a:rPr>
              <a:pPr/>
              <a:t>15</a:t>
            </a:fld>
            <a:endParaRPr lang="en-GB"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a:ln/>
        </p:spPr>
      </p:sp>
      <p:sp>
        <p:nvSpPr>
          <p:cNvPr id="49155"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49156" name="Segnaposto numero diapositiva 3"/>
          <p:cNvSpPr>
            <a:spLocks noGrp="1"/>
          </p:cNvSpPr>
          <p:nvPr>
            <p:ph type="sldNum" sz="quarter" idx="5"/>
          </p:nvPr>
        </p:nvSpPr>
        <p:spPr>
          <a:noFill/>
        </p:spPr>
        <p:txBody>
          <a:bodyPr/>
          <a:lstStyle/>
          <a:p>
            <a:fld id="{E769C611-3CC1-4E1F-AF5F-4529E7783836}" type="slidenum">
              <a:rPr lang="en-GB" smtClean="0">
                <a:latin typeface="Times New Roman" pitchFamily="18" charset="0"/>
              </a:rPr>
              <a:pPr/>
              <a:t>16</a:t>
            </a:fld>
            <a:endParaRPr lang="en-GB"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a:ln/>
        </p:spPr>
      </p:sp>
      <p:sp>
        <p:nvSpPr>
          <p:cNvPr id="50179"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50180" name="Segnaposto numero diapositiva 3"/>
          <p:cNvSpPr>
            <a:spLocks noGrp="1"/>
          </p:cNvSpPr>
          <p:nvPr>
            <p:ph type="sldNum" sz="quarter" idx="5"/>
          </p:nvPr>
        </p:nvSpPr>
        <p:spPr>
          <a:noFill/>
        </p:spPr>
        <p:txBody>
          <a:bodyPr/>
          <a:lstStyle/>
          <a:p>
            <a:fld id="{1B22E6A1-A0C3-495A-8F02-C3C70AC964CC}" type="slidenum">
              <a:rPr lang="en-GB" smtClean="0">
                <a:latin typeface="Times New Roman" pitchFamily="18" charset="0"/>
              </a:rPr>
              <a:pPr/>
              <a:t>17</a:t>
            </a:fld>
            <a:endParaRPr lang="en-GB"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a:ln/>
        </p:spPr>
      </p:sp>
      <p:sp>
        <p:nvSpPr>
          <p:cNvPr id="51203"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51204" name="Segnaposto numero diapositiva 3"/>
          <p:cNvSpPr>
            <a:spLocks noGrp="1"/>
          </p:cNvSpPr>
          <p:nvPr>
            <p:ph type="sldNum" sz="quarter" idx="5"/>
          </p:nvPr>
        </p:nvSpPr>
        <p:spPr>
          <a:noFill/>
        </p:spPr>
        <p:txBody>
          <a:bodyPr/>
          <a:lstStyle/>
          <a:p>
            <a:fld id="{B9D43378-5068-4144-8382-8DAF6BB2E3A6}" type="slidenum">
              <a:rPr lang="en-GB" smtClean="0">
                <a:latin typeface="Times New Roman" pitchFamily="18" charset="0"/>
              </a:rPr>
              <a:pPr/>
              <a:t>18</a:t>
            </a:fld>
            <a:endParaRPr lang="en-GB"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ln/>
        </p:spPr>
      </p:sp>
      <p:sp>
        <p:nvSpPr>
          <p:cNvPr id="52227"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52228" name="Segnaposto numero diapositiva 3"/>
          <p:cNvSpPr>
            <a:spLocks noGrp="1"/>
          </p:cNvSpPr>
          <p:nvPr>
            <p:ph type="sldNum" sz="quarter" idx="5"/>
          </p:nvPr>
        </p:nvSpPr>
        <p:spPr>
          <a:noFill/>
        </p:spPr>
        <p:txBody>
          <a:bodyPr/>
          <a:lstStyle/>
          <a:p>
            <a:fld id="{8226908F-6FD7-4FFA-8F82-910698078AB7}" type="slidenum">
              <a:rPr lang="en-GB" smtClean="0">
                <a:latin typeface="Times New Roman" pitchFamily="18" charset="0"/>
              </a:rPr>
              <a:pPr/>
              <a:t>19</a:t>
            </a:fld>
            <a:endParaRPr lang="en-GB"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a:ln/>
        </p:spPr>
        <p:txBody>
          <a:bodyPr wrap="square"/>
          <a:lstStyle/>
          <a:p>
            <a:pPr eaLnBrk="1" hangingPunct="1">
              <a:spcBef>
                <a:spcPct val="0"/>
              </a:spcBef>
            </a:pPr>
            <a:endParaRPr lang="it-IT" smtClean="0">
              <a:latin typeface="Times New Roman" pitchFamily="18" charset="0"/>
            </a:endParaRPr>
          </a:p>
        </p:txBody>
      </p:sp>
      <p:sp>
        <p:nvSpPr>
          <p:cNvPr id="34820" name="Segnaposto numero diapositiva 3"/>
          <p:cNvSpPr>
            <a:spLocks noGrp="1"/>
          </p:cNvSpPr>
          <p:nvPr>
            <p:ph type="sldNum" sz="quarter" idx="5"/>
          </p:nvPr>
        </p:nvSpPr>
        <p:spPr>
          <a:noFill/>
        </p:spPr>
        <p:txBody>
          <a:bodyPr wrap="square"/>
          <a:lstStyle/>
          <a:p>
            <a:fld id="{1EDAA0E8-E050-4C6F-88E3-4808E3C56A7F}" type="slidenum">
              <a:rPr lang="it-IT" smtClean="0">
                <a:latin typeface="Times New Roman" pitchFamily="18" charset="0"/>
              </a:rPr>
              <a:pPr/>
              <a:t>2</a:t>
            </a:fld>
            <a:endParaRPr lang="it-IT"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a:ln/>
        </p:spPr>
      </p:sp>
      <p:sp>
        <p:nvSpPr>
          <p:cNvPr id="53251"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53252" name="Segnaposto numero diapositiva 3"/>
          <p:cNvSpPr>
            <a:spLocks noGrp="1"/>
          </p:cNvSpPr>
          <p:nvPr>
            <p:ph type="sldNum" sz="quarter" idx="5"/>
          </p:nvPr>
        </p:nvSpPr>
        <p:spPr>
          <a:noFill/>
        </p:spPr>
        <p:txBody>
          <a:bodyPr/>
          <a:lstStyle/>
          <a:p>
            <a:fld id="{B6561B5C-D2E6-4E32-878E-2961EDF51EEB}" type="slidenum">
              <a:rPr lang="en-GB" smtClean="0">
                <a:latin typeface="Times New Roman" pitchFamily="18" charset="0"/>
              </a:rPr>
              <a:pPr/>
              <a:t>20</a:t>
            </a:fld>
            <a:endParaRPr lang="en-GB"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54276" name="Segnaposto numero diapositiva 3"/>
          <p:cNvSpPr>
            <a:spLocks noGrp="1"/>
          </p:cNvSpPr>
          <p:nvPr>
            <p:ph type="sldNum" sz="quarter" idx="5"/>
          </p:nvPr>
        </p:nvSpPr>
        <p:spPr>
          <a:noFill/>
        </p:spPr>
        <p:txBody>
          <a:bodyPr/>
          <a:lstStyle/>
          <a:p>
            <a:fld id="{CD590AE7-3FA9-44D2-AAF1-A4DBCBADFB57}" type="slidenum">
              <a:rPr lang="en-GB" smtClean="0">
                <a:latin typeface="Times New Roman" pitchFamily="18" charset="0"/>
              </a:rPr>
              <a:pPr/>
              <a:t>21</a:t>
            </a:fld>
            <a:endParaRPr lang="en-GB"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a:ln/>
        </p:spPr>
      </p:sp>
      <p:sp>
        <p:nvSpPr>
          <p:cNvPr id="55299"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55300" name="Segnaposto numero diapositiva 3"/>
          <p:cNvSpPr>
            <a:spLocks noGrp="1"/>
          </p:cNvSpPr>
          <p:nvPr>
            <p:ph type="sldNum" sz="quarter" idx="5"/>
          </p:nvPr>
        </p:nvSpPr>
        <p:spPr>
          <a:noFill/>
        </p:spPr>
        <p:txBody>
          <a:bodyPr/>
          <a:lstStyle/>
          <a:p>
            <a:fld id="{54A9560D-5AB0-4538-AC05-2384A23F6AE6}" type="slidenum">
              <a:rPr lang="en-GB" smtClean="0">
                <a:latin typeface="Times New Roman" pitchFamily="18" charset="0"/>
              </a:rPr>
              <a:pPr/>
              <a:t>22</a:t>
            </a:fld>
            <a:endParaRPr lang="en-GB"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56324" name="Segnaposto numero diapositiva 3"/>
          <p:cNvSpPr>
            <a:spLocks noGrp="1"/>
          </p:cNvSpPr>
          <p:nvPr>
            <p:ph type="sldNum" sz="quarter" idx="5"/>
          </p:nvPr>
        </p:nvSpPr>
        <p:spPr>
          <a:noFill/>
        </p:spPr>
        <p:txBody>
          <a:bodyPr/>
          <a:lstStyle/>
          <a:p>
            <a:fld id="{96D0DB77-C20D-4617-B5AF-F92DF0059949}" type="slidenum">
              <a:rPr lang="en-GB" smtClean="0">
                <a:latin typeface="Times New Roman" pitchFamily="18" charset="0"/>
              </a:rPr>
              <a:pPr/>
              <a:t>23</a:t>
            </a:fld>
            <a:endParaRPr lang="en-GB"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57348" name="Segnaposto numero diapositiva 3"/>
          <p:cNvSpPr>
            <a:spLocks noGrp="1"/>
          </p:cNvSpPr>
          <p:nvPr>
            <p:ph type="sldNum" sz="quarter" idx="5"/>
          </p:nvPr>
        </p:nvSpPr>
        <p:spPr>
          <a:noFill/>
        </p:spPr>
        <p:txBody>
          <a:bodyPr/>
          <a:lstStyle/>
          <a:p>
            <a:fld id="{C9841E59-25F4-4ADC-A27D-DD41AF81893F}" type="slidenum">
              <a:rPr lang="en-GB" smtClean="0">
                <a:latin typeface="Times New Roman" pitchFamily="18" charset="0"/>
              </a:rPr>
              <a:pPr/>
              <a:t>24</a:t>
            </a:fld>
            <a:endParaRPr lang="en-GB"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a:ln/>
        </p:spPr>
      </p:sp>
      <p:sp>
        <p:nvSpPr>
          <p:cNvPr id="58371"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58372" name="Segnaposto numero diapositiva 3"/>
          <p:cNvSpPr>
            <a:spLocks noGrp="1"/>
          </p:cNvSpPr>
          <p:nvPr>
            <p:ph type="sldNum" sz="quarter" idx="5"/>
          </p:nvPr>
        </p:nvSpPr>
        <p:spPr>
          <a:noFill/>
        </p:spPr>
        <p:txBody>
          <a:bodyPr/>
          <a:lstStyle/>
          <a:p>
            <a:fld id="{4B1809C0-5948-4283-A327-9C6668E82943}" type="slidenum">
              <a:rPr lang="en-GB" smtClean="0">
                <a:latin typeface="Times New Roman" pitchFamily="18" charset="0"/>
              </a:rPr>
              <a:pPr/>
              <a:t>25</a:t>
            </a:fld>
            <a:endParaRPr lang="en-GB"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a:ln/>
        </p:spPr>
      </p:sp>
      <p:sp>
        <p:nvSpPr>
          <p:cNvPr id="59395"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59396" name="Segnaposto numero diapositiva 3"/>
          <p:cNvSpPr>
            <a:spLocks noGrp="1"/>
          </p:cNvSpPr>
          <p:nvPr>
            <p:ph type="sldNum" sz="quarter" idx="5"/>
          </p:nvPr>
        </p:nvSpPr>
        <p:spPr>
          <a:noFill/>
        </p:spPr>
        <p:txBody>
          <a:bodyPr/>
          <a:lstStyle/>
          <a:p>
            <a:fld id="{C1181F70-8D60-4CCF-88BA-4427F6049207}" type="slidenum">
              <a:rPr lang="en-GB" smtClean="0">
                <a:latin typeface="Times New Roman" pitchFamily="18" charset="0"/>
              </a:rPr>
              <a:pPr/>
              <a:t>26</a:t>
            </a:fld>
            <a:endParaRPr lang="en-GB"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a:ln/>
        </p:spPr>
      </p:sp>
      <p:sp>
        <p:nvSpPr>
          <p:cNvPr id="60419"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60420" name="Segnaposto numero diapositiva 3"/>
          <p:cNvSpPr>
            <a:spLocks noGrp="1"/>
          </p:cNvSpPr>
          <p:nvPr>
            <p:ph type="sldNum" sz="quarter" idx="5"/>
          </p:nvPr>
        </p:nvSpPr>
        <p:spPr>
          <a:noFill/>
        </p:spPr>
        <p:txBody>
          <a:bodyPr/>
          <a:lstStyle/>
          <a:p>
            <a:fld id="{69CCE931-C40D-4263-B720-1916E57C9542}" type="slidenum">
              <a:rPr lang="en-GB" smtClean="0">
                <a:latin typeface="Times New Roman" pitchFamily="18" charset="0"/>
              </a:rPr>
              <a:pPr/>
              <a:t>27</a:t>
            </a:fld>
            <a:endParaRPr lang="en-GB"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a:ln/>
        </p:spPr>
      </p:sp>
      <p:sp>
        <p:nvSpPr>
          <p:cNvPr id="61443"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61444" name="Segnaposto numero diapositiva 3"/>
          <p:cNvSpPr>
            <a:spLocks noGrp="1"/>
          </p:cNvSpPr>
          <p:nvPr>
            <p:ph type="sldNum" sz="quarter" idx="5"/>
          </p:nvPr>
        </p:nvSpPr>
        <p:spPr>
          <a:noFill/>
        </p:spPr>
        <p:txBody>
          <a:bodyPr/>
          <a:lstStyle/>
          <a:p>
            <a:fld id="{FDBF4FB2-A388-4070-B32D-6D9450F2D008}" type="slidenum">
              <a:rPr lang="en-GB" smtClean="0">
                <a:latin typeface="Times New Roman" pitchFamily="18" charset="0"/>
              </a:rPr>
              <a:pPr/>
              <a:t>28</a:t>
            </a:fld>
            <a:endParaRPr lang="en-GB"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62468" name="Segnaposto numero diapositiva 3"/>
          <p:cNvSpPr>
            <a:spLocks noGrp="1"/>
          </p:cNvSpPr>
          <p:nvPr>
            <p:ph type="sldNum" sz="quarter" idx="5"/>
          </p:nvPr>
        </p:nvSpPr>
        <p:spPr>
          <a:noFill/>
        </p:spPr>
        <p:txBody>
          <a:bodyPr/>
          <a:lstStyle/>
          <a:p>
            <a:fld id="{63901309-A4BB-4435-B321-FA00A2D5FEF3}" type="slidenum">
              <a:rPr lang="en-GB" smtClean="0">
                <a:latin typeface="Times New Roman" pitchFamily="18" charset="0"/>
              </a:rPr>
              <a:pPr/>
              <a:t>29</a:t>
            </a:fld>
            <a:endParaRPr lang="en-GB"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a:ln/>
        </p:spPr>
      </p:sp>
      <p:sp>
        <p:nvSpPr>
          <p:cNvPr id="35843" name="Segnaposto note 2"/>
          <p:cNvSpPr>
            <a:spLocks noGrp="1"/>
          </p:cNvSpPr>
          <p:nvPr>
            <p:ph type="body" idx="1"/>
          </p:nvPr>
        </p:nvSpPr>
        <p:spPr>
          <a:noFill/>
          <a:ln/>
        </p:spPr>
        <p:txBody>
          <a:bodyPr wrap="square"/>
          <a:lstStyle/>
          <a:p>
            <a:pPr eaLnBrk="1" hangingPunct="1">
              <a:spcBef>
                <a:spcPct val="0"/>
              </a:spcBef>
            </a:pPr>
            <a:endParaRPr lang="it-IT" smtClean="0">
              <a:latin typeface="Times New Roman" pitchFamily="18" charset="0"/>
            </a:endParaRPr>
          </a:p>
        </p:txBody>
      </p:sp>
      <p:sp>
        <p:nvSpPr>
          <p:cNvPr id="35844" name="Segnaposto numero diapositiva 3"/>
          <p:cNvSpPr>
            <a:spLocks noGrp="1"/>
          </p:cNvSpPr>
          <p:nvPr>
            <p:ph type="sldNum" sz="quarter" idx="5"/>
          </p:nvPr>
        </p:nvSpPr>
        <p:spPr>
          <a:noFill/>
        </p:spPr>
        <p:txBody>
          <a:bodyPr wrap="square"/>
          <a:lstStyle/>
          <a:p>
            <a:fld id="{AE2A73C0-20D2-43B1-BA44-FDE4B7D47931}" type="slidenum">
              <a:rPr lang="it-IT" smtClean="0">
                <a:latin typeface="Times New Roman" pitchFamily="18" charset="0"/>
              </a:rPr>
              <a:pPr/>
              <a:t>3</a:t>
            </a:fld>
            <a:endParaRPr lang="it-IT"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E2F9834-FF18-43C9-B488-CA0B5F9C6162}" type="slidenum">
              <a:rPr lang="en-GB" smtClean="0"/>
              <a:pPr>
                <a:defRPr/>
              </a:pPr>
              <a:t>30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a:ln/>
        </p:spPr>
      </p:sp>
      <p:sp>
        <p:nvSpPr>
          <p:cNvPr id="36867" name="Segnaposto note 2"/>
          <p:cNvSpPr>
            <a:spLocks noGrp="1"/>
          </p:cNvSpPr>
          <p:nvPr>
            <p:ph type="body" idx="1"/>
          </p:nvPr>
        </p:nvSpPr>
        <p:spPr>
          <a:noFill/>
          <a:ln/>
        </p:spPr>
        <p:txBody>
          <a:bodyPr wrap="square"/>
          <a:lstStyle/>
          <a:p>
            <a:pPr eaLnBrk="1" hangingPunct="1">
              <a:spcBef>
                <a:spcPct val="0"/>
              </a:spcBef>
            </a:pPr>
            <a:endParaRPr lang="it-IT" smtClean="0">
              <a:latin typeface="Times New Roman" pitchFamily="18" charset="0"/>
            </a:endParaRPr>
          </a:p>
        </p:txBody>
      </p:sp>
      <p:sp>
        <p:nvSpPr>
          <p:cNvPr id="36868" name="Segnaposto numero diapositiva 3"/>
          <p:cNvSpPr>
            <a:spLocks noGrp="1"/>
          </p:cNvSpPr>
          <p:nvPr>
            <p:ph type="sldNum" sz="quarter" idx="5"/>
          </p:nvPr>
        </p:nvSpPr>
        <p:spPr>
          <a:noFill/>
        </p:spPr>
        <p:txBody>
          <a:bodyPr wrap="square"/>
          <a:lstStyle/>
          <a:p>
            <a:fld id="{42390331-4C84-4679-B575-E51CA73AC3C5}" type="slidenum">
              <a:rPr lang="it-IT" smtClean="0">
                <a:latin typeface="Times New Roman" pitchFamily="18" charset="0"/>
              </a:rPr>
              <a:pPr/>
              <a:t>4</a:t>
            </a:fld>
            <a:endParaRPr lang="it-IT"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noFill/>
        </p:spPr>
        <p:txBody>
          <a:bodyPr/>
          <a:lstStyle/>
          <a:p>
            <a:fld id="{803BBCC1-9E8B-4036-967A-0EBDA12CDCC1}" type="datetime6">
              <a:rPr lang="it-IT" smtClean="0">
                <a:latin typeface="Times New Roman" pitchFamily="18" charset="0"/>
              </a:rPr>
              <a:pPr/>
              <a:t>settembre ’14</a:t>
            </a:fld>
            <a:endParaRPr lang="it-IT" smtClean="0">
              <a:latin typeface="Times New Roman" pitchFamily="18" charset="0"/>
            </a:endParaRPr>
          </a:p>
        </p:txBody>
      </p:sp>
      <p:sp>
        <p:nvSpPr>
          <p:cNvPr id="37891" name="Rectangle 6"/>
          <p:cNvSpPr>
            <a:spLocks noGrp="1" noChangeArrowheads="1"/>
          </p:cNvSpPr>
          <p:nvPr>
            <p:ph type="ftr" sz="quarter" idx="4"/>
          </p:nvPr>
        </p:nvSpPr>
        <p:spPr>
          <a:noFill/>
        </p:spPr>
        <p:txBody>
          <a:bodyPr/>
          <a:lstStyle/>
          <a:p>
            <a:r>
              <a:rPr lang="it-IT" smtClean="0">
                <a:latin typeface="Times New Roman" pitchFamily="18" charset="0"/>
              </a:rPr>
              <a:t>kjkkkkkkkkkkkkkkkkkkk</a:t>
            </a:r>
          </a:p>
        </p:txBody>
      </p:sp>
      <p:sp>
        <p:nvSpPr>
          <p:cNvPr id="37892" name="Rectangle 7"/>
          <p:cNvSpPr>
            <a:spLocks noGrp="1" noChangeArrowheads="1"/>
          </p:cNvSpPr>
          <p:nvPr>
            <p:ph type="sldNum" sz="quarter" idx="5"/>
          </p:nvPr>
        </p:nvSpPr>
        <p:spPr>
          <a:noFill/>
        </p:spPr>
        <p:txBody>
          <a:bodyPr/>
          <a:lstStyle/>
          <a:p>
            <a:fld id="{AC67453B-DF10-46D7-886F-9967D00D6D73}" type="slidenum">
              <a:rPr lang="it-IT" smtClean="0">
                <a:latin typeface="Times New Roman" pitchFamily="18" charset="0"/>
              </a:rPr>
              <a:pPr/>
              <a:t>5</a:t>
            </a:fld>
            <a:endParaRPr lang="it-IT" smtClean="0">
              <a:latin typeface="Times New Roman" pitchFamily="18" charset="0"/>
            </a:endParaRPr>
          </a:p>
        </p:txBody>
      </p:sp>
      <p:sp>
        <p:nvSpPr>
          <p:cNvPr id="37893" name="Rectangle 2"/>
          <p:cNvSpPr>
            <a:spLocks noGrp="1" noRot="1" noChangeAspect="1" noChangeArrowheads="1" noTextEdit="1"/>
          </p:cNvSpPr>
          <p:nvPr>
            <p:ph type="sldImg"/>
          </p:nvPr>
        </p:nvSpPr>
        <p:spPr>
          <a:ln/>
        </p:spPr>
      </p:sp>
      <p:sp>
        <p:nvSpPr>
          <p:cNvPr id="37894" name="Rectangle 3"/>
          <p:cNvSpPr>
            <a:spLocks noGrp="1" noChangeArrowheads="1"/>
          </p:cNvSpPr>
          <p:nvPr>
            <p:ph type="body" idx="1"/>
          </p:nvPr>
        </p:nvSpPr>
        <p:spPr>
          <a:noFill/>
          <a:ln/>
        </p:spPr>
        <p:txBody>
          <a:bodyPr wrap="square"/>
          <a:lstStyle/>
          <a:p>
            <a:endParaRPr lang="it-IT"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p:spPr>
        <p:txBody>
          <a:bodyPr wrap="square"/>
          <a:lstStyle/>
          <a:p>
            <a:pPr eaLnBrk="1" hangingPunct="1">
              <a:spcBef>
                <a:spcPct val="0"/>
              </a:spcBef>
            </a:pPr>
            <a:endParaRPr lang="it-IT" smtClean="0">
              <a:latin typeface="Times New Roman" pitchFamily="18" charset="0"/>
            </a:endParaRPr>
          </a:p>
        </p:txBody>
      </p:sp>
      <p:sp>
        <p:nvSpPr>
          <p:cNvPr id="38916" name="Segnaposto numero diapositiva 3"/>
          <p:cNvSpPr>
            <a:spLocks noGrp="1"/>
          </p:cNvSpPr>
          <p:nvPr>
            <p:ph type="sldNum" sz="quarter" idx="5"/>
          </p:nvPr>
        </p:nvSpPr>
        <p:spPr>
          <a:noFill/>
        </p:spPr>
        <p:txBody>
          <a:bodyPr wrap="square"/>
          <a:lstStyle/>
          <a:p>
            <a:fld id="{2677366E-9662-45C7-AA96-EE9E00793E96}" type="slidenum">
              <a:rPr lang="it-IT" smtClean="0">
                <a:latin typeface="Times New Roman" pitchFamily="18" charset="0"/>
              </a:rPr>
              <a:pPr/>
              <a:t>6</a:t>
            </a:fld>
            <a:endParaRPr lang="it-IT"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a:ln/>
        </p:spPr>
      </p:sp>
      <p:sp>
        <p:nvSpPr>
          <p:cNvPr id="39939"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39940" name="Segnaposto numero diapositiva 3"/>
          <p:cNvSpPr>
            <a:spLocks noGrp="1"/>
          </p:cNvSpPr>
          <p:nvPr>
            <p:ph type="sldNum" sz="quarter" idx="5"/>
          </p:nvPr>
        </p:nvSpPr>
        <p:spPr>
          <a:noFill/>
        </p:spPr>
        <p:txBody>
          <a:bodyPr/>
          <a:lstStyle/>
          <a:p>
            <a:fld id="{CBA2E90D-E1A5-4F21-ACE8-DB6D88CDD391}" type="slidenum">
              <a:rPr lang="en-GB" smtClean="0">
                <a:latin typeface="Times New Roman" pitchFamily="18" charset="0"/>
              </a:rPr>
              <a:pPr/>
              <a:t>7</a:t>
            </a:fld>
            <a:endParaRPr lang="en-GB"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a:ln/>
        </p:spPr>
      </p:sp>
      <p:sp>
        <p:nvSpPr>
          <p:cNvPr id="40963"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40964" name="Segnaposto numero diapositiva 3"/>
          <p:cNvSpPr>
            <a:spLocks noGrp="1"/>
          </p:cNvSpPr>
          <p:nvPr>
            <p:ph type="sldNum" sz="quarter" idx="5"/>
          </p:nvPr>
        </p:nvSpPr>
        <p:spPr>
          <a:noFill/>
        </p:spPr>
        <p:txBody>
          <a:bodyPr/>
          <a:lstStyle/>
          <a:p>
            <a:fld id="{0B6AA9D5-69E0-4E0B-B95B-7A6109188F49}" type="slidenum">
              <a:rPr lang="en-GB" smtClean="0">
                <a:latin typeface="Times New Roman" pitchFamily="18" charset="0"/>
              </a:rPr>
              <a:pPr/>
              <a:t>8</a:t>
            </a:fld>
            <a:endParaRPr lang="en-GB"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p:spPr>
        <p:txBody>
          <a:bodyPr/>
          <a:lstStyle/>
          <a:p>
            <a:pPr eaLnBrk="1" hangingPunct="1"/>
            <a:endParaRPr lang="it-IT" smtClean="0">
              <a:latin typeface="Times New Roman" pitchFamily="18" charset="0"/>
            </a:endParaRPr>
          </a:p>
        </p:txBody>
      </p:sp>
      <p:sp>
        <p:nvSpPr>
          <p:cNvPr id="41988" name="Segnaposto numero diapositiva 3"/>
          <p:cNvSpPr>
            <a:spLocks noGrp="1"/>
          </p:cNvSpPr>
          <p:nvPr>
            <p:ph type="sldNum" sz="quarter" idx="5"/>
          </p:nvPr>
        </p:nvSpPr>
        <p:spPr>
          <a:noFill/>
        </p:spPr>
        <p:txBody>
          <a:bodyPr/>
          <a:lstStyle/>
          <a:p>
            <a:fld id="{3954F63E-DA97-4276-AE85-FC07074BC36E}" type="slidenum">
              <a:rPr lang="en-GB" smtClean="0">
                <a:latin typeface="Times New Roman" pitchFamily="18" charset="0"/>
              </a:rPr>
              <a:pPr/>
              <a:t>9</a:t>
            </a:fld>
            <a:endParaRPr lang="en-GB"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it-IT">
                <a:latin typeface="Times New Roman"/>
              </a:endParaRPr>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it-IT">
                <a:latin typeface="Times New Roman"/>
              </a:endParaRPr>
            </a:p>
          </p:txBody>
        </p:sp>
      </p:grpSp>
      <p:sp>
        <p:nvSpPr>
          <p:cNvPr id="4101" name="Rectangle 5"/>
          <p:cNvSpPr>
            <a:spLocks noGrp="1" noChangeArrowheads="1"/>
          </p:cNvSpPr>
          <p:nvPr>
            <p:ph type="ctrTitle" sz="quarter"/>
          </p:nvPr>
        </p:nvSpPr>
        <p:spPr>
          <a:xfrm>
            <a:off x="1293813" y="762000"/>
            <a:ext cx="7772400" cy="1143000"/>
          </a:xfrm>
        </p:spPr>
        <p:txBody>
          <a:bodyPr anchor="b"/>
          <a:lstStyle>
            <a:lvl1pPr>
              <a:defRPr/>
            </a:lvl1pPr>
          </a:lstStyle>
          <a:p>
            <a:r>
              <a:rPr lang="it-IT"/>
              <a:t>Fare clic per modificare lo stile del titolo dello schema</a:t>
            </a:r>
          </a:p>
        </p:txBody>
      </p:sp>
      <p:sp>
        <p:nvSpPr>
          <p:cNvPr id="4102"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it-IT"/>
              <a:t>Fare clic per modificare lo stile del sottotitolo dello schema</a:t>
            </a:r>
          </a:p>
        </p:txBody>
      </p:sp>
      <p:sp>
        <p:nvSpPr>
          <p:cNvPr id="7" name="Rectangle 7"/>
          <p:cNvSpPr>
            <a:spLocks noGrp="1" noChangeArrowheads="1"/>
          </p:cNvSpPr>
          <p:nvPr>
            <p:ph type="dt" sz="quarter" idx="10"/>
          </p:nvPr>
        </p:nvSpPr>
        <p:spPr/>
        <p:txBody>
          <a:bodyPr/>
          <a:lstStyle>
            <a:lvl1pPr>
              <a:defRPr/>
            </a:lvl1pPr>
          </a:lstStyle>
          <a:p>
            <a:pPr>
              <a:defRPr/>
            </a:pPr>
            <a:endParaRPr lang="it-IT"/>
          </a:p>
        </p:txBody>
      </p:sp>
      <p:sp>
        <p:nvSpPr>
          <p:cNvPr id="8" name="Rectangle 8"/>
          <p:cNvSpPr>
            <a:spLocks noGrp="1" noChangeArrowheads="1"/>
          </p:cNvSpPr>
          <p:nvPr>
            <p:ph type="ftr" sz="quarter" idx="11"/>
          </p:nvPr>
        </p:nvSpPr>
        <p:spPr/>
        <p:txBody>
          <a:bodyPr/>
          <a:lstStyle>
            <a:lvl1pPr>
              <a:defRPr/>
            </a:lvl1pPr>
          </a:lstStyle>
          <a:p>
            <a:pPr>
              <a:defRPr/>
            </a:pPr>
            <a:endParaRPr lang="it-IT"/>
          </a:p>
        </p:txBody>
      </p:sp>
      <p:sp>
        <p:nvSpPr>
          <p:cNvPr id="9" name="Rectangle 9"/>
          <p:cNvSpPr>
            <a:spLocks noGrp="1" noChangeArrowheads="1"/>
          </p:cNvSpPr>
          <p:nvPr>
            <p:ph type="sldNum" sz="quarter" idx="12"/>
          </p:nvPr>
        </p:nvSpPr>
        <p:spPr/>
        <p:txBody>
          <a:bodyPr/>
          <a:lstStyle>
            <a:lvl1pPr>
              <a:defRPr/>
            </a:lvl1pPr>
          </a:lstStyle>
          <a:p>
            <a:pPr>
              <a:defRPr/>
            </a:pPr>
            <a:fld id="{76AE00F5-AEAC-48AC-A4C5-86911E6DB112}" type="slidenum">
              <a:rPr lang="it-IT"/>
              <a:pPr>
                <a:defRPr/>
              </a:pPr>
              <a:t>‹N›</a:t>
            </a:fld>
            <a:endParaRPr lang="it-IT"/>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030"/>
          <p:cNvSpPr>
            <a:spLocks noGrp="1" noChangeArrowheads="1"/>
          </p:cNvSpPr>
          <p:nvPr>
            <p:ph type="dt" sz="half" idx="10"/>
          </p:nvPr>
        </p:nvSpPr>
        <p:spPr>
          <a:ln/>
        </p:spPr>
        <p:txBody>
          <a:bodyPr/>
          <a:lstStyle>
            <a:lvl1pPr>
              <a:defRPr/>
            </a:lvl1pPr>
          </a:lstStyle>
          <a:p>
            <a:pPr>
              <a:defRPr/>
            </a:pPr>
            <a:endParaRPr lang="it-IT"/>
          </a:p>
        </p:txBody>
      </p:sp>
      <p:sp>
        <p:nvSpPr>
          <p:cNvPr id="5" name="Rectangle 1031"/>
          <p:cNvSpPr>
            <a:spLocks noGrp="1" noChangeArrowheads="1"/>
          </p:cNvSpPr>
          <p:nvPr>
            <p:ph type="ftr" sz="quarter" idx="11"/>
          </p:nvPr>
        </p:nvSpPr>
        <p:spPr>
          <a:ln/>
        </p:spPr>
        <p:txBody>
          <a:bodyPr/>
          <a:lstStyle>
            <a:lvl1pPr>
              <a:defRPr/>
            </a:lvl1pPr>
          </a:lstStyle>
          <a:p>
            <a:pPr>
              <a:defRPr/>
            </a:pPr>
            <a:endParaRPr lang="it-IT"/>
          </a:p>
        </p:txBody>
      </p:sp>
      <p:sp>
        <p:nvSpPr>
          <p:cNvPr id="6" name="Rectangle 1032"/>
          <p:cNvSpPr>
            <a:spLocks noGrp="1" noChangeArrowheads="1"/>
          </p:cNvSpPr>
          <p:nvPr>
            <p:ph type="sldNum" sz="quarter" idx="12"/>
          </p:nvPr>
        </p:nvSpPr>
        <p:spPr>
          <a:ln/>
        </p:spPr>
        <p:txBody>
          <a:bodyPr/>
          <a:lstStyle>
            <a:lvl1pPr>
              <a:defRPr/>
            </a:lvl1pPr>
          </a:lstStyle>
          <a:p>
            <a:pPr>
              <a:defRPr/>
            </a:pPr>
            <a:fld id="{5B7B2659-4A56-4DF9-8D08-DA39D5661F11}" type="slidenum">
              <a:rPr lang="it-IT"/>
              <a:pPr>
                <a:defRPr/>
              </a:pPr>
              <a:t>‹N›</a:t>
            </a:fld>
            <a:endParaRPr lang="it-IT"/>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030"/>
          <p:cNvSpPr>
            <a:spLocks noGrp="1" noChangeArrowheads="1"/>
          </p:cNvSpPr>
          <p:nvPr>
            <p:ph type="dt" sz="half" idx="10"/>
          </p:nvPr>
        </p:nvSpPr>
        <p:spPr>
          <a:ln/>
        </p:spPr>
        <p:txBody>
          <a:bodyPr/>
          <a:lstStyle>
            <a:lvl1pPr>
              <a:defRPr/>
            </a:lvl1pPr>
          </a:lstStyle>
          <a:p>
            <a:pPr>
              <a:defRPr/>
            </a:pPr>
            <a:endParaRPr lang="it-IT"/>
          </a:p>
        </p:txBody>
      </p:sp>
      <p:sp>
        <p:nvSpPr>
          <p:cNvPr id="5" name="Rectangle 1031"/>
          <p:cNvSpPr>
            <a:spLocks noGrp="1" noChangeArrowheads="1"/>
          </p:cNvSpPr>
          <p:nvPr>
            <p:ph type="ftr" sz="quarter" idx="11"/>
          </p:nvPr>
        </p:nvSpPr>
        <p:spPr>
          <a:ln/>
        </p:spPr>
        <p:txBody>
          <a:bodyPr/>
          <a:lstStyle>
            <a:lvl1pPr>
              <a:defRPr/>
            </a:lvl1pPr>
          </a:lstStyle>
          <a:p>
            <a:pPr>
              <a:defRPr/>
            </a:pPr>
            <a:endParaRPr lang="it-IT"/>
          </a:p>
        </p:txBody>
      </p:sp>
      <p:sp>
        <p:nvSpPr>
          <p:cNvPr id="6" name="Rectangle 1032"/>
          <p:cNvSpPr>
            <a:spLocks noGrp="1" noChangeArrowheads="1"/>
          </p:cNvSpPr>
          <p:nvPr>
            <p:ph type="sldNum" sz="quarter" idx="12"/>
          </p:nvPr>
        </p:nvSpPr>
        <p:spPr>
          <a:ln/>
        </p:spPr>
        <p:txBody>
          <a:bodyPr/>
          <a:lstStyle>
            <a:lvl1pPr>
              <a:defRPr/>
            </a:lvl1pPr>
          </a:lstStyle>
          <a:p>
            <a:pPr>
              <a:defRPr/>
            </a:pPr>
            <a:fld id="{DC94A0CF-7E4E-4AA3-A146-D89AC31BF5B5}" type="slidenum">
              <a:rPr lang="it-IT"/>
              <a:pPr>
                <a:defRPr/>
              </a:pPr>
              <a:t>‹N›</a:t>
            </a:fld>
            <a:endParaRPr lang="it-IT"/>
          </a:p>
        </p:txBody>
      </p:sp>
    </p:spTree>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1030"/>
          <p:cNvSpPr>
            <a:spLocks noGrp="1" noChangeArrowheads="1"/>
          </p:cNvSpPr>
          <p:nvPr>
            <p:ph type="dt" sz="half" idx="10"/>
          </p:nvPr>
        </p:nvSpPr>
        <p:spPr>
          <a:ln/>
        </p:spPr>
        <p:txBody>
          <a:bodyPr/>
          <a:lstStyle>
            <a:lvl1pPr>
              <a:defRPr/>
            </a:lvl1pPr>
          </a:lstStyle>
          <a:p>
            <a:pPr>
              <a:defRPr/>
            </a:pPr>
            <a:endParaRPr lang="it-IT"/>
          </a:p>
        </p:txBody>
      </p:sp>
      <p:sp>
        <p:nvSpPr>
          <p:cNvPr id="5" name="Rectangle 1031"/>
          <p:cNvSpPr>
            <a:spLocks noGrp="1" noChangeArrowheads="1"/>
          </p:cNvSpPr>
          <p:nvPr>
            <p:ph type="ftr" sz="quarter" idx="11"/>
          </p:nvPr>
        </p:nvSpPr>
        <p:spPr>
          <a:ln/>
        </p:spPr>
        <p:txBody>
          <a:bodyPr/>
          <a:lstStyle>
            <a:lvl1pPr>
              <a:defRPr/>
            </a:lvl1pPr>
          </a:lstStyle>
          <a:p>
            <a:pPr>
              <a:defRPr/>
            </a:pPr>
            <a:endParaRPr lang="it-IT"/>
          </a:p>
        </p:txBody>
      </p:sp>
      <p:sp>
        <p:nvSpPr>
          <p:cNvPr id="6" name="Rectangle 1032"/>
          <p:cNvSpPr>
            <a:spLocks noGrp="1" noChangeArrowheads="1"/>
          </p:cNvSpPr>
          <p:nvPr>
            <p:ph type="sldNum" sz="quarter" idx="12"/>
          </p:nvPr>
        </p:nvSpPr>
        <p:spPr>
          <a:ln/>
        </p:spPr>
        <p:txBody>
          <a:bodyPr/>
          <a:lstStyle>
            <a:lvl1pPr>
              <a:defRPr/>
            </a:lvl1pPr>
          </a:lstStyle>
          <a:p>
            <a:pPr>
              <a:defRPr/>
            </a:pPr>
            <a:fld id="{F2512B80-B0BB-4D63-AC80-70A66338039D}" type="slidenum">
              <a:rPr lang="it-IT"/>
              <a:pPr>
                <a:defRPr/>
              </a:pPr>
              <a:t>‹N›</a:t>
            </a:fld>
            <a:endParaRPr lang="it-IT"/>
          </a:p>
        </p:txBody>
      </p:sp>
    </p:spTree>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1030"/>
          <p:cNvSpPr>
            <a:spLocks noGrp="1" noChangeArrowheads="1"/>
          </p:cNvSpPr>
          <p:nvPr>
            <p:ph type="dt" sz="half" idx="10"/>
          </p:nvPr>
        </p:nvSpPr>
        <p:spPr>
          <a:ln/>
        </p:spPr>
        <p:txBody>
          <a:bodyPr/>
          <a:lstStyle>
            <a:lvl1pPr>
              <a:defRPr/>
            </a:lvl1pPr>
          </a:lstStyle>
          <a:p>
            <a:pPr>
              <a:defRPr/>
            </a:pPr>
            <a:endParaRPr lang="it-IT"/>
          </a:p>
        </p:txBody>
      </p:sp>
      <p:sp>
        <p:nvSpPr>
          <p:cNvPr id="4" name="Rectangle 1031"/>
          <p:cNvSpPr>
            <a:spLocks noGrp="1" noChangeArrowheads="1"/>
          </p:cNvSpPr>
          <p:nvPr>
            <p:ph type="ftr" sz="quarter" idx="11"/>
          </p:nvPr>
        </p:nvSpPr>
        <p:spPr>
          <a:ln/>
        </p:spPr>
        <p:txBody>
          <a:bodyPr/>
          <a:lstStyle>
            <a:lvl1pPr>
              <a:defRPr/>
            </a:lvl1pPr>
          </a:lstStyle>
          <a:p>
            <a:pPr>
              <a:defRPr/>
            </a:pPr>
            <a:endParaRPr lang="it-IT"/>
          </a:p>
        </p:txBody>
      </p:sp>
      <p:sp>
        <p:nvSpPr>
          <p:cNvPr id="5" name="Rectangle 1032"/>
          <p:cNvSpPr>
            <a:spLocks noGrp="1" noChangeArrowheads="1"/>
          </p:cNvSpPr>
          <p:nvPr>
            <p:ph type="sldNum" sz="quarter" idx="12"/>
          </p:nvPr>
        </p:nvSpPr>
        <p:spPr>
          <a:ln/>
        </p:spPr>
        <p:txBody>
          <a:bodyPr/>
          <a:lstStyle>
            <a:lvl1pPr>
              <a:defRPr/>
            </a:lvl1pPr>
          </a:lstStyle>
          <a:p>
            <a:pPr>
              <a:defRPr/>
            </a:pPr>
            <a:fld id="{8C96767A-7073-489F-B700-3E40BEDFEEF2}" type="slidenum">
              <a:rPr lang="it-IT"/>
              <a:pPr>
                <a:defRPr/>
              </a:pPr>
              <a:t>‹N›</a:t>
            </a:fld>
            <a:endParaRPr lang="it-IT"/>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030"/>
          <p:cNvSpPr>
            <a:spLocks noGrp="1" noChangeArrowheads="1"/>
          </p:cNvSpPr>
          <p:nvPr>
            <p:ph type="dt" sz="half" idx="10"/>
          </p:nvPr>
        </p:nvSpPr>
        <p:spPr>
          <a:ln/>
        </p:spPr>
        <p:txBody>
          <a:bodyPr/>
          <a:lstStyle>
            <a:lvl1pPr>
              <a:defRPr/>
            </a:lvl1pPr>
          </a:lstStyle>
          <a:p>
            <a:pPr>
              <a:defRPr/>
            </a:pPr>
            <a:endParaRPr lang="it-IT"/>
          </a:p>
        </p:txBody>
      </p:sp>
      <p:sp>
        <p:nvSpPr>
          <p:cNvPr id="5" name="Rectangle 1031"/>
          <p:cNvSpPr>
            <a:spLocks noGrp="1" noChangeArrowheads="1"/>
          </p:cNvSpPr>
          <p:nvPr>
            <p:ph type="ftr" sz="quarter" idx="11"/>
          </p:nvPr>
        </p:nvSpPr>
        <p:spPr>
          <a:ln/>
        </p:spPr>
        <p:txBody>
          <a:bodyPr/>
          <a:lstStyle>
            <a:lvl1pPr>
              <a:defRPr/>
            </a:lvl1pPr>
          </a:lstStyle>
          <a:p>
            <a:pPr>
              <a:defRPr/>
            </a:pPr>
            <a:endParaRPr lang="it-IT"/>
          </a:p>
        </p:txBody>
      </p:sp>
      <p:sp>
        <p:nvSpPr>
          <p:cNvPr id="6" name="Rectangle 1032"/>
          <p:cNvSpPr>
            <a:spLocks noGrp="1" noChangeArrowheads="1"/>
          </p:cNvSpPr>
          <p:nvPr>
            <p:ph type="sldNum" sz="quarter" idx="12"/>
          </p:nvPr>
        </p:nvSpPr>
        <p:spPr>
          <a:ln/>
        </p:spPr>
        <p:txBody>
          <a:bodyPr/>
          <a:lstStyle>
            <a:lvl1pPr>
              <a:defRPr/>
            </a:lvl1pPr>
          </a:lstStyle>
          <a:p>
            <a:pPr>
              <a:defRPr/>
            </a:pPr>
            <a:fld id="{F21753C2-3711-4290-A405-9D05844BF442}" type="slidenum">
              <a:rPr lang="it-IT"/>
              <a:pPr>
                <a:defRPr/>
              </a:pPr>
              <a:t>‹N›</a:t>
            </a:fld>
            <a:endParaRPr lang="it-IT"/>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030"/>
          <p:cNvSpPr>
            <a:spLocks noGrp="1" noChangeArrowheads="1"/>
          </p:cNvSpPr>
          <p:nvPr>
            <p:ph type="dt" sz="half" idx="10"/>
          </p:nvPr>
        </p:nvSpPr>
        <p:spPr>
          <a:ln/>
        </p:spPr>
        <p:txBody>
          <a:bodyPr/>
          <a:lstStyle>
            <a:lvl1pPr>
              <a:defRPr/>
            </a:lvl1pPr>
          </a:lstStyle>
          <a:p>
            <a:pPr>
              <a:defRPr/>
            </a:pPr>
            <a:endParaRPr lang="it-IT"/>
          </a:p>
        </p:txBody>
      </p:sp>
      <p:sp>
        <p:nvSpPr>
          <p:cNvPr id="5" name="Rectangle 1031"/>
          <p:cNvSpPr>
            <a:spLocks noGrp="1" noChangeArrowheads="1"/>
          </p:cNvSpPr>
          <p:nvPr>
            <p:ph type="ftr" sz="quarter" idx="11"/>
          </p:nvPr>
        </p:nvSpPr>
        <p:spPr>
          <a:ln/>
        </p:spPr>
        <p:txBody>
          <a:bodyPr/>
          <a:lstStyle>
            <a:lvl1pPr>
              <a:defRPr/>
            </a:lvl1pPr>
          </a:lstStyle>
          <a:p>
            <a:pPr>
              <a:defRPr/>
            </a:pPr>
            <a:endParaRPr lang="it-IT"/>
          </a:p>
        </p:txBody>
      </p:sp>
      <p:sp>
        <p:nvSpPr>
          <p:cNvPr id="6" name="Rectangle 1032"/>
          <p:cNvSpPr>
            <a:spLocks noGrp="1" noChangeArrowheads="1"/>
          </p:cNvSpPr>
          <p:nvPr>
            <p:ph type="sldNum" sz="quarter" idx="12"/>
          </p:nvPr>
        </p:nvSpPr>
        <p:spPr>
          <a:ln/>
        </p:spPr>
        <p:txBody>
          <a:bodyPr/>
          <a:lstStyle>
            <a:lvl1pPr>
              <a:defRPr/>
            </a:lvl1pPr>
          </a:lstStyle>
          <a:p>
            <a:pPr>
              <a:defRPr/>
            </a:pPr>
            <a:fld id="{0B12BBCC-4942-42E3-A165-9B8DDE5E49F5}" type="slidenum">
              <a:rPr lang="it-IT"/>
              <a:pPr>
                <a:defRPr/>
              </a:pPr>
              <a:t>‹N›</a:t>
            </a:fld>
            <a:endParaRPr lang="it-IT"/>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030"/>
          <p:cNvSpPr>
            <a:spLocks noGrp="1" noChangeArrowheads="1"/>
          </p:cNvSpPr>
          <p:nvPr>
            <p:ph type="dt" sz="half" idx="10"/>
          </p:nvPr>
        </p:nvSpPr>
        <p:spPr>
          <a:ln/>
        </p:spPr>
        <p:txBody>
          <a:bodyPr/>
          <a:lstStyle>
            <a:lvl1pPr>
              <a:defRPr/>
            </a:lvl1pPr>
          </a:lstStyle>
          <a:p>
            <a:pPr>
              <a:defRPr/>
            </a:pPr>
            <a:endParaRPr lang="it-IT"/>
          </a:p>
        </p:txBody>
      </p:sp>
      <p:sp>
        <p:nvSpPr>
          <p:cNvPr id="6" name="Rectangle 1031"/>
          <p:cNvSpPr>
            <a:spLocks noGrp="1" noChangeArrowheads="1"/>
          </p:cNvSpPr>
          <p:nvPr>
            <p:ph type="ftr" sz="quarter" idx="11"/>
          </p:nvPr>
        </p:nvSpPr>
        <p:spPr>
          <a:ln/>
        </p:spPr>
        <p:txBody>
          <a:bodyPr/>
          <a:lstStyle>
            <a:lvl1pPr>
              <a:defRPr/>
            </a:lvl1pPr>
          </a:lstStyle>
          <a:p>
            <a:pPr>
              <a:defRPr/>
            </a:pPr>
            <a:endParaRPr lang="it-IT"/>
          </a:p>
        </p:txBody>
      </p:sp>
      <p:sp>
        <p:nvSpPr>
          <p:cNvPr id="7" name="Rectangle 1032"/>
          <p:cNvSpPr>
            <a:spLocks noGrp="1" noChangeArrowheads="1"/>
          </p:cNvSpPr>
          <p:nvPr>
            <p:ph type="sldNum" sz="quarter" idx="12"/>
          </p:nvPr>
        </p:nvSpPr>
        <p:spPr>
          <a:ln/>
        </p:spPr>
        <p:txBody>
          <a:bodyPr/>
          <a:lstStyle>
            <a:lvl1pPr>
              <a:defRPr/>
            </a:lvl1pPr>
          </a:lstStyle>
          <a:p>
            <a:pPr>
              <a:defRPr/>
            </a:pPr>
            <a:fld id="{4560446D-17E6-4D57-B126-22CF51CCC367}" type="slidenum">
              <a:rPr lang="it-IT"/>
              <a:pPr>
                <a:defRPr/>
              </a:pPr>
              <a:t>‹N›</a:t>
            </a:fld>
            <a:endParaRPr lang="it-IT"/>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030"/>
          <p:cNvSpPr>
            <a:spLocks noGrp="1" noChangeArrowheads="1"/>
          </p:cNvSpPr>
          <p:nvPr>
            <p:ph type="dt" sz="half" idx="10"/>
          </p:nvPr>
        </p:nvSpPr>
        <p:spPr>
          <a:ln/>
        </p:spPr>
        <p:txBody>
          <a:bodyPr/>
          <a:lstStyle>
            <a:lvl1pPr>
              <a:defRPr/>
            </a:lvl1pPr>
          </a:lstStyle>
          <a:p>
            <a:pPr>
              <a:defRPr/>
            </a:pPr>
            <a:endParaRPr lang="it-IT"/>
          </a:p>
        </p:txBody>
      </p:sp>
      <p:sp>
        <p:nvSpPr>
          <p:cNvPr id="8" name="Rectangle 1031"/>
          <p:cNvSpPr>
            <a:spLocks noGrp="1" noChangeArrowheads="1"/>
          </p:cNvSpPr>
          <p:nvPr>
            <p:ph type="ftr" sz="quarter" idx="11"/>
          </p:nvPr>
        </p:nvSpPr>
        <p:spPr>
          <a:ln/>
        </p:spPr>
        <p:txBody>
          <a:bodyPr/>
          <a:lstStyle>
            <a:lvl1pPr>
              <a:defRPr/>
            </a:lvl1pPr>
          </a:lstStyle>
          <a:p>
            <a:pPr>
              <a:defRPr/>
            </a:pPr>
            <a:endParaRPr lang="it-IT"/>
          </a:p>
        </p:txBody>
      </p:sp>
      <p:sp>
        <p:nvSpPr>
          <p:cNvPr id="9" name="Rectangle 1032"/>
          <p:cNvSpPr>
            <a:spLocks noGrp="1" noChangeArrowheads="1"/>
          </p:cNvSpPr>
          <p:nvPr>
            <p:ph type="sldNum" sz="quarter" idx="12"/>
          </p:nvPr>
        </p:nvSpPr>
        <p:spPr>
          <a:ln/>
        </p:spPr>
        <p:txBody>
          <a:bodyPr/>
          <a:lstStyle>
            <a:lvl1pPr>
              <a:defRPr/>
            </a:lvl1pPr>
          </a:lstStyle>
          <a:p>
            <a:pPr>
              <a:defRPr/>
            </a:pPr>
            <a:fld id="{A4C72CB3-7E84-4817-9D3A-CBF89076E794}" type="slidenum">
              <a:rPr lang="it-IT"/>
              <a:pPr>
                <a:defRPr/>
              </a:pPr>
              <a:t>‹N›</a:t>
            </a:fld>
            <a:endParaRPr lang="it-IT"/>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030"/>
          <p:cNvSpPr>
            <a:spLocks noGrp="1" noChangeArrowheads="1"/>
          </p:cNvSpPr>
          <p:nvPr>
            <p:ph type="dt" sz="half" idx="10"/>
          </p:nvPr>
        </p:nvSpPr>
        <p:spPr>
          <a:ln/>
        </p:spPr>
        <p:txBody>
          <a:bodyPr/>
          <a:lstStyle>
            <a:lvl1pPr>
              <a:defRPr/>
            </a:lvl1pPr>
          </a:lstStyle>
          <a:p>
            <a:pPr>
              <a:defRPr/>
            </a:pPr>
            <a:endParaRPr lang="it-IT"/>
          </a:p>
        </p:txBody>
      </p:sp>
      <p:sp>
        <p:nvSpPr>
          <p:cNvPr id="4" name="Rectangle 1031"/>
          <p:cNvSpPr>
            <a:spLocks noGrp="1" noChangeArrowheads="1"/>
          </p:cNvSpPr>
          <p:nvPr>
            <p:ph type="ftr" sz="quarter" idx="11"/>
          </p:nvPr>
        </p:nvSpPr>
        <p:spPr>
          <a:ln/>
        </p:spPr>
        <p:txBody>
          <a:bodyPr/>
          <a:lstStyle>
            <a:lvl1pPr>
              <a:defRPr/>
            </a:lvl1pPr>
          </a:lstStyle>
          <a:p>
            <a:pPr>
              <a:defRPr/>
            </a:pPr>
            <a:endParaRPr lang="it-IT"/>
          </a:p>
        </p:txBody>
      </p:sp>
      <p:sp>
        <p:nvSpPr>
          <p:cNvPr id="5" name="Rectangle 1032"/>
          <p:cNvSpPr>
            <a:spLocks noGrp="1" noChangeArrowheads="1"/>
          </p:cNvSpPr>
          <p:nvPr>
            <p:ph type="sldNum" sz="quarter" idx="12"/>
          </p:nvPr>
        </p:nvSpPr>
        <p:spPr>
          <a:ln/>
        </p:spPr>
        <p:txBody>
          <a:bodyPr/>
          <a:lstStyle>
            <a:lvl1pPr>
              <a:defRPr/>
            </a:lvl1pPr>
          </a:lstStyle>
          <a:p>
            <a:pPr>
              <a:defRPr/>
            </a:pPr>
            <a:fld id="{5414A4B0-12FC-4662-8C91-6794AF239CD4}" type="slidenum">
              <a:rPr lang="it-IT"/>
              <a:pPr>
                <a:defRPr/>
              </a:pPr>
              <a:t>‹N›</a:t>
            </a:fld>
            <a:endParaRPr lang="it-IT"/>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a:ln/>
        </p:spPr>
        <p:txBody>
          <a:bodyPr/>
          <a:lstStyle>
            <a:lvl1pPr>
              <a:defRPr/>
            </a:lvl1pPr>
          </a:lstStyle>
          <a:p>
            <a:pPr>
              <a:defRPr/>
            </a:pPr>
            <a:endParaRPr lang="it-IT"/>
          </a:p>
        </p:txBody>
      </p:sp>
      <p:sp>
        <p:nvSpPr>
          <p:cNvPr id="3" name="Rectangle 1031"/>
          <p:cNvSpPr>
            <a:spLocks noGrp="1" noChangeArrowheads="1"/>
          </p:cNvSpPr>
          <p:nvPr>
            <p:ph type="ftr" sz="quarter" idx="11"/>
          </p:nvPr>
        </p:nvSpPr>
        <p:spPr>
          <a:ln/>
        </p:spPr>
        <p:txBody>
          <a:bodyPr/>
          <a:lstStyle>
            <a:lvl1pPr>
              <a:defRPr/>
            </a:lvl1pPr>
          </a:lstStyle>
          <a:p>
            <a:pPr>
              <a:defRPr/>
            </a:pPr>
            <a:endParaRPr lang="it-IT"/>
          </a:p>
        </p:txBody>
      </p:sp>
      <p:sp>
        <p:nvSpPr>
          <p:cNvPr id="4" name="Rectangle 1032"/>
          <p:cNvSpPr>
            <a:spLocks noGrp="1" noChangeArrowheads="1"/>
          </p:cNvSpPr>
          <p:nvPr>
            <p:ph type="sldNum" sz="quarter" idx="12"/>
          </p:nvPr>
        </p:nvSpPr>
        <p:spPr>
          <a:ln/>
        </p:spPr>
        <p:txBody>
          <a:bodyPr/>
          <a:lstStyle>
            <a:lvl1pPr>
              <a:defRPr/>
            </a:lvl1pPr>
          </a:lstStyle>
          <a:p>
            <a:pPr>
              <a:defRPr/>
            </a:pPr>
            <a:fld id="{002E63D2-B857-4625-8947-BB977ACB1349}" type="slidenum">
              <a:rPr lang="it-IT"/>
              <a:pPr>
                <a:defRPr/>
              </a:pPr>
              <a:t>‹N›</a:t>
            </a:fld>
            <a:endParaRPr lang="it-IT"/>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030"/>
          <p:cNvSpPr>
            <a:spLocks noGrp="1" noChangeArrowheads="1"/>
          </p:cNvSpPr>
          <p:nvPr>
            <p:ph type="dt" sz="half" idx="10"/>
          </p:nvPr>
        </p:nvSpPr>
        <p:spPr>
          <a:ln/>
        </p:spPr>
        <p:txBody>
          <a:bodyPr/>
          <a:lstStyle>
            <a:lvl1pPr>
              <a:defRPr/>
            </a:lvl1pPr>
          </a:lstStyle>
          <a:p>
            <a:pPr>
              <a:defRPr/>
            </a:pPr>
            <a:endParaRPr lang="it-IT"/>
          </a:p>
        </p:txBody>
      </p:sp>
      <p:sp>
        <p:nvSpPr>
          <p:cNvPr id="6" name="Rectangle 1031"/>
          <p:cNvSpPr>
            <a:spLocks noGrp="1" noChangeArrowheads="1"/>
          </p:cNvSpPr>
          <p:nvPr>
            <p:ph type="ftr" sz="quarter" idx="11"/>
          </p:nvPr>
        </p:nvSpPr>
        <p:spPr>
          <a:ln/>
        </p:spPr>
        <p:txBody>
          <a:bodyPr/>
          <a:lstStyle>
            <a:lvl1pPr>
              <a:defRPr/>
            </a:lvl1pPr>
          </a:lstStyle>
          <a:p>
            <a:pPr>
              <a:defRPr/>
            </a:pPr>
            <a:endParaRPr lang="it-IT"/>
          </a:p>
        </p:txBody>
      </p:sp>
      <p:sp>
        <p:nvSpPr>
          <p:cNvPr id="7" name="Rectangle 1032"/>
          <p:cNvSpPr>
            <a:spLocks noGrp="1" noChangeArrowheads="1"/>
          </p:cNvSpPr>
          <p:nvPr>
            <p:ph type="sldNum" sz="quarter" idx="12"/>
          </p:nvPr>
        </p:nvSpPr>
        <p:spPr>
          <a:ln/>
        </p:spPr>
        <p:txBody>
          <a:bodyPr/>
          <a:lstStyle>
            <a:lvl1pPr>
              <a:defRPr/>
            </a:lvl1pPr>
          </a:lstStyle>
          <a:p>
            <a:pPr>
              <a:defRPr/>
            </a:pPr>
            <a:fld id="{6964F3E8-EE23-4CD2-B156-D7AC7D2A12A2}" type="slidenum">
              <a:rPr lang="it-IT"/>
              <a:pPr>
                <a:defRPr/>
              </a:pPr>
              <a:t>‹N›</a:t>
            </a:fld>
            <a:endParaRPr lang="it-IT"/>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030"/>
          <p:cNvSpPr>
            <a:spLocks noGrp="1" noChangeArrowheads="1"/>
          </p:cNvSpPr>
          <p:nvPr>
            <p:ph type="dt" sz="half" idx="10"/>
          </p:nvPr>
        </p:nvSpPr>
        <p:spPr>
          <a:ln/>
        </p:spPr>
        <p:txBody>
          <a:bodyPr/>
          <a:lstStyle>
            <a:lvl1pPr>
              <a:defRPr/>
            </a:lvl1pPr>
          </a:lstStyle>
          <a:p>
            <a:pPr>
              <a:defRPr/>
            </a:pPr>
            <a:endParaRPr lang="it-IT"/>
          </a:p>
        </p:txBody>
      </p:sp>
      <p:sp>
        <p:nvSpPr>
          <p:cNvPr id="6" name="Rectangle 1031"/>
          <p:cNvSpPr>
            <a:spLocks noGrp="1" noChangeArrowheads="1"/>
          </p:cNvSpPr>
          <p:nvPr>
            <p:ph type="ftr" sz="quarter" idx="11"/>
          </p:nvPr>
        </p:nvSpPr>
        <p:spPr>
          <a:ln/>
        </p:spPr>
        <p:txBody>
          <a:bodyPr/>
          <a:lstStyle>
            <a:lvl1pPr>
              <a:defRPr/>
            </a:lvl1pPr>
          </a:lstStyle>
          <a:p>
            <a:pPr>
              <a:defRPr/>
            </a:pPr>
            <a:endParaRPr lang="it-IT"/>
          </a:p>
        </p:txBody>
      </p:sp>
      <p:sp>
        <p:nvSpPr>
          <p:cNvPr id="7" name="Rectangle 1032"/>
          <p:cNvSpPr>
            <a:spLocks noGrp="1" noChangeArrowheads="1"/>
          </p:cNvSpPr>
          <p:nvPr>
            <p:ph type="sldNum" sz="quarter" idx="12"/>
          </p:nvPr>
        </p:nvSpPr>
        <p:spPr>
          <a:ln/>
        </p:spPr>
        <p:txBody>
          <a:bodyPr/>
          <a:lstStyle>
            <a:lvl1pPr>
              <a:defRPr/>
            </a:lvl1pPr>
          </a:lstStyle>
          <a:p>
            <a:pPr>
              <a:defRPr/>
            </a:pPr>
            <a:fld id="{43A67D37-72C2-4433-BF49-C81036813360}" type="slidenum">
              <a:rPr lang="it-IT"/>
              <a:pPr>
                <a:defRPr/>
              </a:pPr>
              <a:t>‹N›</a:t>
            </a:fld>
            <a:endParaRPr lang="it-IT"/>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1588"/>
            <a:ext cx="9132888" cy="6845300"/>
            <a:chOff x="0" y="1"/>
            <a:chExt cx="5753" cy="4312"/>
          </a:xfrm>
        </p:grpSpPr>
        <p:sp>
          <p:nvSpPr>
            <p:cNvPr id="3075" name="Freeform 1027"/>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it-IT">
                <a:latin typeface="Times New Roman"/>
              </a:endParaRPr>
            </a:p>
          </p:txBody>
        </p:sp>
        <p:sp>
          <p:nvSpPr>
            <p:cNvPr id="3076" name="Arc 1028"/>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it-IT">
                <a:latin typeface="Times New Roman"/>
              </a:endParaRPr>
            </a:p>
          </p:txBody>
        </p:sp>
      </p:grpSp>
      <p:sp>
        <p:nvSpPr>
          <p:cNvPr id="3077" name="Rectangle 1029"/>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it-IT" smtClean="0"/>
              <a:t>Fare clic per modificare lo stile del titolo dello schema</a:t>
            </a:r>
          </a:p>
        </p:txBody>
      </p:sp>
      <p:sp>
        <p:nvSpPr>
          <p:cNvPr id="3078" name="Rectangle 1030"/>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Times New Roman"/>
              </a:defRPr>
            </a:lvl1pPr>
          </a:lstStyle>
          <a:p>
            <a:pPr>
              <a:defRPr/>
            </a:pPr>
            <a:endParaRPr lang="it-IT"/>
          </a:p>
        </p:txBody>
      </p:sp>
      <p:sp>
        <p:nvSpPr>
          <p:cNvPr id="3079" name="Rectangle 103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Times New Roman"/>
              </a:defRPr>
            </a:lvl1pPr>
          </a:lstStyle>
          <a:p>
            <a:pPr>
              <a:defRPr/>
            </a:pPr>
            <a:endParaRPr lang="it-IT"/>
          </a:p>
        </p:txBody>
      </p:sp>
      <p:sp>
        <p:nvSpPr>
          <p:cNvPr id="3080" name="Rectangle 1032"/>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Times New Roman"/>
              </a:defRPr>
            </a:lvl1pPr>
          </a:lstStyle>
          <a:p>
            <a:pPr>
              <a:defRPr/>
            </a:pPr>
            <a:fld id="{35772B81-3B71-49B2-88F4-37021FE9830D}" type="slidenum">
              <a:rPr lang="it-IT"/>
              <a:pPr>
                <a:defRPr/>
              </a:pPr>
              <a:t>‹N›</a:t>
            </a:fld>
            <a:endParaRPr lang="it-IT"/>
          </a:p>
        </p:txBody>
      </p:sp>
      <p:sp>
        <p:nvSpPr>
          <p:cNvPr id="1031" name="Rectangle 103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cSld>
  <p:clrMap bg1="dk2" tx1="lt1" bg2="dk1" tx2="lt2" accent1="accent1" accent2="accent2" accent3="accent3" accent4="accent4" accent5="accent5" accent6="accent6" hlink="hlink" folHlink="folHlink"/>
  <p:sldLayoutIdLst>
    <p:sldLayoutId id="2147484332"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 id="2147484331" r:id="rId13"/>
  </p:sldLayoutIdLst>
  <p:transition spd="slow">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35.jpeg"/><Relationship Id="rId5" Type="http://schemas.openxmlformats.org/officeDocument/2006/relationships/image" Target="../media/image21.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7.gif"/><Relationship Id="rId5" Type="http://schemas.openxmlformats.org/officeDocument/2006/relationships/image" Target="../media/image36.jpe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7" name="Rectangle 15"/>
          <p:cNvSpPr>
            <a:spLocks noChangeArrowheads="1"/>
          </p:cNvSpPr>
          <p:nvPr/>
        </p:nvSpPr>
        <p:spPr bwMode="auto">
          <a:xfrm>
            <a:off x="-252536" y="1628453"/>
            <a:ext cx="5689203" cy="1368499"/>
          </a:xfrm>
          <a:prstGeom prst="rect">
            <a:avLst/>
          </a:prstGeom>
          <a:noFill/>
          <a:ln w="9525">
            <a:noFill/>
            <a:miter lim="800000"/>
            <a:headEnd/>
            <a:tailEnd/>
          </a:ln>
        </p:spPr>
        <p:txBody>
          <a:bodyPr lIns="92075" tIns="46038" rIns="92075" bIns="46038" anchor="ctr"/>
          <a:lstStyle/>
          <a:p>
            <a:pPr algn="ctr">
              <a:defRPr/>
            </a:pPr>
            <a:r>
              <a:rPr lang="it-IT" sz="2400" b="1" kern="0" cap="small" dirty="0">
                <a:solidFill>
                  <a:srgbClr val="FFFF00"/>
                </a:solidFill>
                <a:effectLst>
                  <a:outerShdw blurRad="38100" dist="38100" dir="2700000" algn="tl">
                    <a:srgbClr val="000000"/>
                  </a:outerShdw>
                </a:effectLst>
                <a:latin typeface="+mj-lt"/>
                <a:ea typeface="+mj-ea"/>
                <a:cs typeface="+mj-cs"/>
              </a:rPr>
              <a:t>Roberto Germano</a:t>
            </a:r>
          </a:p>
          <a:p>
            <a:pPr algn="ctr">
              <a:defRPr/>
            </a:pPr>
            <a:r>
              <a:rPr lang="it-IT" b="1" kern="0" cap="small" dirty="0">
                <a:effectLst>
                  <a:outerShdw blurRad="38100" dist="38100" dir="2700000" algn="tl">
                    <a:srgbClr val="000000"/>
                  </a:outerShdw>
                </a:effectLst>
                <a:latin typeface="+mj-lt"/>
                <a:ea typeface="+mj-ea"/>
                <a:cs typeface="+mj-cs"/>
              </a:rPr>
              <a:t>PROMETE Srl – CNR </a:t>
            </a:r>
            <a:r>
              <a:rPr lang="it-IT" b="1" kern="0" cap="small" dirty="0" err="1">
                <a:effectLst>
                  <a:outerShdw blurRad="38100" dist="38100" dir="2700000" algn="tl">
                    <a:srgbClr val="000000"/>
                  </a:outerShdw>
                </a:effectLst>
                <a:latin typeface="+mj-lt"/>
                <a:ea typeface="+mj-ea"/>
                <a:cs typeface="+mj-cs"/>
              </a:rPr>
              <a:t>Spin</a:t>
            </a:r>
            <a:r>
              <a:rPr lang="it-IT" b="1" kern="0" cap="small" dirty="0">
                <a:effectLst>
                  <a:outerShdw blurRad="38100" dist="38100" dir="2700000" algn="tl">
                    <a:srgbClr val="000000"/>
                  </a:outerShdw>
                </a:effectLst>
                <a:latin typeface="+mj-lt"/>
                <a:ea typeface="+mj-ea"/>
                <a:cs typeface="+mj-cs"/>
              </a:rPr>
              <a:t> off, Napoli, </a:t>
            </a:r>
            <a:r>
              <a:rPr lang="it-IT" b="1" kern="0" cap="small" dirty="0" smtClean="0">
                <a:effectLst>
                  <a:outerShdw blurRad="38100" dist="38100" dir="2700000" algn="tl">
                    <a:srgbClr val="000000"/>
                  </a:outerShdw>
                </a:effectLst>
                <a:latin typeface="+mj-lt"/>
                <a:ea typeface="+mj-ea"/>
                <a:cs typeface="+mj-cs"/>
              </a:rPr>
              <a:t>Italy</a:t>
            </a:r>
            <a:endParaRPr lang="en-US" sz="2400" b="1" kern="0" cap="small" dirty="0">
              <a:solidFill>
                <a:srgbClr val="FFFF00"/>
              </a:solidFill>
              <a:effectLst>
                <a:outerShdw blurRad="38100" dist="38100" dir="2700000" algn="tl">
                  <a:srgbClr val="000000"/>
                </a:outerShdw>
              </a:effectLst>
              <a:latin typeface="+mj-lt"/>
              <a:ea typeface="+mj-ea"/>
              <a:cs typeface="+mj-cs"/>
            </a:endParaRPr>
          </a:p>
        </p:txBody>
      </p:sp>
      <p:sp>
        <p:nvSpPr>
          <p:cNvPr id="5" name="Rectangle 2"/>
          <p:cNvSpPr txBox="1">
            <a:spLocks noChangeArrowheads="1"/>
          </p:cNvSpPr>
          <p:nvPr/>
        </p:nvSpPr>
        <p:spPr bwMode="auto">
          <a:xfrm>
            <a:off x="-252536" y="-27384"/>
            <a:ext cx="7740650" cy="1511300"/>
          </a:xfrm>
          <a:prstGeom prst="rect">
            <a:avLst/>
          </a:prstGeom>
          <a:noFill/>
          <a:ln w="9525">
            <a:noFill/>
            <a:miter lim="800000"/>
            <a:headEnd/>
            <a:tailEnd/>
          </a:ln>
          <a:effectLst/>
        </p:spPr>
        <p:txBody>
          <a:bodyPr lIns="92075" tIns="46038" rIns="92075" bIns="46038" anchor="ctr"/>
          <a:lstStyle/>
          <a:p>
            <a:pPr algn="ctr">
              <a:defRPr/>
            </a:pPr>
            <a:r>
              <a:rPr lang="en-US" sz="4400" b="1" kern="0" cap="small" dirty="0" smtClean="0">
                <a:solidFill>
                  <a:srgbClr val="FF3300"/>
                </a:solidFill>
                <a:effectLst>
                  <a:outerShdw blurRad="38100" dist="38100" dir="2700000" algn="tl">
                    <a:srgbClr val="000000"/>
                  </a:outerShdw>
                </a:effectLst>
                <a:latin typeface="+mj-lt"/>
                <a:ea typeface="+mj-ea"/>
                <a:cs typeface="+mj-cs"/>
              </a:rPr>
              <a:t>Electron extraction from Bi-Distilled </a:t>
            </a:r>
            <a:r>
              <a:rPr lang="en-US" sz="4400" b="1" kern="0" cap="small" dirty="0">
                <a:solidFill>
                  <a:srgbClr val="FF3300"/>
                </a:solidFill>
                <a:effectLst>
                  <a:outerShdw blurRad="38100" dist="38100" dir="2700000" algn="tl">
                    <a:srgbClr val="000000"/>
                  </a:outerShdw>
                </a:effectLst>
                <a:latin typeface="+mj-lt"/>
                <a:ea typeface="+mj-ea"/>
                <a:cs typeface="+mj-cs"/>
              </a:rPr>
              <a:t>Water</a:t>
            </a:r>
            <a:r>
              <a:rPr lang="it-IT" sz="4400" b="1" kern="0" cap="small" dirty="0">
                <a:solidFill>
                  <a:srgbClr val="FF3300"/>
                </a:solidFill>
                <a:effectLst>
                  <a:outerShdw blurRad="38100" dist="38100" dir="2700000" algn="tl">
                    <a:srgbClr val="000000"/>
                  </a:outerShdw>
                </a:effectLst>
                <a:latin typeface="+mj-lt"/>
                <a:ea typeface="+mj-ea"/>
                <a:cs typeface="+mj-cs"/>
              </a:rPr>
              <a:t> </a:t>
            </a:r>
          </a:p>
        </p:txBody>
      </p:sp>
      <p:pic>
        <p:nvPicPr>
          <p:cNvPr id="3076" name="Picture 6" descr="C:\Users\Roberto\Documents\Documenti Vecchio hard disk luglio 2010\Documenti-old\Documenti\PROMETE\logoreverse.gif"/>
          <p:cNvPicPr>
            <a:picLocks noChangeAspect="1" noChangeArrowheads="1"/>
          </p:cNvPicPr>
          <p:nvPr/>
        </p:nvPicPr>
        <p:blipFill>
          <a:blip r:embed="rId5" cstate="print"/>
          <a:srcRect/>
          <a:stretch>
            <a:fillRect/>
          </a:stretch>
        </p:blipFill>
        <p:spPr bwMode="auto">
          <a:xfrm>
            <a:off x="71438" y="6362700"/>
            <a:ext cx="2339975" cy="522288"/>
          </a:xfrm>
          <a:prstGeom prst="rect">
            <a:avLst/>
          </a:prstGeom>
          <a:noFill/>
          <a:ln w="9525">
            <a:noFill/>
            <a:miter lim="800000"/>
            <a:headEnd/>
            <a:tailEnd/>
          </a:ln>
        </p:spPr>
      </p:pic>
      <p:sp>
        <p:nvSpPr>
          <p:cNvPr id="8" name="Rettangolo 7"/>
          <p:cNvSpPr/>
          <p:nvPr/>
        </p:nvSpPr>
        <p:spPr>
          <a:xfrm>
            <a:off x="3275856" y="5613047"/>
            <a:ext cx="5003800" cy="1200329"/>
          </a:xfrm>
          <a:prstGeom prst="rect">
            <a:avLst/>
          </a:prstGeom>
        </p:spPr>
        <p:txBody>
          <a:bodyPr wrap="square">
            <a:spAutoFit/>
          </a:bodyPr>
          <a:lstStyle/>
          <a:p>
            <a:pPr algn="ctr">
              <a:defRPr/>
            </a:pPr>
            <a:r>
              <a:rPr lang="it-IT" sz="2400" b="1" i="1" kern="0" cap="small" dirty="0" smtClean="0">
                <a:solidFill>
                  <a:srgbClr val="FFFF00"/>
                </a:solidFill>
                <a:effectLst>
                  <a:outerShdw blurRad="38100" dist="38100" dir="2700000" algn="tl">
                    <a:srgbClr val="000000"/>
                  </a:outerShdw>
                </a:effectLst>
                <a:latin typeface="+mj-lt"/>
                <a:ea typeface="+mj-ea"/>
                <a:cs typeface="+mj-cs"/>
              </a:rPr>
              <a:t>11th </a:t>
            </a:r>
            <a:r>
              <a:rPr lang="it-IT" sz="2400" b="1" i="1" kern="0" cap="small" dirty="0" err="1" smtClean="0">
                <a:solidFill>
                  <a:srgbClr val="FFFF00"/>
                </a:solidFill>
                <a:effectLst>
                  <a:outerShdw blurRad="38100" dist="38100" dir="2700000" algn="tl">
                    <a:srgbClr val="000000"/>
                  </a:outerShdw>
                </a:effectLst>
                <a:latin typeface="+mj-lt"/>
                <a:ea typeface="+mj-ea"/>
                <a:cs typeface="+mj-cs"/>
              </a:rPr>
              <a:t>October</a:t>
            </a:r>
            <a:r>
              <a:rPr lang="it-IT" sz="2400" b="1" i="1" kern="0" cap="small" dirty="0" smtClean="0">
                <a:solidFill>
                  <a:srgbClr val="FFFF00"/>
                </a:solidFill>
                <a:effectLst>
                  <a:outerShdw blurRad="38100" dist="38100" dir="2700000" algn="tl">
                    <a:srgbClr val="000000"/>
                  </a:outerShdw>
                </a:effectLst>
                <a:latin typeface="+mj-lt"/>
                <a:ea typeface="+mj-ea"/>
                <a:cs typeface="+mj-cs"/>
              </a:rPr>
              <a:t> </a:t>
            </a:r>
            <a:r>
              <a:rPr lang="it-IT" sz="2400" b="1" i="1" kern="0" cap="small" dirty="0">
                <a:solidFill>
                  <a:srgbClr val="FFFF00"/>
                </a:solidFill>
                <a:effectLst>
                  <a:outerShdw blurRad="38100" dist="38100" dir="2700000" algn="tl">
                    <a:srgbClr val="000000"/>
                  </a:outerShdw>
                </a:effectLst>
                <a:latin typeface="+mj-lt"/>
                <a:ea typeface="+mj-ea"/>
                <a:cs typeface="+mj-cs"/>
              </a:rPr>
              <a:t>2014</a:t>
            </a:r>
          </a:p>
          <a:p>
            <a:pPr algn="ctr">
              <a:defRPr/>
            </a:pPr>
            <a:r>
              <a:rPr lang="it-IT" sz="2400" b="1" i="1" kern="0" cap="small" dirty="0" err="1" smtClean="0">
                <a:solidFill>
                  <a:srgbClr val="FFFF00"/>
                </a:solidFill>
                <a:effectLst>
                  <a:outerShdw blurRad="38100" dist="38100" dir="2700000" algn="tl">
                    <a:srgbClr val="000000"/>
                  </a:outerShdw>
                </a:effectLst>
                <a:latin typeface="+mj-lt"/>
                <a:ea typeface="+mj-ea"/>
                <a:cs typeface="+mj-cs"/>
              </a:rPr>
              <a:t>WATER_Bulgaria</a:t>
            </a:r>
            <a:endParaRPr lang="it-IT" sz="2400" b="1" i="1" kern="0" cap="small" dirty="0">
              <a:solidFill>
                <a:srgbClr val="FFFF00"/>
              </a:solidFill>
              <a:effectLst>
                <a:outerShdw blurRad="38100" dist="38100" dir="2700000" algn="tl">
                  <a:srgbClr val="000000"/>
                </a:outerShdw>
              </a:effectLst>
              <a:latin typeface="+mj-lt"/>
              <a:ea typeface="+mj-ea"/>
              <a:cs typeface="+mj-cs"/>
            </a:endParaRPr>
          </a:p>
          <a:p>
            <a:pPr algn="ctr">
              <a:defRPr/>
            </a:pPr>
            <a:r>
              <a:rPr lang="it-IT" sz="2400" b="1" kern="0" cap="small" dirty="0" smtClean="0">
                <a:solidFill>
                  <a:srgbClr val="FF0000"/>
                </a:solidFill>
                <a:effectLst>
                  <a:outerShdw blurRad="38100" dist="38100" dir="2700000" algn="tl">
                    <a:srgbClr val="000000"/>
                  </a:outerShdw>
                </a:effectLst>
                <a:latin typeface="+mj-lt"/>
                <a:ea typeface="+mj-ea"/>
                <a:cs typeface="+mj-cs"/>
              </a:rPr>
              <a:t>In </a:t>
            </a:r>
            <a:r>
              <a:rPr lang="it-IT" sz="2400" b="1" kern="0" cap="small" dirty="0" err="1" smtClean="0">
                <a:solidFill>
                  <a:srgbClr val="FF0000"/>
                </a:solidFill>
                <a:effectLst>
                  <a:outerShdw blurRad="38100" dist="38100" dir="2700000" algn="tl">
                    <a:srgbClr val="000000"/>
                  </a:outerShdw>
                </a:effectLst>
                <a:latin typeface="+mj-lt"/>
                <a:ea typeface="+mj-ea"/>
                <a:cs typeface="+mj-cs"/>
              </a:rPr>
              <a:t>memory</a:t>
            </a:r>
            <a:r>
              <a:rPr lang="it-IT" sz="2400" b="1" kern="0" cap="small" dirty="0" smtClean="0">
                <a:solidFill>
                  <a:srgbClr val="FF0000"/>
                </a:solidFill>
                <a:effectLst>
                  <a:outerShdw blurRad="38100" dist="38100" dir="2700000" algn="tl">
                    <a:srgbClr val="000000"/>
                  </a:outerShdw>
                </a:effectLst>
                <a:latin typeface="+mj-lt"/>
                <a:ea typeface="+mj-ea"/>
                <a:cs typeface="+mj-cs"/>
              </a:rPr>
              <a:t> </a:t>
            </a:r>
            <a:r>
              <a:rPr lang="it-IT" sz="2400" b="1" kern="0" cap="small" dirty="0" err="1" smtClean="0">
                <a:solidFill>
                  <a:srgbClr val="FF0000"/>
                </a:solidFill>
                <a:effectLst>
                  <a:outerShdw blurRad="38100" dist="38100" dir="2700000" algn="tl">
                    <a:srgbClr val="000000"/>
                  </a:outerShdw>
                </a:effectLst>
                <a:latin typeface="+mj-lt"/>
                <a:ea typeface="+mj-ea"/>
                <a:cs typeface="+mj-cs"/>
              </a:rPr>
              <a:t>of</a:t>
            </a:r>
            <a:r>
              <a:rPr lang="it-IT" sz="2400" b="1" kern="0" cap="small" dirty="0" smtClean="0">
                <a:solidFill>
                  <a:srgbClr val="FF0000"/>
                </a:solidFill>
                <a:effectLst>
                  <a:outerShdw blurRad="38100" dist="38100" dir="2700000" algn="tl">
                    <a:srgbClr val="000000"/>
                  </a:outerShdw>
                </a:effectLst>
                <a:latin typeface="+mj-lt"/>
                <a:ea typeface="+mj-ea"/>
                <a:cs typeface="+mj-cs"/>
              </a:rPr>
              <a:t> EMILIO Del Giudice</a:t>
            </a:r>
            <a:endParaRPr lang="it-IT" sz="2400" b="1" kern="0" cap="small" dirty="0">
              <a:solidFill>
                <a:srgbClr val="FF0000"/>
              </a:solidFill>
              <a:effectLst>
                <a:outerShdw blurRad="38100" dist="38100" dir="2700000" algn="tl">
                  <a:srgbClr val="000000"/>
                </a:outerShdw>
              </a:effectLst>
              <a:latin typeface="+mj-lt"/>
              <a:ea typeface="+mj-ea"/>
              <a:cs typeface="+mj-cs"/>
            </a:endParaRPr>
          </a:p>
        </p:txBody>
      </p:sp>
      <p:pic>
        <p:nvPicPr>
          <p:cNvPr id="60418" name="Picture 2" descr="http://www.waterconf.org/images/logo_master.gif"/>
          <p:cNvPicPr>
            <a:picLocks noChangeAspect="1" noChangeArrowheads="1"/>
          </p:cNvPicPr>
          <p:nvPr/>
        </p:nvPicPr>
        <p:blipFill>
          <a:blip r:embed="rId6" cstate="print"/>
          <a:srcRect/>
          <a:stretch>
            <a:fillRect/>
          </a:stretch>
        </p:blipFill>
        <p:spPr bwMode="auto">
          <a:xfrm>
            <a:off x="6839744" y="548680"/>
            <a:ext cx="2304256" cy="2304256"/>
          </a:xfrm>
          <a:prstGeom prst="rect">
            <a:avLst/>
          </a:prstGeom>
          <a:noFill/>
        </p:spPr>
      </p:pic>
      <p:pic>
        <p:nvPicPr>
          <p:cNvPr id="60420" name="Picture 4" descr="https://fbcdn-sphotos-f-a.akamaihd.net/hphotos-ak-xap1/v/t1.0-9/s720x720/10156137_614118095344937_9049288918314072175_n.jpg?oh=5aa3ac483b51a4b28736d6097f9edf0e&amp;oe=54C1D23E&amp;__gda__=1418497888_fc6dd5a10ca6b72a162eedef950fb8e8"/>
          <p:cNvPicPr>
            <a:picLocks noChangeAspect="1" noChangeArrowheads="1"/>
          </p:cNvPicPr>
          <p:nvPr/>
        </p:nvPicPr>
        <p:blipFill>
          <a:blip r:embed="rId7" cstate="print">
            <a:lum bright="-20000"/>
          </a:blip>
          <a:srcRect b="28978"/>
          <a:stretch>
            <a:fillRect/>
          </a:stretch>
        </p:blipFill>
        <p:spPr bwMode="auto">
          <a:xfrm>
            <a:off x="-216024" y="2636912"/>
            <a:ext cx="5868144" cy="2772660"/>
          </a:xfrm>
          <a:prstGeom prst="rect">
            <a:avLst/>
          </a:prstGeom>
          <a:noFill/>
          <a:effectLst>
            <a:softEdge rad="317500"/>
          </a:effec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687"/>
                                        </p:tgtEl>
                                        <p:attrNameLst>
                                          <p:attrName>style.visibility</p:attrName>
                                        </p:attrNameLst>
                                      </p:cBhvr>
                                      <p:to>
                                        <p:strVal val="visible"/>
                                      </p:to>
                                    </p:set>
                                    <p:animEffect transition="in" filter="dissolve">
                                      <p:cBhvr>
                                        <p:cTn id="15" dur="500"/>
                                        <p:tgtEl>
                                          <p:spTgt spid="28687"/>
                                        </p:tgtEl>
                                      </p:cBhvr>
                                    </p:animEffect>
                                  </p:childTnLst>
                                  <p:subTnLst>
                                    <p:audio>
                                      <p:cMediaNode>
                                        <p:cTn display="0" masterRel="sameClick">
                                          <p:stCondLst>
                                            <p:cond evt="begin" delay="0">
                                              <p:tn val="13"/>
                                            </p:cond>
                                          </p:stCondLst>
                                          <p:endCondLst>
                                            <p:cond evt="onStopAudio" delay="0">
                                              <p:tgtEl>
                                                <p:sldTgt/>
                                              </p:tgtEl>
                                            </p:cond>
                                          </p:endCondLst>
                                        </p:cTn>
                                        <p:tgtEl>
                                          <p:sndTgt r:embed="rId4" name="DATTIL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7" grpId="0" autoUpdateAnimBg="0"/>
      <p:bldP spid="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68313" y="2614613"/>
            <a:ext cx="8135937" cy="3046412"/>
          </a:xfrm>
          <a:prstGeom prst="rect">
            <a:avLst/>
          </a:prstGeom>
        </p:spPr>
        <p:txBody>
          <a:bodyPr>
            <a:spAutoFit/>
          </a:bodyPr>
          <a:lstStyle/>
          <a:p>
            <a:pPr algn="just">
              <a:defRPr/>
            </a:pPr>
            <a:r>
              <a:rPr lang="en-US" sz="2400" b="1" kern="0" cap="small" dirty="0">
                <a:solidFill>
                  <a:srgbClr val="FFFF00"/>
                </a:solidFill>
                <a:effectLst>
                  <a:outerShdw blurRad="38100" dist="38100" dir="2700000" algn="tl">
                    <a:srgbClr val="000000"/>
                  </a:outerShdw>
                </a:effectLst>
                <a:latin typeface="+mj-lt"/>
                <a:ea typeface="+mj-ea"/>
                <a:cs typeface="+mj-cs"/>
              </a:rPr>
              <a:t>The reported </a:t>
            </a:r>
            <a:r>
              <a:rPr lang="en-US" sz="2400" b="1" u="sng" kern="0" cap="small" dirty="0">
                <a:solidFill>
                  <a:srgbClr val="FFFF00"/>
                </a:solidFill>
                <a:effectLst>
                  <a:outerShdw blurRad="38100" dist="38100" dir="2700000" algn="tl">
                    <a:srgbClr val="000000"/>
                  </a:outerShdw>
                </a:effectLst>
                <a:latin typeface="+mj-lt"/>
                <a:ea typeface="+mj-ea"/>
                <a:cs typeface="+mj-cs"/>
              </a:rPr>
              <a:t>changes in the physical-chemical properties </a:t>
            </a:r>
            <a:r>
              <a:rPr lang="en-US" sz="2400" b="1" kern="0" cap="small" dirty="0">
                <a:solidFill>
                  <a:srgbClr val="FFFF00"/>
                </a:solidFill>
                <a:effectLst>
                  <a:outerShdw blurRad="38100" dist="38100" dir="2700000" algn="tl">
                    <a:srgbClr val="000000"/>
                  </a:outerShdw>
                </a:effectLst>
                <a:latin typeface="+mj-lt"/>
                <a:ea typeface="+mj-ea"/>
                <a:cs typeface="+mj-cs"/>
              </a:rPr>
              <a:t>of pure, </a:t>
            </a:r>
            <a:r>
              <a:rPr lang="en-US" sz="2400" b="1" u="sng" kern="0" cap="small" dirty="0">
                <a:solidFill>
                  <a:srgbClr val="FFFF00"/>
                </a:solidFill>
                <a:effectLst>
                  <a:outerShdw blurRad="38100" dist="38100" dir="2700000" algn="tl">
                    <a:srgbClr val="000000"/>
                  </a:outerShdw>
                </a:effectLst>
                <a:latin typeface="+mj-lt"/>
                <a:ea typeface="+mj-ea"/>
                <a:cs typeface="+mj-cs"/>
              </a:rPr>
              <a:t>bi-distilled water </a:t>
            </a:r>
            <a:r>
              <a:rPr lang="en-US" sz="2400" b="1" kern="0" cap="small" dirty="0">
                <a:solidFill>
                  <a:srgbClr val="FFFF00"/>
                </a:solidFill>
                <a:effectLst>
                  <a:outerShdw blurRad="38100" dist="38100" dir="2700000" algn="tl">
                    <a:srgbClr val="000000"/>
                  </a:outerShdw>
                </a:effectLst>
                <a:latin typeface="+mj-lt"/>
                <a:ea typeface="+mj-ea"/>
                <a:cs typeface="+mj-cs"/>
              </a:rPr>
              <a:t>are most likely to be attributed to </a:t>
            </a:r>
            <a:r>
              <a:rPr lang="en-US" sz="2400" b="1" u="sng" kern="0" cap="small" dirty="0">
                <a:solidFill>
                  <a:srgbClr val="FFFF00"/>
                </a:solidFill>
                <a:effectLst>
                  <a:outerShdw blurRad="38100" dist="38100" dir="2700000" algn="tl">
                    <a:srgbClr val="000000"/>
                  </a:outerShdw>
                </a:effectLst>
                <a:latin typeface="+mj-lt"/>
                <a:ea typeface="+mj-ea"/>
                <a:cs typeface="+mj-cs"/>
              </a:rPr>
              <a:t>variations in water super-molecular structure</a:t>
            </a:r>
            <a:r>
              <a:rPr lang="en-US" sz="2400" b="1" kern="0" cap="small" dirty="0">
                <a:solidFill>
                  <a:srgbClr val="FFFF00"/>
                </a:solidFill>
                <a:effectLst>
                  <a:outerShdw blurRad="38100" dist="38100" dir="2700000" algn="tl">
                    <a:srgbClr val="000000"/>
                  </a:outerShdw>
                </a:effectLst>
                <a:latin typeface="+mj-lt"/>
                <a:ea typeface="+mj-ea"/>
                <a:cs typeface="+mj-cs"/>
              </a:rPr>
              <a:t>. </a:t>
            </a:r>
          </a:p>
          <a:p>
            <a:pPr>
              <a:defRPr/>
            </a:pPr>
            <a:endParaRPr lang="en-US" sz="2400" b="1" kern="0" cap="small" dirty="0">
              <a:solidFill>
                <a:srgbClr val="FFFF00"/>
              </a:solidFill>
              <a:effectLst>
                <a:outerShdw blurRad="38100" dist="38100" dir="2700000" algn="tl">
                  <a:srgbClr val="000000"/>
                </a:outerShdw>
              </a:effectLst>
              <a:latin typeface="+mj-lt"/>
              <a:ea typeface="+mj-ea"/>
              <a:cs typeface="+mj-cs"/>
            </a:endParaRPr>
          </a:p>
          <a:p>
            <a:pPr algn="just">
              <a:defRPr/>
            </a:pPr>
            <a:r>
              <a:rPr lang="en-US" sz="2400" b="1" u="sng" kern="0" cap="small" dirty="0">
                <a:solidFill>
                  <a:srgbClr val="FF0000"/>
                </a:solidFill>
                <a:effectLst>
                  <a:outerShdw blurRad="38100" dist="38100" dir="2700000" algn="tl">
                    <a:srgbClr val="000000"/>
                  </a:outerShdw>
                </a:effectLst>
                <a:latin typeface="+mj-lt"/>
                <a:ea typeface="+mj-ea"/>
                <a:cs typeface="+mj-cs"/>
              </a:rPr>
              <a:t>water exhibits an extraordinary auto-organization potentiality, triggered by several kinds of small energy perturbations - basis of every living system.</a:t>
            </a:r>
            <a:endParaRPr lang="it-IT" sz="2400" b="1" u="sng" kern="0" cap="small" dirty="0">
              <a:solidFill>
                <a:srgbClr val="FF0000"/>
              </a:solidFill>
              <a:effectLst>
                <a:outerShdw blurRad="38100" dist="38100" dir="2700000" algn="tl">
                  <a:srgbClr val="000000"/>
                </a:outerShdw>
              </a:effectLst>
              <a:latin typeface="+mj-lt"/>
              <a:ea typeface="+mj-ea"/>
              <a:cs typeface="+mj-cs"/>
            </a:endParaRPr>
          </a:p>
        </p:txBody>
      </p:sp>
      <p:grpSp>
        <p:nvGrpSpPr>
          <p:cNvPr id="2" name="Gruppo 9"/>
          <p:cNvGrpSpPr>
            <a:grpSpLocks/>
          </p:cNvGrpSpPr>
          <p:nvPr/>
        </p:nvGrpSpPr>
        <p:grpSpPr bwMode="auto">
          <a:xfrm>
            <a:off x="250825" y="-242888"/>
            <a:ext cx="8893175" cy="1933576"/>
            <a:chOff x="250825" y="-242888"/>
            <a:chExt cx="8893175" cy="1933535"/>
          </a:xfrm>
        </p:grpSpPr>
        <p:pic>
          <p:nvPicPr>
            <p:cNvPr id="8" name="Picture 4"/>
            <p:cNvPicPr>
              <a:picLocks noChangeAspect="1" noChangeArrowheads="1"/>
            </p:cNvPicPr>
            <p:nvPr/>
          </p:nvPicPr>
          <p:blipFill>
            <a:blip r:embed="rId3" cstate="email"/>
            <a:srcRect/>
            <a:stretch>
              <a:fillRect/>
            </a:stretch>
          </p:blipFill>
          <p:spPr bwMode="auto">
            <a:xfrm>
              <a:off x="7308304" y="1"/>
              <a:ext cx="1835696" cy="1690646"/>
            </a:xfrm>
            <a:prstGeom prst="rect">
              <a:avLst/>
            </a:prstGeom>
            <a:noFill/>
            <a:effectLst>
              <a:softEdge rad="317500"/>
            </a:effectLst>
          </p:spPr>
        </p:pic>
        <p:sp>
          <p:nvSpPr>
            <p:cNvPr id="9" name="Rectangle 2"/>
            <p:cNvSpPr txBox="1">
              <a:spLocks noChangeArrowheads="1"/>
            </p:cNvSpPr>
            <p:nvPr/>
          </p:nvSpPr>
          <p:spPr bwMode="auto">
            <a:xfrm>
              <a:off x="250825" y="-242888"/>
              <a:ext cx="8569325" cy="1511269"/>
            </a:xfrm>
            <a:prstGeom prst="rect">
              <a:avLst/>
            </a:prstGeom>
            <a:noFill/>
            <a:ln w="9525">
              <a:noFill/>
              <a:miter lim="800000"/>
              <a:headEnd/>
              <a:tailEnd/>
            </a:ln>
            <a:effectLst/>
          </p:spPr>
          <p:txBody>
            <a:bodyPr lIns="92075" tIns="46038" rIns="92075" bIns="46038" anchor="ctr"/>
            <a:lstStyle/>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Oxhydroelectric Effect </a:t>
              </a:r>
            </a:p>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in Bi-Distilled Water</a:t>
              </a:r>
              <a:r>
                <a:rPr lang="it-IT" sz="3000" b="1" kern="0" cap="small" dirty="0">
                  <a:solidFill>
                    <a:srgbClr val="FF3300"/>
                  </a:solidFill>
                  <a:effectLst>
                    <a:outerShdw blurRad="38100" dist="38100" dir="2700000" algn="tl">
                      <a:srgbClr val="000000"/>
                    </a:outerShdw>
                  </a:effectLst>
                  <a:latin typeface="+mj-lt"/>
                  <a:ea typeface="+mj-ea"/>
                  <a:cs typeface="+mj-cs"/>
                </a:rPr>
                <a:t> </a:t>
              </a:r>
            </a:p>
          </p:txBody>
        </p:sp>
      </p:grpSp>
      <p:pic>
        <p:nvPicPr>
          <p:cNvPr id="12292" name="Picture 6" descr="C:\Users\Roberto\Documents\Documenti Vecchio hard disk luglio 2010\Documenti-old\Documenti\PROMETE\logoreverse.gif"/>
          <p:cNvPicPr>
            <a:picLocks noChangeAspect="1" noChangeArrowheads="1"/>
          </p:cNvPicPr>
          <p:nvPr/>
        </p:nvPicPr>
        <p:blipFill>
          <a:blip r:embed="rId4" cstate="print"/>
          <a:srcRect/>
          <a:stretch>
            <a:fillRect/>
          </a:stretch>
        </p:blipFill>
        <p:spPr bwMode="auto">
          <a:xfrm>
            <a:off x="144463" y="6308725"/>
            <a:ext cx="2339975" cy="522288"/>
          </a:xfrm>
          <a:prstGeom prst="rect">
            <a:avLst/>
          </a:prstGeom>
          <a:noFill/>
          <a:ln w="9525">
            <a:noFill/>
            <a:miter lim="800000"/>
            <a:headEnd/>
            <a:tailEnd/>
          </a:ln>
        </p:spPr>
      </p:pic>
      <p:grpSp>
        <p:nvGrpSpPr>
          <p:cNvPr id="4" name="Gruppo 10"/>
          <p:cNvGrpSpPr>
            <a:grpSpLocks/>
          </p:cNvGrpSpPr>
          <p:nvPr/>
        </p:nvGrpSpPr>
        <p:grpSpPr bwMode="auto">
          <a:xfrm>
            <a:off x="179388" y="836613"/>
            <a:ext cx="7561262" cy="1335087"/>
            <a:chOff x="179388" y="836613"/>
            <a:chExt cx="7561262" cy="1335087"/>
          </a:xfrm>
        </p:grpSpPr>
        <p:sp>
          <p:nvSpPr>
            <p:cNvPr id="12294" name="CasellaDiTesto 10"/>
            <p:cNvSpPr txBox="1">
              <a:spLocks noChangeArrowheads="1"/>
            </p:cNvSpPr>
            <p:nvPr/>
          </p:nvSpPr>
          <p:spPr bwMode="auto">
            <a:xfrm>
              <a:off x="1619250" y="1341438"/>
              <a:ext cx="6121400" cy="830262"/>
            </a:xfrm>
            <a:prstGeom prst="rect">
              <a:avLst/>
            </a:prstGeom>
            <a:noFill/>
            <a:ln w="9525">
              <a:noFill/>
              <a:miter lim="800000"/>
              <a:headEnd/>
              <a:tailEnd/>
            </a:ln>
          </p:spPr>
          <p:txBody>
            <a:bodyPr>
              <a:spAutoFit/>
            </a:bodyPr>
            <a:lstStyle/>
            <a:p>
              <a:r>
                <a:rPr lang="it-IT" sz="2400"/>
                <a:t>What are saying  the experimental results on pure water behaviour?</a:t>
              </a:r>
            </a:p>
          </p:txBody>
        </p:sp>
        <p:pic>
          <p:nvPicPr>
            <p:cNvPr id="12295" name="Immagine 13" descr="question difficile.jpg"/>
            <p:cNvPicPr>
              <a:picLocks noChangeAspect="1"/>
            </p:cNvPicPr>
            <p:nvPr/>
          </p:nvPicPr>
          <p:blipFill>
            <a:blip r:embed="rId5" cstate="print"/>
            <a:srcRect/>
            <a:stretch>
              <a:fillRect/>
            </a:stretch>
          </p:blipFill>
          <p:spPr bwMode="auto">
            <a:xfrm>
              <a:off x="179388" y="836613"/>
              <a:ext cx="1296987" cy="1296987"/>
            </a:xfrm>
            <a:prstGeom prst="rect">
              <a:avLst/>
            </a:prstGeom>
            <a:noFill/>
            <a:ln w="9525">
              <a:noFill/>
              <a:miter lim="800000"/>
              <a:headEnd/>
              <a:tailEnd/>
            </a:ln>
          </p:spPr>
        </p:pic>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20"/>
          <p:cNvGrpSpPr>
            <a:grpSpLocks/>
          </p:cNvGrpSpPr>
          <p:nvPr/>
        </p:nvGrpSpPr>
        <p:grpSpPr bwMode="auto">
          <a:xfrm>
            <a:off x="250825" y="188913"/>
            <a:ext cx="8785225" cy="1235075"/>
            <a:chOff x="251671" y="178412"/>
            <a:chExt cx="8785154" cy="1234423"/>
          </a:xfrm>
        </p:grpSpPr>
        <p:sp>
          <p:nvSpPr>
            <p:cNvPr id="7" name="Rectangle 15"/>
            <p:cNvSpPr>
              <a:spLocks noChangeArrowheads="1"/>
            </p:cNvSpPr>
            <p:nvPr/>
          </p:nvSpPr>
          <p:spPr bwMode="auto">
            <a:xfrm>
              <a:off x="1585160" y="548104"/>
              <a:ext cx="7451665" cy="575959"/>
            </a:xfrm>
            <a:prstGeom prst="rect">
              <a:avLst/>
            </a:prstGeom>
            <a:noFill/>
            <a:ln w="9525">
              <a:noFill/>
              <a:miter lim="800000"/>
              <a:headEnd/>
              <a:tailEnd/>
            </a:ln>
          </p:spPr>
          <p:txBody>
            <a:bodyPr lIns="92075" tIns="46038" rIns="92075" bIns="46038" anchor="ctr"/>
            <a:lstStyle/>
            <a:p>
              <a:pPr>
                <a:defRPr/>
              </a:pPr>
              <a:r>
                <a:rPr lang="en-US" sz="2800" dirty="0"/>
                <a:t> What is the experimental set-up by which we obtained the </a:t>
              </a:r>
              <a:r>
                <a:rPr lang="en-US" sz="2800" dirty="0" err="1"/>
                <a:t>Oxhydroelectric</a:t>
              </a:r>
              <a:r>
                <a:rPr lang="en-US" sz="2800" dirty="0"/>
                <a:t> Effect in Bi-Distilled Water?</a:t>
              </a:r>
              <a:r>
                <a:rPr lang="en-US" sz="2000" b="1" kern="0" cap="small" dirty="0">
                  <a:effectLst>
                    <a:outerShdw blurRad="38100" dist="38100" dir="2700000" algn="tl">
                      <a:srgbClr val="000000"/>
                    </a:outerShdw>
                  </a:effectLst>
                  <a:latin typeface="+mn-lt"/>
                  <a:ea typeface="+mj-ea"/>
                  <a:cs typeface="+mj-cs"/>
                </a:rPr>
                <a:t> </a:t>
              </a:r>
              <a:r>
                <a:rPr lang="en-GB" sz="2000" b="1" kern="0" cap="small" dirty="0">
                  <a:effectLst>
                    <a:outerShdw blurRad="38100" dist="38100" dir="2700000" algn="tl">
                      <a:srgbClr val="000000"/>
                    </a:outerShdw>
                  </a:effectLst>
                  <a:latin typeface="+mn-lt"/>
                  <a:ea typeface="+mj-ea"/>
                  <a:cs typeface="+mj-cs"/>
                </a:rPr>
                <a:t> </a:t>
              </a:r>
              <a:r>
                <a:rPr lang="en-GB" sz="2400" b="1" kern="0" cap="small" dirty="0">
                  <a:effectLst>
                    <a:outerShdw blurRad="38100" dist="38100" dir="2700000" algn="tl">
                      <a:srgbClr val="000000"/>
                    </a:outerShdw>
                  </a:effectLst>
                  <a:latin typeface="+mn-lt"/>
                  <a:ea typeface="+mj-ea"/>
                  <a:cs typeface="+mj-cs"/>
                  <a:sym typeface="Wingdings" pitchFamily="2" charset="2"/>
                </a:rPr>
                <a:t> </a:t>
              </a:r>
              <a:endParaRPr lang="en-GB" sz="2800" b="1" dirty="0">
                <a:effectLst>
                  <a:outerShdw blurRad="38100" dist="38100" dir="2700000" algn="tl">
                    <a:srgbClr val="000000"/>
                  </a:outerShdw>
                </a:effectLst>
                <a:latin typeface="+mn-lt"/>
                <a:sym typeface="Wingdings" pitchFamily="2" charset="2"/>
              </a:endParaRPr>
            </a:p>
          </p:txBody>
        </p:sp>
        <p:pic>
          <p:nvPicPr>
            <p:cNvPr id="13327" name="Immagine 16" descr="question 2.jpg"/>
            <p:cNvPicPr>
              <a:picLocks noChangeAspect="1"/>
            </p:cNvPicPr>
            <p:nvPr/>
          </p:nvPicPr>
          <p:blipFill>
            <a:blip r:embed="rId3" cstate="print"/>
            <a:srcRect/>
            <a:stretch>
              <a:fillRect/>
            </a:stretch>
          </p:blipFill>
          <p:spPr bwMode="auto">
            <a:xfrm>
              <a:off x="251671" y="178412"/>
              <a:ext cx="1080120" cy="1234423"/>
            </a:xfrm>
            <a:prstGeom prst="rect">
              <a:avLst/>
            </a:prstGeom>
            <a:noFill/>
            <a:ln w="9525">
              <a:noFill/>
              <a:miter lim="800000"/>
              <a:headEnd/>
              <a:tailEnd/>
            </a:ln>
          </p:spPr>
        </p:pic>
      </p:grpSp>
      <p:sp>
        <p:nvSpPr>
          <p:cNvPr id="22" name="CasellaDiTesto 21"/>
          <p:cNvSpPr txBox="1"/>
          <p:nvPr/>
        </p:nvSpPr>
        <p:spPr>
          <a:xfrm>
            <a:off x="250825" y="188913"/>
            <a:ext cx="8642350" cy="2032000"/>
          </a:xfrm>
          <a:prstGeom prst="rect">
            <a:avLst/>
          </a:prstGeom>
          <a:solidFill>
            <a:schemeClr val="accent6">
              <a:lumMod val="75000"/>
            </a:schemeClr>
          </a:solidFill>
        </p:spPr>
        <p:txBody>
          <a:bodyPr>
            <a:spAutoFit/>
          </a:bodyPr>
          <a:lstStyle/>
          <a:p>
            <a:pPr>
              <a:buFont typeface="Wingdings" pitchFamily="2" charset="2"/>
              <a:buChar char="Ø"/>
              <a:defRPr/>
            </a:pPr>
            <a:r>
              <a:rPr lang="en-US" b="1" kern="0" cap="small" dirty="0">
                <a:solidFill>
                  <a:srgbClr val="FFFF00"/>
                </a:solidFill>
                <a:effectLst>
                  <a:outerShdw blurRad="38100" dist="38100" dir="2700000" algn="tl">
                    <a:srgbClr val="000000"/>
                  </a:outerShdw>
                </a:effectLst>
              </a:rPr>
              <a:t>2 L shaped glass semi-cells provided with 25 nm filter Millipore® </a:t>
            </a:r>
          </a:p>
          <a:p>
            <a:pPr>
              <a:buFont typeface="Wingdings" pitchFamily="2" charset="2"/>
              <a:buChar char="Ø"/>
              <a:defRPr/>
            </a:pPr>
            <a:r>
              <a:rPr lang="en-US" b="1" kern="0" cap="small" dirty="0">
                <a:solidFill>
                  <a:srgbClr val="FFFF00"/>
                </a:solidFill>
                <a:effectLst>
                  <a:outerShdw blurRad="38100" dist="38100" dir="2700000" algn="tl">
                    <a:srgbClr val="000000"/>
                  </a:outerShdw>
                </a:effectLst>
              </a:rPr>
              <a:t>bi-distilled water:1.2 </a:t>
            </a:r>
            <a:r>
              <a:rPr lang="en-US" b="1" dirty="0" err="1">
                <a:solidFill>
                  <a:srgbClr val="FFFF00"/>
                </a:solidFill>
                <a:latin typeface="Symbol" pitchFamily="18" charset="2"/>
              </a:rPr>
              <a:t>m</a:t>
            </a:r>
            <a:r>
              <a:rPr lang="en-US" b="1" kern="0" cap="small" dirty="0" err="1">
                <a:solidFill>
                  <a:srgbClr val="FFFF00"/>
                </a:solidFill>
                <a:effectLst>
                  <a:outerShdw blurRad="38100" dist="38100" dir="2700000" algn="tl">
                    <a:srgbClr val="000000"/>
                  </a:outerShdw>
                </a:effectLst>
              </a:rPr>
              <a:t>S</a:t>
            </a:r>
            <a:r>
              <a:rPr lang="en-US" b="1" kern="0" cap="small" dirty="0">
                <a:solidFill>
                  <a:srgbClr val="FFFF00"/>
                </a:solidFill>
                <a:effectLst>
                  <a:outerShdw blurRad="38100" dist="38100" dir="2700000" algn="tl">
                    <a:srgbClr val="000000"/>
                  </a:outerShdw>
                </a:effectLst>
              </a:rPr>
              <a:t>/cm  electric conductivity</a:t>
            </a:r>
          </a:p>
          <a:p>
            <a:pPr>
              <a:buFont typeface="Wingdings" pitchFamily="2" charset="2"/>
              <a:buChar char="Ø"/>
              <a:defRPr/>
            </a:pPr>
            <a:r>
              <a:rPr lang="en-US" b="1" kern="0" cap="small" dirty="0">
                <a:solidFill>
                  <a:srgbClr val="FFFF00"/>
                </a:solidFill>
                <a:effectLst>
                  <a:outerShdw blurRad="38100" dist="38100" dir="2700000" algn="tl">
                    <a:srgbClr val="000000"/>
                  </a:outerShdw>
                </a:effectLst>
              </a:rPr>
              <a:t>twin pt wire electrodes (</a:t>
            </a:r>
            <a:r>
              <a:rPr lang="en-US" b="1" kern="0" cap="small" dirty="0" err="1">
                <a:solidFill>
                  <a:srgbClr val="FFFF00"/>
                </a:solidFill>
                <a:effectLst>
                  <a:outerShdw blurRad="38100" dist="38100" dir="2700000" algn="tl">
                    <a:srgbClr val="000000"/>
                  </a:outerShdw>
                </a:effectLst>
              </a:rPr>
              <a:t>Laborplatina</a:t>
            </a:r>
            <a:r>
              <a:rPr lang="en-US" b="1" kern="0" cap="small" dirty="0">
                <a:solidFill>
                  <a:srgbClr val="FFFF00"/>
                </a:solidFill>
                <a:effectLst>
                  <a:outerShdw blurRad="38100" dist="38100" dir="2700000" algn="tl">
                    <a:srgbClr val="000000"/>
                  </a:outerShdw>
                </a:effectLst>
              </a:rPr>
              <a:t> 99.95 % purity, 0.1 mm diam.)</a:t>
            </a:r>
          </a:p>
          <a:p>
            <a:pPr>
              <a:buFont typeface="Wingdings" pitchFamily="2" charset="2"/>
              <a:buChar char="Ø"/>
              <a:defRPr/>
            </a:pPr>
            <a:r>
              <a:rPr lang="en-US" b="1" kern="0" cap="small" dirty="0">
                <a:solidFill>
                  <a:srgbClr val="FFFF00"/>
                </a:solidFill>
                <a:effectLst>
                  <a:outerShdw blurRad="38100" dist="38100" dir="2700000" algn="tl">
                    <a:srgbClr val="000000"/>
                  </a:outerShdw>
                </a:effectLst>
                <a:sym typeface="Symbol"/>
              </a:rPr>
              <a:t></a:t>
            </a:r>
            <a:r>
              <a:rPr lang="en-US" b="1" kern="0" cap="small" dirty="0">
                <a:solidFill>
                  <a:srgbClr val="FFFF00"/>
                </a:solidFill>
                <a:effectLst>
                  <a:outerShdw blurRad="38100" dist="38100" dir="2700000" algn="tl">
                    <a:srgbClr val="000000"/>
                  </a:outerShdw>
                </a:effectLst>
              </a:rPr>
              <a:t>20 squared pieces (5 mm side length, 0.2 mm thick) of </a:t>
            </a:r>
            <a:r>
              <a:rPr lang="en-US" b="1" kern="0" cap="small" dirty="0" err="1">
                <a:solidFill>
                  <a:srgbClr val="FFFF00"/>
                </a:solidFill>
                <a:effectLst>
                  <a:outerShdw blurRad="38100" dist="38100" dir="2700000" algn="tl">
                    <a:srgbClr val="000000"/>
                  </a:outerShdw>
                </a:effectLst>
              </a:rPr>
              <a:t>Nafion</a:t>
            </a:r>
            <a:r>
              <a:rPr lang="en-US" b="1" kern="0" cap="small" dirty="0">
                <a:solidFill>
                  <a:srgbClr val="FFFF00"/>
                </a:solidFill>
                <a:effectLst>
                  <a:outerShdw blurRad="38100" dist="38100" dir="2700000" algn="tl">
                    <a:srgbClr val="000000"/>
                  </a:outerShdw>
                </a:effectLst>
              </a:rPr>
              <a:t>® - strong hydrophilic material</a:t>
            </a:r>
          </a:p>
          <a:p>
            <a:pPr>
              <a:buFont typeface="Wingdings" pitchFamily="2" charset="2"/>
              <a:buChar char="Ø"/>
              <a:defRPr/>
            </a:pPr>
            <a:r>
              <a:rPr lang="en-US" b="1" kern="0" cap="small" dirty="0">
                <a:solidFill>
                  <a:srgbClr val="FFFF00"/>
                </a:solidFill>
                <a:effectLst>
                  <a:outerShdw blurRad="38100" dist="38100" dir="2700000" algn="tl">
                    <a:srgbClr val="000000"/>
                  </a:outerShdw>
                </a:effectLst>
              </a:rPr>
              <a:t>standard 47  k</a:t>
            </a:r>
            <a:r>
              <a:rPr lang="en-US" b="1" kern="0" cap="small" dirty="0">
                <a:solidFill>
                  <a:srgbClr val="FFFF00"/>
                </a:solidFill>
                <a:effectLst>
                  <a:outerShdw blurRad="38100" dist="38100" dir="2700000" algn="tl">
                    <a:srgbClr val="000000"/>
                  </a:outerShdw>
                </a:effectLst>
                <a:sym typeface="Symbol"/>
              </a:rPr>
              <a:t></a:t>
            </a:r>
            <a:r>
              <a:rPr lang="en-US" b="1" kern="0" cap="small" dirty="0">
                <a:solidFill>
                  <a:srgbClr val="FFFF00"/>
                </a:solidFill>
                <a:effectLst>
                  <a:outerShdw blurRad="38100" dist="38100" dir="2700000" algn="tl">
                    <a:srgbClr val="000000"/>
                  </a:outerShdw>
                </a:effectLst>
              </a:rPr>
              <a:t> resistor </a:t>
            </a:r>
          </a:p>
          <a:p>
            <a:pPr>
              <a:buFont typeface="Wingdings" pitchFamily="2" charset="2"/>
              <a:buChar char="Ø"/>
              <a:defRPr/>
            </a:pPr>
            <a:r>
              <a:rPr lang="en-US" b="1" kern="0" cap="small" dirty="0">
                <a:solidFill>
                  <a:srgbClr val="FFFF00"/>
                </a:solidFill>
                <a:effectLst>
                  <a:outerShdw blurRad="38100" dist="38100" dir="2700000" algn="tl">
                    <a:srgbClr val="000000"/>
                  </a:outerShdw>
                </a:effectLst>
              </a:rPr>
              <a:t>digital </a:t>
            </a:r>
            <a:r>
              <a:rPr lang="en-US" b="1" kern="0" cap="small" dirty="0" err="1">
                <a:solidFill>
                  <a:srgbClr val="FFFF00"/>
                </a:solidFill>
                <a:effectLst>
                  <a:outerShdw blurRad="38100" dist="38100" dir="2700000" algn="tl">
                    <a:srgbClr val="000000"/>
                  </a:outerShdw>
                </a:effectLst>
              </a:rPr>
              <a:t>Multimeter</a:t>
            </a:r>
            <a:r>
              <a:rPr lang="en-US" b="1" kern="0" cap="small" dirty="0">
                <a:solidFill>
                  <a:srgbClr val="FFFF00"/>
                </a:solidFill>
                <a:effectLst>
                  <a:outerShdw blurRad="38100" dist="38100" dir="2700000" algn="tl">
                    <a:srgbClr val="000000"/>
                  </a:outerShdw>
                </a:effectLst>
              </a:rPr>
              <a:t> 6½ digit Agilent 34401A +  </a:t>
            </a:r>
            <a:r>
              <a:rPr lang="en-US" b="1" kern="0" cap="small" dirty="0" err="1">
                <a:solidFill>
                  <a:srgbClr val="FFFF00"/>
                </a:solidFill>
                <a:effectLst>
                  <a:outerShdw blurRad="38100" dist="38100" dir="2700000" algn="tl">
                    <a:srgbClr val="000000"/>
                  </a:outerShdw>
                </a:effectLst>
              </a:rPr>
              <a:t>LabVIEW</a:t>
            </a:r>
            <a:r>
              <a:rPr lang="en-US" b="1" kern="0" cap="small" baseline="30000" dirty="0" err="1">
                <a:solidFill>
                  <a:srgbClr val="FFFF00"/>
                </a:solidFill>
                <a:effectLst>
                  <a:outerShdw blurRad="38100" dist="38100" dir="2700000" algn="tl">
                    <a:srgbClr val="000000"/>
                  </a:outerShdw>
                </a:effectLst>
              </a:rPr>
              <a:t>TM</a:t>
            </a:r>
            <a:r>
              <a:rPr lang="en-US" b="1" kern="0" cap="small" dirty="0">
                <a:solidFill>
                  <a:srgbClr val="FFFF00"/>
                </a:solidFill>
                <a:effectLst>
                  <a:outerShdw blurRad="38100" dist="38100" dir="2700000" algn="tl">
                    <a:srgbClr val="000000"/>
                  </a:outerShdw>
                </a:effectLst>
              </a:rPr>
              <a:t> software</a:t>
            </a:r>
            <a:endParaRPr lang="it-IT" dirty="0"/>
          </a:p>
        </p:txBody>
      </p:sp>
      <p:grpSp>
        <p:nvGrpSpPr>
          <p:cNvPr id="3" name="Gruppo 20"/>
          <p:cNvGrpSpPr>
            <a:grpSpLocks/>
          </p:cNvGrpSpPr>
          <p:nvPr/>
        </p:nvGrpSpPr>
        <p:grpSpPr bwMode="auto">
          <a:xfrm>
            <a:off x="179388" y="2276475"/>
            <a:ext cx="8737600" cy="4549775"/>
            <a:chOff x="179512" y="2191815"/>
            <a:chExt cx="8736904" cy="4549553"/>
          </a:xfrm>
        </p:grpSpPr>
        <p:pic>
          <p:nvPicPr>
            <p:cNvPr id="13317" name="Immagine 1" descr="celle.bmp"/>
            <p:cNvPicPr>
              <a:picLocks noChangeAspect="1" noChangeArrowheads="1"/>
            </p:cNvPicPr>
            <p:nvPr/>
          </p:nvPicPr>
          <p:blipFill>
            <a:blip r:embed="rId4" cstate="print"/>
            <a:srcRect/>
            <a:stretch>
              <a:fillRect/>
            </a:stretch>
          </p:blipFill>
          <p:spPr bwMode="auto">
            <a:xfrm>
              <a:off x="4860032" y="2191815"/>
              <a:ext cx="4056384" cy="4549553"/>
            </a:xfrm>
            <a:prstGeom prst="rect">
              <a:avLst/>
            </a:prstGeom>
            <a:noFill/>
            <a:ln w="9525">
              <a:noFill/>
              <a:miter lim="800000"/>
              <a:headEnd/>
              <a:tailEnd/>
            </a:ln>
          </p:spPr>
        </p:pic>
        <p:grpSp>
          <p:nvGrpSpPr>
            <p:cNvPr id="13318" name="Gruppo 19"/>
            <p:cNvGrpSpPr>
              <a:grpSpLocks/>
            </p:cNvGrpSpPr>
            <p:nvPr/>
          </p:nvGrpSpPr>
          <p:grpSpPr bwMode="auto">
            <a:xfrm>
              <a:off x="179512" y="2233377"/>
              <a:ext cx="4133387" cy="4507991"/>
              <a:chOff x="323850" y="1513297"/>
              <a:chExt cx="4133387" cy="4507991"/>
            </a:xfrm>
          </p:grpSpPr>
          <p:pic>
            <p:nvPicPr>
              <p:cNvPr id="13319" name="Immagine 4" descr="HPIM9330"/>
              <p:cNvPicPr>
                <a:picLocks noChangeAspect="1" noChangeArrowheads="1"/>
              </p:cNvPicPr>
              <p:nvPr/>
            </p:nvPicPr>
            <p:blipFill>
              <a:blip r:embed="rId5" cstate="print">
                <a:lum bright="12000" contrast="12000"/>
              </a:blip>
              <a:srcRect l="10236" r="8948" b="8826"/>
              <a:stretch>
                <a:fillRect/>
              </a:stretch>
            </p:blipFill>
            <p:spPr bwMode="auto">
              <a:xfrm>
                <a:off x="323850" y="1513297"/>
                <a:ext cx="4133387" cy="4507991"/>
              </a:xfrm>
              <a:prstGeom prst="rect">
                <a:avLst/>
              </a:prstGeom>
              <a:noFill/>
              <a:ln w="9525">
                <a:noFill/>
                <a:miter lim="800000"/>
                <a:headEnd/>
                <a:tailEnd/>
              </a:ln>
            </p:spPr>
          </p:pic>
          <p:cxnSp>
            <p:nvCxnSpPr>
              <p:cNvPr id="13320" name="AutoShape 13"/>
              <p:cNvCxnSpPr>
                <a:cxnSpLocks noChangeShapeType="1"/>
              </p:cNvCxnSpPr>
              <p:nvPr/>
            </p:nvCxnSpPr>
            <p:spPr bwMode="auto">
              <a:xfrm>
                <a:off x="869867" y="5216251"/>
                <a:ext cx="1526619" cy="0"/>
              </a:xfrm>
              <a:prstGeom prst="straightConnector1">
                <a:avLst/>
              </a:prstGeom>
              <a:noFill/>
              <a:ln w="9525">
                <a:solidFill>
                  <a:srgbClr val="FF0000"/>
                </a:solidFill>
                <a:round/>
                <a:headEnd type="stealth" w="lg" len="lg"/>
                <a:tailEnd type="stealth" w="lg" len="lg"/>
              </a:ln>
            </p:spPr>
          </p:cxnSp>
          <p:cxnSp>
            <p:nvCxnSpPr>
              <p:cNvPr id="13321" name="AutoShape 14"/>
              <p:cNvCxnSpPr>
                <a:cxnSpLocks noChangeShapeType="1"/>
              </p:cNvCxnSpPr>
              <p:nvPr/>
            </p:nvCxnSpPr>
            <p:spPr bwMode="auto">
              <a:xfrm>
                <a:off x="704948" y="2226711"/>
                <a:ext cx="22286" cy="2783665"/>
              </a:xfrm>
              <a:prstGeom prst="straightConnector1">
                <a:avLst/>
              </a:prstGeom>
              <a:noFill/>
              <a:ln w="9525">
                <a:solidFill>
                  <a:srgbClr val="FF0000"/>
                </a:solidFill>
                <a:round/>
                <a:headEnd type="stealth" w="lg" len="lg"/>
                <a:tailEnd type="stealth" w="lg" len="lg"/>
              </a:ln>
            </p:spPr>
          </p:cxnSp>
          <p:cxnSp>
            <p:nvCxnSpPr>
              <p:cNvPr id="13322" name="AutoShape 15"/>
              <p:cNvCxnSpPr>
                <a:cxnSpLocks noChangeShapeType="1"/>
              </p:cNvCxnSpPr>
              <p:nvPr/>
            </p:nvCxnSpPr>
            <p:spPr bwMode="auto">
              <a:xfrm>
                <a:off x="803008" y="1892284"/>
                <a:ext cx="568304" cy="967"/>
              </a:xfrm>
              <a:prstGeom prst="straightConnector1">
                <a:avLst/>
              </a:prstGeom>
              <a:noFill/>
              <a:ln w="9525">
                <a:solidFill>
                  <a:srgbClr val="FF0000"/>
                </a:solidFill>
                <a:round/>
                <a:headEnd type="stealth" w="lg" len="lg"/>
                <a:tailEnd type="stealth" w="lg" len="lg"/>
              </a:ln>
            </p:spPr>
          </p:cxnSp>
          <p:sp>
            <p:nvSpPr>
              <p:cNvPr id="13323" name="Text Box 16"/>
              <p:cNvSpPr txBox="1">
                <a:spLocks noChangeArrowheads="1"/>
              </p:cNvSpPr>
              <p:nvPr/>
            </p:nvSpPr>
            <p:spPr bwMode="auto">
              <a:xfrm>
                <a:off x="1258394" y="5155358"/>
                <a:ext cx="1149236" cy="494874"/>
              </a:xfrm>
              <a:prstGeom prst="rect">
                <a:avLst/>
              </a:prstGeom>
              <a:noFill/>
              <a:ln w="9525">
                <a:noFill/>
                <a:miter lim="800000"/>
                <a:headEnd/>
                <a:tailEnd/>
              </a:ln>
            </p:spPr>
            <p:txBody>
              <a:bodyPr>
                <a:spAutoFit/>
              </a:bodyPr>
              <a:lstStyle/>
              <a:p>
                <a:pPr>
                  <a:spcAft>
                    <a:spcPts val="1000"/>
                  </a:spcAft>
                </a:pPr>
                <a:r>
                  <a:rPr lang="it-IT" sz="1600">
                    <a:solidFill>
                      <a:srgbClr val="FF0000"/>
                    </a:solidFill>
                    <a:latin typeface="Calibri" pitchFamily="34" charset="0"/>
                  </a:rPr>
                  <a:t>7.5 cm</a:t>
                </a:r>
                <a:endParaRPr lang="it-IT"/>
              </a:p>
            </p:txBody>
          </p:sp>
          <p:sp>
            <p:nvSpPr>
              <p:cNvPr id="13324" name="Text Box 17"/>
              <p:cNvSpPr txBox="1">
                <a:spLocks noChangeArrowheads="1"/>
              </p:cNvSpPr>
              <p:nvPr/>
            </p:nvSpPr>
            <p:spPr bwMode="auto">
              <a:xfrm>
                <a:off x="323850" y="3022182"/>
                <a:ext cx="547503" cy="1217854"/>
              </a:xfrm>
              <a:prstGeom prst="rect">
                <a:avLst/>
              </a:prstGeom>
              <a:noFill/>
              <a:ln w="9525">
                <a:noFill/>
                <a:miter lim="800000"/>
                <a:headEnd/>
                <a:tailEnd/>
              </a:ln>
            </p:spPr>
            <p:txBody>
              <a:bodyPr/>
              <a:lstStyle/>
              <a:p>
                <a:pPr>
                  <a:spcAft>
                    <a:spcPts val="1000"/>
                  </a:spcAft>
                </a:pPr>
                <a:r>
                  <a:rPr lang="it-IT" sz="1600">
                    <a:solidFill>
                      <a:srgbClr val="FF0000"/>
                    </a:solidFill>
                    <a:latin typeface="Calibri" pitchFamily="34" charset="0"/>
                  </a:rPr>
                  <a:t>10.5 cm</a:t>
                </a:r>
                <a:endParaRPr lang="it-IT"/>
              </a:p>
            </p:txBody>
          </p:sp>
          <p:sp>
            <p:nvSpPr>
              <p:cNvPr id="13325" name="Text Box 18"/>
              <p:cNvSpPr txBox="1">
                <a:spLocks noChangeArrowheads="1"/>
              </p:cNvSpPr>
              <p:nvPr/>
            </p:nvSpPr>
            <p:spPr bwMode="auto">
              <a:xfrm>
                <a:off x="758468" y="1556792"/>
                <a:ext cx="1149236" cy="479409"/>
              </a:xfrm>
              <a:prstGeom prst="rect">
                <a:avLst/>
              </a:prstGeom>
              <a:noFill/>
              <a:ln w="9525">
                <a:noFill/>
                <a:miter lim="800000"/>
                <a:headEnd/>
                <a:tailEnd/>
              </a:ln>
            </p:spPr>
            <p:txBody>
              <a:bodyPr/>
              <a:lstStyle/>
              <a:p>
                <a:pPr>
                  <a:spcAft>
                    <a:spcPts val="1000"/>
                  </a:spcAft>
                </a:pPr>
                <a:r>
                  <a:rPr lang="it-IT" sz="1600">
                    <a:solidFill>
                      <a:srgbClr val="FF0000"/>
                    </a:solidFill>
                    <a:latin typeface="Calibri" pitchFamily="34" charset="0"/>
                  </a:rPr>
                  <a:t>2.0 cm</a:t>
                </a:r>
                <a:endParaRPr lang="it-IT"/>
              </a:p>
            </p:txBody>
          </p:sp>
        </p:gr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amond(in)">
                                      <p:cBhvr>
                                        <p:cTn id="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909638" y="2781300"/>
            <a:ext cx="7777162" cy="1292225"/>
          </a:xfrm>
          <a:prstGeom prst="rect">
            <a:avLst/>
          </a:prstGeom>
        </p:spPr>
        <p:txBody>
          <a:bodyPr>
            <a:spAutoFit/>
          </a:bodyPr>
          <a:lstStyle/>
          <a:p>
            <a:pPr>
              <a:defRPr/>
            </a:pPr>
            <a:r>
              <a:rPr lang="en-US" sz="2600" b="1" kern="0" cap="small" dirty="0">
                <a:solidFill>
                  <a:srgbClr val="FFFF00"/>
                </a:solidFill>
                <a:effectLst>
                  <a:outerShdw blurRad="38100" dist="38100" dir="2700000" algn="tl">
                    <a:srgbClr val="000000"/>
                  </a:outerShdw>
                </a:effectLst>
              </a:rPr>
              <a:t>negligible noise current in the resistance when in the two semi-cells were only pure water and the electrodes. </a:t>
            </a:r>
          </a:p>
        </p:txBody>
      </p:sp>
      <p:grpSp>
        <p:nvGrpSpPr>
          <p:cNvPr id="2" name="Gruppo 46"/>
          <p:cNvGrpSpPr>
            <a:grpSpLocks/>
          </p:cNvGrpSpPr>
          <p:nvPr/>
        </p:nvGrpSpPr>
        <p:grpSpPr bwMode="auto">
          <a:xfrm>
            <a:off x="46038" y="1484313"/>
            <a:ext cx="9042400" cy="5113337"/>
            <a:chOff x="46641" y="1484784"/>
            <a:chExt cx="9042013" cy="5112746"/>
          </a:xfrm>
        </p:grpSpPr>
        <p:grpSp>
          <p:nvGrpSpPr>
            <p:cNvPr id="14354" name="Gruppo 45"/>
            <p:cNvGrpSpPr>
              <a:grpSpLocks/>
            </p:cNvGrpSpPr>
            <p:nvPr/>
          </p:nvGrpSpPr>
          <p:grpSpPr bwMode="auto">
            <a:xfrm>
              <a:off x="396124" y="1498304"/>
              <a:ext cx="8692530" cy="5099226"/>
              <a:chOff x="406049" y="1498304"/>
              <a:chExt cx="8692530" cy="5099226"/>
            </a:xfrm>
          </p:grpSpPr>
          <p:sp>
            <p:nvSpPr>
              <p:cNvPr id="17" name="Rettangolo 16"/>
              <p:cNvSpPr/>
              <p:nvPr/>
            </p:nvSpPr>
            <p:spPr bwMode="auto">
              <a:xfrm>
                <a:off x="405801" y="5397519"/>
                <a:ext cx="8424501" cy="1200011"/>
              </a:xfrm>
              <a:prstGeom prst="rect">
                <a:avLst/>
              </a:prstGeom>
            </p:spPr>
            <p:txBody>
              <a:bodyPr>
                <a:spAutoFit/>
              </a:bodyPr>
              <a:lstStyle/>
              <a:p>
                <a:pPr>
                  <a:defRPr/>
                </a:pPr>
                <a:r>
                  <a:rPr lang="en-US" b="1" kern="0" cap="small" dirty="0">
                    <a:solidFill>
                      <a:srgbClr val="FFFF00"/>
                    </a:solidFill>
                    <a:effectLst>
                      <a:outerShdw blurRad="38100" dist="38100" dir="2700000" algn="tl">
                        <a:srgbClr val="000000"/>
                      </a:outerShdw>
                    </a:effectLst>
                    <a:latin typeface="+mj-lt"/>
                    <a:ea typeface="+mj-ea"/>
                    <a:cs typeface="+mj-cs"/>
                  </a:rPr>
                  <a:t>Typical dc voltage across the resistor (47 k</a:t>
                </a:r>
                <a:r>
                  <a:rPr lang="en-US" b="1" kern="0" cap="small" dirty="0">
                    <a:solidFill>
                      <a:srgbClr val="FFFF00"/>
                    </a:solidFill>
                    <a:effectLst>
                      <a:outerShdw blurRad="38100" dist="38100" dir="2700000" algn="tl">
                        <a:srgbClr val="000000"/>
                      </a:outerShdw>
                    </a:effectLst>
                    <a:latin typeface="+mj-lt"/>
                    <a:ea typeface="+mj-ea"/>
                    <a:cs typeface="+mj-cs"/>
                    <a:sym typeface="Symbol"/>
                  </a:rPr>
                  <a:t></a:t>
                </a:r>
                <a:r>
                  <a:rPr lang="en-US" b="1" kern="0" cap="small" dirty="0">
                    <a:solidFill>
                      <a:srgbClr val="FFFF00"/>
                    </a:solidFill>
                    <a:effectLst>
                      <a:outerShdw blurRad="38100" dist="38100" dir="2700000" algn="tl">
                        <a:srgbClr val="000000"/>
                      </a:outerShdw>
                    </a:effectLst>
                    <a:latin typeface="+mj-lt"/>
                    <a:ea typeface="+mj-ea"/>
                    <a:cs typeface="+mj-cs"/>
                  </a:rPr>
                  <a:t>) vs. time, measured after insertion of 18 </a:t>
                </a:r>
                <a:r>
                  <a:rPr lang="en-US" b="1" kern="0" cap="small" dirty="0" err="1">
                    <a:solidFill>
                      <a:srgbClr val="FFFF00"/>
                    </a:solidFill>
                    <a:effectLst>
                      <a:outerShdw blurRad="38100" dist="38100" dir="2700000" algn="tl">
                        <a:srgbClr val="000000"/>
                      </a:outerShdw>
                    </a:effectLst>
                    <a:latin typeface="+mj-lt"/>
                    <a:ea typeface="+mj-ea"/>
                    <a:cs typeface="+mj-cs"/>
                  </a:rPr>
                  <a:t>Nafion</a:t>
                </a:r>
                <a:r>
                  <a:rPr lang="en-US" b="1" kern="0" cap="small" dirty="0">
                    <a:solidFill>
                      <a:srgbClr val="FFFF00"/>
                    </a:solidFill>
                    <a:effectLst>
                      <a:outerShdw blurRad="38100" dist="38100" dir="2700000" algn="tl">
                        <a:srgbClr val="000000"/>
                      </a:outerShdw>
                    </a:effectLst>
                    <a:latin typeface="+mj-lt"/>
                    <a:ea typeface="+mj-ea"/>
                    <a:cs typeface="+mj-cs"/>
                  </a:rPr>
                  <a:t>® pieces in the bi-distilled water of one semi-cell, before and after the first (a), and the second (b) H</a:t>
                </a:r>
                <a:r>
                  <a:rPr lang="en-US" b="1" kern="0" cap="small" baseline="-25000" dirty="0">
                    <a:solidFill>
                      <a:srgbClr val="FFFF00"/>
                    </a:solidFill>
                    <a:effectLst>
                      <a:outerShdw blurRad="38100" dist="38100" dir="2700000" algn="tl">
                        <a:srgbClr val="000000"/>
                      </a:outerShdw>
                    </a:effectLst>
                    <a:latin typeface="+mj-lt"/>
                    <a:ea typeface="+mj-ea"/>
                    <a:cs typeface="+mj-cs"/>
                  </a:rPr>
                  <a:t>2</a:t>
                </a:r>
                <a:r>
                  <a:rPr lang="en-US" b="1" kern="0" cap="small" dirty="0">
                    <a:solidFill>
                      <a:srgbClr val="FFFF00"/>
                    </a:solidFill>
                    <a:effectLst>
                      <a:outerShdw blurRad="38100" dist="38100" dir="2700000" algn="tl">
                        <a:srgbClr val="000000"/>
                      </a:outerShdw>
                    </a:effectLst>
                    <a:latin typeface="+mj-lt"/>
                    <a:ea typeface="+mj-ea"/>
                    <a:cs typeface="+mj-cs"/>
                  </a:rPr>
                  <a:t>O</a:t>
                </a:r>
                <a:r>
                  <a:rPr lang="en-US" b="1" kern="0" cap="small" baseline="-25000" dirty="0">
                    <a:solidFill>
                      <a:srgbClr val="FFFF00"/>
                    </a:solidFill>
                    <a:effectLst>
                      <a:outerShdw blurRad="38100" dist="38100" dir="2700000" algn="tl">
                        <a:srgbClr val="000000"/>
                      </a:outerShdw>
                    </a:effectLst>
                    <a:latin typeface="+mj-lt"/>
                    <a:ea typeface="+mj-ea"/>
                    <a:cs typeface="+mj-cs"/>
                  </a:rPr>
                  <a:t>2</a:t>
                </a:r>
                <a:r>
                  <a:rPr lang="en-US" b="1" kern="0" cap="small" dirty="0">
                    <a:solidFill>
                      <a:srgbClr val="FFFF00"/>
                    </a:solidFill>
                    <a:effectLst>
                      <a:outerShdw blurRad="38100" dist="38100" dir="2700000" algn="tl">
                        <a:srgbClr val="000000"/>
                      </a:outerShdw>
                    </a:effectLst>
                    <a:latin typeface="+mj-lt"/>
                    <a:ea typeface="+mj-ea"/>
                    <a:cs typeface="+mj-cs"/>
                  </a:rPr>
                  <a:t> addition to the      bi-distilled water in each semi-cell (one experimental point every 2 s) </a:t>
                </a:r>
                <a:endParaRPr lang="it-IT" b="1" kern="0" cap="small" dirty="0">
                  <a:solidFill>
                    <a:srgbClr val="FFFF00"/>
                  </a:solidFill>
                  <a:effectLst>
                    <a:outerShdw blurRad="38100" dist="38100" dir="2700000" algn="tl">
                      <a:srgbClr val="000000"/>
                    </a:outerShdw>
                  </a:effectLst>
                  <a:latin typeface="+mj-lt"/>
                  <a:ea typeface="+mj-ea"/>
                  <a:cs typeface="+mj-cs"/>
                </a:endParaRPr>
              </a:p>
            </p:txBody>
          </p:sp>
          <p:grpSp>
            <p:nvGrpSpPr>
              <p:cNvPr id="14359" name="Gruppo 31"/>
              <p:cNvGrpSpPr>
                <a:grpSpLocks/>
              </p:cNvGrpSpPr>
              <p:nvPr/>
            </p:nvGrpSpPr>
            <p:grpSpPr bwMode="auto">
              <a:xfrm>
                <a:off x="4716016" y="1498304"/>
                <a:ext cx="4382563" cy="3802904"/>
                <a:chOff x="4716016" y="1498304"/>
                <a:chExt cx="4382563" cy="3802904"/>
              </a:xfrm>
            </p:grpSpPr>
            <p:pic>
              <p:nvPicPr>
                <p:cNvPr id="14360" name="Picture 11" descr="Fig"/>
                <p:cNvPicPr>
                  <a:picLocks noChangeAspect="1" noChangeArrowheads="1"/>
                </p:cNvPicPr>
                <p:nvPr/>
              </p:nvPicPr>
              <p:blipFill>
                <a:blip r:embed="rId3" cstate="print"/>
                <a:srcRect/>
                <a:stretch>
                  <a:fillRect/>
                </a:stretch>
              </p:blipFill>
              <p:spPr bwMode="auto">
                <a:xfrm>
                  <a:off x="4716016" y="1498304"/>
                  <a:ext cx="4382563" cy="3802904"/>
                </a:xfrm>
                <a:prstGeom prst="rect">
                  <a:avLst/>
                </a:prstGeom>
                <a:noFill/>
                <a:ln w="9525">
                  <a:noFill/>
                  <a:miter lim="800000"/>
                  <a:headEnd/>
                  <a:tailEnd/>
                </a:ln>
              </p:spPr>
            </p:pic>
            <p:sp>
              <p:nvSpPr>
                <p:cNvPr id="14361" name="CasellaDiTesto 30"/>
                <p:cNvSpPr txBox="1">
                  <a:spLocks noChangeArrowheads="1"/>
                </p:cNvSpPr>
                <p:nvPr/>
              </p:nvSpPr>
              <p:spPr bwMode="auto">
                <a:xfrm>
                  <a:off x="5508104" y="1547500"/>
                  <a:ext cx="504056" cy="369332"/>
                </a:xfrm>
                <a:prstGeom prst="rect">
                  <a:avLst/>
                </a:prstGeom>
                <a:noFill/>
                <a:ln w="9525">
                  <a:noFill/>
                  <a:miter lim="800000"/>
                  <a:headEnd/>
                  <a:tailEnd/>
                </a:ln>
              </p:spPr>
              <p:txBody>
                <a:bodyPr>
                  <a:spAutoFit/>
                </a:bodyPr>
                <a:lstStyle/>
                <a:p>
                  <a:r>
                    <a:rPr lang="it-IT">
                      <a:solidFill>
                        <a:schemeClr val="bg2"/>
                      </a:solidFill>
                    </a:rPr>
                    <a:t>(b)</a:t>
                  </a:r>
                </a:p>
              </p:txBody>
            </p:sp>
          </p:grpSp>
        </p:grpSp>
        <p:grpSp>
          <p:nvGrpSpPr>
            <p:cNvPr id="14355" name="Gruppo 29"/>
            <p:cNvGrpSpPr>
              <a:grpSpLocks/>
            </p:cNvGrpSpPr>
            <p:nvPr/>
          </p:nvGrpSpPr>
          <p:grpSpPr bwMode="auto">
            <a:xfrm>
              <a:off x="46641" y="1484784"/>
              <a:ext cx="4597367" cy="3815288"/>
              <a:chOff x="34926" y="1412776"/>
              <a:chExt cx="4597367" cy="3815288"/>
            </a:xfrm>
          </p:grpSpPr>
          <p:pic>
            <p:nvPicPr>
              <p:cNvPr id="14356" name="Picture 12" descr="Fig"/>
              <p:cNvPicPr>
                <a:picLocks noChangeAspect="1" noChangeArrowheads="1"/>
              </p:cNvPicPr>
              <p:nvPr/>
            </p:nvPicPr>
            <p:blipFill>
              <a:blip r:embed="rId4" cstate="print"/>
              <a:srcRect/>
              <a:stretch>
                <a:fillRect/>
              </a:stretch>
            </p:blipFill>
            <p:spPr bwMode="auto">
              <a:xfrm>
                <a:off x="34926" y="1412776"/>
                <a:ext cx="4597367" cy="3815288"/>
              </a:xfrm>
              <a:prstGeom prst="rect">
                <a:avLst/>
              </a:prstGeom>
              <a:noFill/>
              <a:ln w="9525">
                <a:noFill/>
                <a:miter lim="800000"/>
                <a:headEnd/>
                <a:tailEnd/>
              </a:ln>
            </p:spPr>
          </p:pic>
          <p:sp>
            <p:nvSpPr>
              <p:cNvPr id="14357" name="CasellaDiTesto 28"/>
              <p:cNvSpPr txBox="1">
                <a:spLocks noChangeArrowheads="1"/>
              </p:cNvSpPr>
              <p:nvPr/>
            </p:nvSpPr>
            <p:spPr bwMode="auto">
              <a:xfrm>
                <a:off x="899592" y="1484784"/>
                <a:ext cx="504056" cy="369332"/>
              </a:xfrm>
              <a:prstGeom prst="rect">
                <a:avLst/>
              </a:prstGeom>
              <a:noFill/>
              <a:ln w="9525">
                <a:noFill/>
                <a:miter lim="800000"/>
                <a:headEnd/>
                <a:tailEnd/>
              </a:ln>
            </p:spPr>
            <p:txBody>
              <a:bodyPr>
                <a:spAutoFit/>
              </a:bodyPr>
              <a:lstStyle/>
              <a:p>
                <a:r>
                  <a:rPr lang="it-IT">
                    <a:solidFill>
                      <a:schemeClr val="bg2"/>
                    </a:solidFill>
                  </a:rPr>
                  <a:t>(a)</a:t>
                </a:r>
              </a:p>
            </p:txBody>
          </p:sp>
        </p:grpSp>
      </p:grpSp>
      <p:grpSp>
        <p:nvGrpSpPr>
          <p:cNvPr id="6" name="Gruppo 33"/>
          <p:cNvGrpSpPr>
            <a:grpSpLocks/>
          </p:cNvGrpSpPr>
          <p:nvPr/>
        </p:nvGrpSpPr>
        <p:grpSpPr bwMode="auto">
          <a:xfrm>
            <a:off x="1908175" y="1484313"/>
            <a:ext cx="7218363" cy="3816350"/>
            <a:chOff x="5903640" y="4598368"/>
            <a:chExt cx="7218040" cy="3816424"/>
          </a:xfrm>
        </p:grpSpPr>
        <p:sp>
          <p:nvSpPr>
            <p:cNvPr id="15" name="CasellaDiTesto 14"/>
            <p:cNvSpPr txBox="1"/>
            <p:nvPr/>
          </p:nvSpPr>
          <p:spPr bwMode="auto">
            <a:xfrm>
              <a:off x="8694340" y="4598368"/>
              <a:ext cx="4427340" cy="3816424"/>
            </a:xfrm>
            <a:prstGeom prst="rect">
              <a:avLst/>
            </a:prstGeom>
            <a:solidFill>
              <a:schemeClr val="accent6">
                <a:lumMod val="75000"/>
              </a:schemeClr>
            </a:solidFill>
          </p:spPr>
          <p:txBody>
            <a:bodyPr>
              <a:spAutoFit/>
            </a:bodyPr>
            <a:lstStyle/>
            <a:p>
              <a:pPr algn="just">
                <a:defRPr/>
              </a:pPr>
              <a:r>
                <a:rPr lang="en-US" b="1" kern="0" cap="small" dirty="0">
                  <a:solidFill>
                    <a:srgbClr val="FF0000"/>
                  </a:solidFill>
                  <a:effectLst>
                    <a:outerShdw blurRad="38100" dist="38100" dir="2700000" algn="tl">
                      <a:srgbClr val="000000"/>
                    </a:outerShdw>
                  </a:effectLst>
                </a:rPr>
                <a:t>insertion of </a:t>
              </a:r>
              <a:r>
                <a:rPr lang="en-US" b="1" kern="0" cap="small" dirty="0" err="1">
                  <a:solidFill>
                    <a:srgbClr val="FF0000"/>
                  </a:solidFill>
                  <a:effectLst>
                    <a:outerShdw blurRad="38100" dist="38100" dir="2700000" algn="tl">
                      <a:srgbClr val="000000"/>
                    </a:outerShdw>
                  </a:effectLst>
                </a:rPr>
                <a:t>Nafion</a:t>
              </a:r>
              <a:r>
                <a:rPr lang="en-US" b="1" kern="0" cap="small" dirty="0">
                  <a:solidFill>
                    <a:srgbClr val="FF0000"/>
                  </a:solidFill>
                  <a:effectLst>
                    <a:outerShdw blurRad="38100" dist="38100" dir="2700000" algn="tl">
                      <a:srgbClr val="000000"/>
                    </a:outerShdw>
                  </a:effectLst>
                </a:rPr>
                <a:t>®</a:t>
              </a:r>
              <a:r>
                <a:rPr lang="en-US" b="1" kern="0" cap="small" dirty="0">
                  <a:solidFill>
                    <a:srgbClr val="FFFF00"/>
                  </a:solidFill>
                  <a:effectLst>
                    <a:outerShdw blurRad="38100" dist="38100" dir="2700000" algn="tl">
                      <a:srgbClr val="000000"/>
                    </a:outerShdw>
                  </a:effectLst>
                </a:rPr>
                <a:t> pieces in one semi-cell generates a </a:t>
              </a:r>
              <a:r>
                <a:rPr lang="en-US" b="1" kern="0" cap="small" dirty="0">
                  <a:solidFill>
                    <a:srgbClr val="FF0000"/>
                  </a:solidFill>
                  <a:effectLst>
                    <a:outerShdw blurRad="38100" dist="38100" dir="2700000" algn="tl">
                      <a:srgbClr val="000000"/>
                    </a:outerShdw>
                  </a:effectLst>
                </a:rPr>
                <a:t>very small electric power</a:t>
              </a:r>
              <a:r>
                <a:rPr lang="en-US" b="1" kern="0" cap="small" dirty="0">
                  <a:solidFill>
                    <a:srgbClr val="FFFF00"/>
                  </a:solidFill>
                  <a:effectLst>
                    <a:outerShdw blurRad="38100" dist="38100" dir="2700000" algn="tl">
                      <a:srgbClr val="000000"/>
                    </a:outerShdw>
                  </a:effectLst>
                </a:rPr>
                <a:t> -  </a:t>
              </a:r>
              <a:r>
                <a:rPr lang="en-US" b="1" kern="0" cap="small" dirty="0" err="1">
                  <a:solidFill>
                    <a:srgbClr val="FFFF00"/>
                  </a:solidFill>
                  <a:effectLst>
                    <a:outerShdw blurRad="38100" dist="38100" dir="2700000" algn="tl">
                      <a:srgbClr val="000000"/>
                    </a:outerShdw>
                  </a:effectLst>
                </a:rPr>
                <a:t>picoW</a:t>
              </a:r>
              <a:r>
                <a:rPr lang="en-US" b="1" kern="0" cap="small" dirty="0">
                  <a:solidFill>
                    <a:srgbClr val="FFFF00"/>
                  </a:solidFill>
                  <a:effectLst>
                    <a:outerShdw blurRad="38100" dist="38100" dir="2700000" algn="tl">
                      <a:srgbClr val="000000"/>
                    </a:outerShdw>
                  </a:effectLst>
                </a:rPr>
                <a:t> - through the resistor. </a:t>
              </a:r>
            </a:p>
            <a:p>
              <a:pPr>
                <a:defRPr/>
              </a:pPr>
              <a:endParaRPr lang="en-US" b="1" kern="0" cap="small" dirty="0">
                <a:solidFill>
                  <a:srgbClr val="FFFF00"/>
                </a:solidFill>
                <a:effectLst>
                  <a:outerShdw blurRad="38100" dist="38100" dir="2700000" algn="tl">
                    <a:srgbClr val="000000"/>
                  </a:outerShdw>
                </a:effectLst>
              </a:endParaRPr>
            </a:p>
            <a:p>
              <a:pPr>
                <a:defRPr/>
              </a:pPr>
              <a:endParaRPr lang="en-US" b="1" kern="0" cap="small" dirty="0">
                <a:solidFill>
                  <a:srgbClr val="FFFF00"/>
                </a:solidFill>
                <a:effectLst>
                  <a:outerShdw blurRad="38100" dist="38100" dir="2700000" algn="tl">
                    <a:srgbClr val="000000"/>
                  </a:outerShdw>
                </a:effectLst>
              </a:endParaRPr>
            </a:p>
            <a:p>
              <a:pPr algn="just">
                <a:defRPr/>
              </a:pPr>
              <a:r>
                <a:rPr lang="en-US" b="1" kern="0" cap="small" dirty="0">
                  <a:solidFill>
                    <a:srgbClr val="FF0000"/>
                  </a:solidFill>
                  <a:effectLst>
                    <a:outerShdw blurRad="38100" dist="38100" dir="2700000" algn="tl">
                      <a:srgbClr val="000000"/>
                    </a:outerShdw>
                  </a:effectLst>
                </a:rPr>
                <a:t>H</a:t>
              </a:r>
              <a:r>
                <a:rPr lang="en-US" b="1" kern="0" cap="small" baseline="-25000" dirty="0">
                  <a:solidFill>
                    <a:srgbClr val="FF0000"/>
                  </a:solidFill>
                  <a:effectLst>
                    <a:outerShdw blurRad="38100" dist="38100" dir="2700000" algn="tl">
                      <a:srgbClr val="000000"/>
                    </a:outerShdw>
                  </a:effectLst>
                </a:rPr>
                <a:t>2</a:t>
              </a:r>
              <a:r>
                <a:rPr lang="en-US" b="1" kern="0" cap="small" dirty="0">
                  <a:solidFill>
                    <a:srgbClr val="FF0000"/>
                  </a:solidFill>
                  <a:effectLst>
                    <a:outerShdw blurRad="38100" dist="38100" dir="2700000" algn="tl">
                      <a:srgbClr val="000000"/>
                    </a:outerShdw>
                  </a:effectLst>
                </a:rPr>
                <a:t>O</a:t>
              </a:r>
              <a:r>
                <a:rPr lang="en-US" b="1" kern="0" cap="small" baseline="-25000" dirty="0">
                  <a:solidFill>
                    <a:srgbClr val="FF0000"/>
                  </a:solidFill>
                  <a:effectLst>
                    <a:outerShdw blurRad="38100" dist="38100" dir="2700000" algn="tl">
                      <a:srgbClr val="000000"/>
                    </a:outerShdw>
                  </a:effectLst>
                </a:rPr>
                <a:t>2  </a:t>
              </a:r>
              <a:r>
                <a:rPr lang="en-US" b="1" kern="0" cap="small" dirty="0">
                  <a:solidFill>
                    <a:srgbClr val="FF0000"/>
                  </a:solidFill>
                  <a:effectLst>
                    <a:outerShdw blurRad="38100" dist="38100" dir="2700000" algn="tl">
                      <a:srgbClr val="000000"/>
                    </a:outerShdw>
                  </a:effectLst>
                </a:rPr>
                <a:t>addition</a:t>
              </a:r>
              <a:r>
                <a:rPr lang="en-US" b="1" kern="0" cap="small" dirty="0">
                  <a:solidFill>
                    <a:srgbClr val="FFFF00"/>
                  </a:solidFill>
                  <a:effectLst>
                    <a:outerShdw blurRad="38100" dist="38100" dir="2700000" algn="tl">
                      <a:srgbClr val="000000"/>
                    </a:outerShdw>
                  </a:effectLst>
                </a:rPr>
                <a:t> to the bi-distilled water in each semi-cell (0.002wt% H</a:t>
              </a:r>
              <a:r>
                <a:rPr lang="en-US" b="1" kern="0" cap="small" baseline="-25000" dirty="0">
                  <a:solidFill>
                    <a:srgbClr val="FFFF00"/>
                  </a:solidFill>
                  <a:effectLst>
                    <a:outerShdw blurRad="38100" dist="38100" dir="2700000" algn="tl">
                      <a:srgbClr val="000000"/>
                    </a:outerShdw>
                  </a:effectLst>
                </a:rPr>
                <a:t>2</a:t>
              </a:r>
              <a:r>
                <a:rPr lang="en-US" b="1" kern="0" cap="small" dirty="0">
                  <a:solidFill>
                    <a:srgbClr val="FFFF00"/>
                  </a:solidFill>
                  <a:effectLst>
                    <a:outerShdw blurRad="38100" dist="38100" dir="2700000" algn="tl">
                      <a:srgbClr val="000000"/>
                    </a:outerShdw>
                  </a:effectLst>
                </a:rPr>
                <a:t>O</a:t>
              </a:r>
              <a:r>
                <a:rPr lang="en-US" b="1" kern="0" cap="small" baseline="-25000" dirty="0">
                  <a:solidFill>
                    <a:srgbClr val="FFFF00"/>
                  </a:solidFill>
                  <a:effectLst>
                    <a:outerShdw blurRad="38100" dist="38100" dir="2700000" algn="tl">
                      <a:srgbClr val="000000"/>
                    </a:outerShdw>
                  </a:effectLst>
                </a:rPr>
                <a:t>2</a:t>
              </a:r>
              <a:r>
                <a:rPr lang="en-US" b="1" kern="0" cap="small" dirty="0">
                  <a:solidFill>
                    <a:srgbClr val="FFFF00"/>
                  </a:solidFill>
                  <a:effectLst>
                    <a:outerShdw blurRad="38100" dist="38100" dir="2700000" algn="tl">
                      <a:srgbClr val="000000"/>
                    </a:outerShdw>
                  </a:effectLst>
                </a:rPr>
                <a:t>), as a source of O</a:t>
              </a:r>
              <a:r>
                <a:rPr lang="en-US" b="1" kern="0" cap="small" baseline="-25000" dirty="0">
                  <a:solidFill>
                    <a:srgbClr val="FFFF00"/>
                  </a:solidFill>
                  <a:effectLst>
                    <a:outerShdw blurRad="38100" dist="38100" dir="2700000" algn="tl">
                      <a:srgbClr val="000000"/>
                    </a:outerShdw>
                  </a:effectLst>
                </a:rPr>
                <a:t>2</a:t>
              </a:r>
              <a:r>
                <a:rPr lang="en-US" b="1" kern="0" cap="small" dirty="0">
                  <a:solidFill>
                    <a:srgbClr val="FFFF00"/>
                  </a:solidFill>
                  <a:effectLst>
                    <a:outerShdw blurRad="38100" dist="38100" dir="2700000" algn="tl">
                      <a:srgbClr val="000000"/>
                    </a:outerShdw>
                  </a:effectLst>
                </a:rPr>
                <a:t>, determines in a few seconds a </a:t>
              </a:r>
              <a:r>
                <a:rPr lang="en-US" b="1" kern="0" cap="small" dirty="0">
                  <a:solidFill>
                    <a:srgbClr val="FF0000"/>
                  </a:solidFill>
                  <a:effectLst>
                    <a:outerShdw blurRad="38100" dist="38100" dir="2700000" algn="tl">
                      <a:srgbClr val="000000"/>
                    </a:outerShdw>
                  </a:effectLst>
                </a:rPr>
                <a:t>dc power jump of 4 orders of magnitude</a:t>
              </a:r>
              <a:r>
                <a:rPr lang="en-US" b="1" kern="0" cap="small" dirty="0">
                  <a:solidFill>
                    <a:srgbClr val="FFFF00"/>
                  </a:solidFill>
                  <a:effectLst>
                    <a:outerShdw blurRad="38100" dist="38100" dir="2700000" algn="tl">
                      <a:srgbClr val="000000"/>
                    </a:outerShdw>
                  </a:effectLst>
                </a:rPr>
                <a:t> from                   W</a:t>
              </a:r>
              <a:r>
                <a:rPr lang="en-US" b="1" kern="0" cap="small" baseline="-25000" dirty="0">
                  <a:solidFill>
                    <a:srgbClr val="FFFF00"/>
                  </a:solidFill>
                  <a:effectLst>
                    <a:outerShdw blurRad="38100" dist="38100" dir="2700000" algn="tl">
                      <a:srgbClr val="000000"/>
                    </a:outerShdw>
                  </a:effectLst>
                </a:rPr>
                <a:t>1</a:t>
              </a:r>
              <a:r>
                <a:rPr lang="en-US" b="1" kern="0" cap="small" dirty="0">
                  <a:solidFill>
                    <a:srgbClr val="FFFF00"/>
                  </a:solidFill>
                  <a:effectLst>
                    <a:outerShdw blurRad="38100" dist="38100" dir="2700000" algn="tl">
                      <a:srgbClr val="000000"/>
                    </a:outerShdw>
                  </a:effectLst>
                </a:rPr>
                <a:t> = 2.6 </a:t>
              </a:r>
              <a:r>
                <a:rPr lang="en-US" b="1" kern="0" cap="small" dirty="0" err="1">
                  <a:solidFill>
                    <a:srgbClr val="FFFF00"/>
                  </a:solidFill>
                  <a:effectLst>
                    <a:outerShdw blurRad="38100" dist="38100" dir="2700000" algn="tl">
                      <a:srgbClr val="000000"/>
                    </a:outerShdw>
                  </a:effectLst>
                </a:rPr>
                <a:t>picoW</a:t>
              </a:r>
              <a:r>
                <a:rPr lang="en-US" b="1" kern="0" cap="small" dirty="0">
                  <a:solidFill>
                    <a:srgbClr val="FFFF00"/>
                  </a:solidFill>
                  <a:effectLst>
                    <a:outerShdw blurRad="38100" dist="38100" dir="2700000" algn="tl">
                      <a:srgbClr val="000000"/>
                    </a:outerShdw>
                  </a:effectLst>
                </a:rPr>
                <a:t> to a plateau of            W</a:t>
              </a:r>
              <a:r>
                <a:rPr lang="en-US" b="1" kern="0" cap="small" baseline="-25000" dirty="0">
                  <a:solidFill>
                    <a:srgbClr val="FFFF00"/>
                  </a:solidFill>
                  <a:effectLst>
                    <a:outerShdw blurRad="38100" dist="38100" dir="2700000" algn="tl">
                      <a:srgbClr val="000000"/>
                    </a:outerShdw>
                  </a:effectLst>
                </a:rPr>
                <a:t>2</a:t>
              </a:r>
              <a:r>
                <a:rPr lang="en-US" b="1" kern="0" cap="small" dirty="0">
                  <a:solidFill>
                    <a:srgbClr val="FFFF00"/>
                  </a:solidFill>
                  <a:effectLst>
                    <a:outerShdw blurRad="38100" dist="38100" dir="2700000" algn="tl">
                      <a:srgbClr val="000000"/>
                    </a:outerShdw>
                  </a:effectLst>
                </a:rPr>
                <a:t> = 0.03 </a:t>
              </a:r>
              <a:r>
                <a:rPr lang="en-US" b="1" kern="0" cap="small" dirty="0" err="1">
                  <a:solidFill>
                    <a:srgbClr val="FFFF00"/>
                  </a:solidFill>
                  <a:effectLst>
                    <a:outerShdw blurRad="38100" dist="38100" dir="2700000" algn="tl">
                      <a:srgbClr val="000000"/>
                    </a:outerShdw>
                  </a:effectLst>
                </a:rPr>
                <a:t>microW</a:t>
              </a:r>
              <a:r>
                <a:rPr lang="en-US" b="1" kern="0" cap="small" dirty="0">
                  <a:solidFill>
                    <a:srgbClr val="FFFF00"/>
                  </a:solidFill>
                  <a:effectLst>
                    <a:outerShdw blurRad="38100" dist="38100" dir="2700000" algn="tl">
                      <a:srgbClr val="000000"/>
                    </a:outerShdw>
                  </a:effectLst>
                </a:rPr>
                <a:t> (W</a:t>
              </a:r>
              <a:r>
                <a:rPr lang="en-US" b="1" kern="0" cap="small" baseline="-25000" dirty="0">
                  <a:solidFill>
                    <a:srgbClr val="FFFF00"/>
                  </a:solidFill>
                  <a:effectLst>
                    <a:outerShdw blurRad="38100" dist="38100" dir="2700000" algn="tl">
                      <a:srgbClr val="000000"/>
                    </a:outerShdw>
                  </a:effectLst>
                </a:rPr>
                <a:t>2</a:t>
              </a:r>
              <a:r>
                <a:rPr lang="en-US" b="1" kern="0" cap="small" dirty="0">
                  <a:solidFill>
                    <a:srgbClr val="FFFF00"/>
                  </a:solidFill>
                  <a:effectLst>
                    <a:outerShdw blurRad="38100" dist="38100" dir="2700000" algn="tl">
                      <a:srgbClr val="000000"/>
                    </a:outerShdw>
                  </a:effectLst>
                </a:rPr>
                <a:t>/W</a:t>
              </a:r>
              <a:r>
                <a:rPr lang="en-US" b="1" kern="0" cap="small" baseline="-25000" dirty="0">
                  <a:solidFill>
                    <a:srgbClr val="FFFF00"/>
                  </a:solidFill>
                  <a:effectLst>
                    <a:outerShdw blurRad="38100" dist="38100" dir="2700000" algn="tl">
                      <a:srgbClr val="000000"/>
                    </a:outerShdw>
                  </a:effectLst>
                </a:rPr>
                <a:t>1</a:t>
              </a:r>
              <a:r>
                <a:rPr lang="en-US" b="1" kern="0" cap="small" dirty="0">
                  <a:solidFill>
                    <a:srgbClr val="FFFF00"/>
                  </a:solidFill>
                  <a:effectLst>
                    <a:outerShdw blurRad="38100" dist="38100" dir="2700000" algn="tl">
                      <a:srgbClr val="000000"/>
                    </a:outerShdw>
                  </a:effectLst>
                </a:rPr>
                <a:t> ~ 10</a:t>
              </a:r>
              <a:r>
                <a:rPr lang="en-US" b="1" kern="0" cap="small" baseline="30000" dirty="0">
                  <a:solidFill>
                    <a:srgbClr val="FFFF00"/>
                  </a:solidFill>
                  <a:effectLst>
                    <a:outerShdw blurRad="38100" dist="38100" dir="2700000" algn="tl">
                      <a:srgbClr val="000000"/>
                    </a:outerShdw>
                  </a:effectLst>
                </a:rPr>
                <a:t>4</a:t>
              </a:r>
              <a:r>
                <a:rPr lang="en-US" b="1" kern="0" cap="small" dirty="0">
                  <a:solidFill>
                    <a:srgbClr val="FFFF00"/>
                  </a:solidFill>
                  <a:effectLst>
                    <a:outerShdw blurRad="38100" dist="38100" dir="2700000" algn="tl">
                      <a:srgbClr val="000000"/>
                    </a:outerShdw>
                  </a:effectLst>
                </a:rPr>
                <a:t>) .</a:t>
              </a:r>
              <a:endParaRPr lang="it-IT" dirty="0"/>
            </a:p>
          </p:txBody>
        </p:sp>
        <p:cxnSp>
          <p:nvCxnSpPr>
            <p:cNvPr id="14352" name="Connettore 2 18"/>
            <p:cNvCxnSpPr>
              <a:cxnSpLocks noChangeShapeType="1"/>
            </p:cNvCxnSpPr>
            <p:nvPr/>
          </p:nvCxnSpPr>
          <p:spPr bwMode="auto">
            <a:xfrm flipH="1">
              <a:off x="5903640" y="5201816"/>
              <a:ext cx="2808312" cy="1944216"/>
            </a:xfrm>
            <a:prstGeom prst="straightConnector1">
              <a:avLst/>
            </a:prstGeom>
            <a:noFill/>
            <a:ln w="9525" algn="ctr">
              <a:solidFill>
                <a:schemeClr val="bg2"/>
              </a:solidFill>
              <a:round/>
              <a:headEnd/>
              <a:tailEnd type="arrow" w="med" len="med"/>
            </a:ln>
          </p:spPr>
        </p:cxnSp>
        <p:cxnSp>
          <p:nvCxnSpPr>
            <p:cNvPr id="14353" name="Connettore 2 22"/>
            <p:cNvCxnSpPr>
              <a:cxnSpLocks noChangeShapeType="1"/>
            </p:cNvCxnSpPr>
            <p:nvPr/>
          </p:nvCxnSpPr>
          <p:spPr bwMode="auto">
            <a:xfrm flipH="1" flipV="1">
              <a:off x="7847856" y="6038528"/>
              <a:ext cx="792088" cy="1107504"/>
            </a:xfrm>
            <a:prstGeom prst="straightConnector1">
              <a:avLst/>
            </a:prstGeom>
            <a:noFill/>
            <a:ln w="9525" algn="ctr">
              <a:solidFill>
                <a:schemeClr val="bg2"/>
              </a:solidFill>
              <a:round/>
              <a:headEnd/>
              <a:tailEnd type="arrow" w="med" len="med"/>
            </a:ln>
          </p:spPr>
        </p:cxnSp>
      </p:grpSp>
      <p:sp>
        <p:nvSpPr>
          <p:cNvPr id="12" name="CasellaDiTesto 11"/>
          <p:cNvSpPr txBox="1"/>
          <p:nvPr/>
        </p:nvSpPr>
        <p:spPr bwMode="auto">
          <a:xfrm>
            <a:off x="34925" y="1484313"/>
            <a:ext cx="4608513" cy="3816350"/>
          </a:xfrm>
          <a:prstGeom prst="rect">
            <a:avLst/>
          </a:prstGeom>
          <a:solidFill>
            <a:schemeClr val="accent6">
              <a:lumMod val="75000"/>
            </a:schemeClr>
          </a:solidFill>
        </p:spPr>
        <p:txBody>
          <a:bodyPr>
            <a:spAutoFit/>
          </a:bodyPr>
          <a:lstStyle/>
          <a:p>
            <a:pPr algn="just">
              <a:defRPr/>
            </a:pPr>
            <a:r>
              <a:rPr lang="en-US" b="1" kern="0" cap="small" dirty="0">
                <a:solidFill>
                  <a:srgbClr val="FF0000"/>
                </a:solidFill>
                <a:effectLst>
                  <a:outerShdw blurRad="38100" dist="38100" dir="2700000" algn="tl">
                    <a:srgbClr val="000000"/>
                  </a:outerShdw>
                </a:effectLst>
              </a:rPr>
              <a:t>Subsequent addition of H</a:t>
            </a:r>
            <a:r>
              <a:rPr lang="en-US" b="1" kern="0" cap="small" baseline="-25000" dirty="0">
                <a:solidFill>
                  <a:srgbClr val="FF0000"/>
                </a:solidFill>
                <a:effectLst>
                  <a:outerShdw blurRad="38100" dist="38100" dir="2700000" algn="tl">
                    <a:srgbClr val="000000"/>
                  </a:outerShdw>
                </a:effectLst>
              </a:rPr>
              <a:t>2</a:t>
            </a:r>
            <a:r>
              <a:rPr lang="en-US" b="1" kern="0" cap="small" dirty="0">
                <a:solidFill>
                  <a:srgbClr val="FF0000"/>
                </a:solidFill>
                <a:effectLst>
                  <a:outerShdw blurRad="38100" dist="38100" dir="2700000" algn="tl">
                    <a:srgbClr val="000000"/>
                  </a:outerShdw>
                </a:effectLst>
              </a:rPr>
              <a:t>O</a:t>
            </a:r>
            <a:r>
              <a:rPr lang="en-US" b="1" kern="0" cap="small" baseline="-25000" dirty="0">
                <a:solidFill>
                  <a:srgbClr val="FF0000"/>
                </a:solidFill>
                <a:effectLst>
                  <a:outerShdw blurRad="38100" dist="38100" dir="2700000" algn="tl">
                    <a:srgbClr val="000000"/>
                  </a:outerShdw>
                </a:effectLst>
              </a:rPr>
              <a:t>2</a:t>
            </a:r>
            <a:r>
              <a:rPr lang="en-US" b="1" kern="0" cap="small" dirty="0">
                <a:solidFill>
                  <a:srgbClr val="FFFF00"/>
                </a:solidFill>
                <a:effectLst>
                  <a:outerShdw blurRad="38100" dist="38100" dir="2700000" algn="tl">
                    <a:srgbClr val="000000"/>
                  </a:outerShdw>
                </a:effectLst>
              </a:rPr>
              <a:t> (0.002wt% H</a:t>
            </a:r>
            <a:r>
              <a:rPr lang="en-US" b="1" kern="0" cap="small" baseline="-25000" dirty="0">
                <a:solidFill>
                  <a:srgbClr val="FFFF00"/>
                </a:solidFill>
                <a:effectLst>
                  <a:outerShdw blurRad="38100" dist="38100" dir="2700000" algn="tl">
                    <a:srgbClr val="000000"/>
                  </a:outerShdw>
                </a:effectLst>
              </a:rPr>
              <a:t>2</a:t>
            </a:r>
            <a:r>
              <a:rPr lang="en-US" b="1" kern="0" cap="small" dirty="0">
                <a:solidFill>
                  <a:srgbClr val="FFFF00"/>
                </a:solidFill>
                <a:effectLst>
                  <a:outerShdw blurRad="38100" dist="38100" dir="2700000" algn="tl">
                    <a:srgbClr val="000000"/>
                  </a:outerShdw>
                </a:effectLst>
              </a:rPr>
              <a:t>O</a:t>
            </a:r>
            <a:r>
              <a:rPr lang="en-US" b="1" kern="0" cap="small" baseline="-25000" dirty="0">
                <a:solidFill>
                  <a:srgbClr val="FFFF00"/>
                </a:solidFill>
                <a:effectLst>
                  <a:outerShdw blurRad="38100" dist="38100" dir="2700000" algn="tl">
                    <a:srgbClr val="000000"/>
                  </a:outerShdw>
                </a:effectLst>
              </a:rPr>
              <a:t>2</a:t>
            </a:r>
            <a:r>
              <a:rPr lang="en-US" b="1" kern="0" cap="small" dirty="0">
                <a:solidFill>
                  <a:srgbClr val="FFFF00"/>
                </a:solidFill>
                <a:effectLst>
                  <a:outerShdw blurRad="38100" dist="38100" dir="2700000" algn="tl">
                    <a:srgbClr val="000000"/>
                  </a:outerShdw>
                </a:effectLst>
              </a:rPr>
              <a:t>) in each semi-cells generates </a:t>
            </a:r>
            <a:r>
              <a:rPr lang="en-US" b="1" kern="0" cap="small" dirty="0">
                <a:solidFill>
                  <a:srgbClr val="FF0000"/>
                </a:solidFill>
                <a:effectLst>
                  <a:outerShdw blurRad="38100" dist="38100" dir="2700000" algn="tl">
                    <a:srgbClr val="000000"/>
                  </a:outerShdw>
                </a:effectLst>
              </a:rPr>
              <a:t>another jump in the dc power</a:t>
            </a:r>
            <a:r>
              <a:rPr lang="en-US" b="1" kern="0" cap="small" dirty="0">
                <a:solidFill>
                  <a:srgbClr val="FFFF00"/>
                </a:solidFill>
                <a:effectLst>
                  <a:outerShdw blurRad="38100" dist="38100" dir="2700000" algn="tl">
                    <a:srgbClr val="000000"/>
                  </a:outerShdw>
                </a:effectLst>
              </a:rPr>
              <a:t> up to                                   W</a:t>
            </a:r>
            <a:r>
              <a:rPr lang="en-US" b="1" kern="0" cap="small" baseline="-25000" dirty="0">
                <a:solidFill>
                  <a:srgbClr val="FFFF00"/>
                </a:solidFill>
                <a:effectLst>
                  <a:outerShdw blurRad="38100" dist="38100" dir="2700000" algn="tl">
                    <a:srgbClr val="000000"/>
                  </a:outerShdw>
                </a:effectLst>
              </a:rPr>
              <a:t>3</a:t>
            </a:r>
            <a:r>
              <a:rPr lang="en-US" b="1" kern="0" cap="small" dirty="0">
                <a:solidFill>
                  <a:srgbClr val="FFFF00"/>
                </a:solidFill>
                <a:effectLst>
                  <a:outerShdw blurRad="38100" dist="38100" dir="2700000" algn="tl">
                    <a:srgbClr val="000000"/>
                  </a:outerShdw>
                </a:effectLst>
              </a:rPr>
              <a:t> = 2 </a:t>
            </a:r>
            <a:r>
              <a:rPr lang="en-US" b="1" kern="0" cap="small" dirty="0" err="1">
                <a:solidFill>
                  <a:srgbClr val="FFFF00"/>
                </a:solidFill>
                <a:effectLst>
                  <a:outerShdw blurRad="38100" dist="38100" dir="2700000" algn="tl">
                    <a:srgbClr val="000000"/>
                  </a:outerShdw>
                </a:effectLst>
              </a:rPr>
              <a:t>microW</a:t>
            </a:r>
            <a:r>
              <a:rPr lang="en-US" b="1" kern="0" cap="small" dirty="0">
                <a:solidFill>
                  <a:srgbClr val="FFFF00"/>
                </a:solidFill>
                <a:effectLst>
                  <a:outerShdw blurRad="38100" dist="38100" dir="2700000" algn="tl">
                    <a:srgbClr val="000000"/>
                  </a:outerShdw>
                </a:effectLst>
              </a:rPr>
              <a:t>, that is almost </a:t>
            </a:r>
            <a:r>
              <a:rPr lang="en-US" b="1" kern="0" cap="small" dirty="0">
                <a:solidFill>
                  <a:srgbClr val="FF0000"/>
                </a:solidFill>
                <a:effectLst>
                  <a:outerShdw blurRad="38100" dist="38100" dir="2700000" algn="tl">
                    <a:srgbClr val="000000"/>
                  </a:outerShdw>
                </a:effectLst>
              </a:rPr>
              <a:t>6 orders of magnitude higher as compared to the initial value</a:t>
            </a:r>
            <a:r>
              <a:rPr lang="en-US" b="1" kern="0" cap="small" dirty="0">
                <a:solidFill>
                  <a:srgbClr val="FFFF00"/>
                </a:solidFill>
                <a:effectLst>
                  <a:outerShdw blurRad="38100" dist="38100" dir="2700000" algn="tl">
                    <a:srgbClr val="000000"/>
                  </a:outerShdw>
                </a:effectLst>
              </a:rPr>
              <a:t> W</a:t>
            </a:r>
            <a:r>
              <a:rPr lang="en-US" b="1" kern="0" cap="small" baseline="-25000" dirty="0">
                <a:solidFill>
                  <a:srgbClr val="FFFF00"/>
                </a:solidFill>
                <a:effectLst>
                  <a:outerShdw blurRad="38100" dist="38100" dir="2700000" algn="tl">
                    <a:srgbClr val="000000"/>
                  </a:outerShdw>
                </a:effectLst>
              </a:rPr>
              <a:t>1</a:t>
            </a:r>
            <a:r>
              <a:rPr lang="en-US" b="1" kern="0" cap="small" dirty="0">
                <a:solidFill>
                  <a:srgbClr val="FFFF00"/>
                </a:solidFill>
                <a:effectLst>
                  <a:outerShdw blurRad="38100" dist="38100" dir="2700000" algn="tl">
                    <a:srgbClr val="000000"/>
                  </a:outerShdw>
                </a:effectLst>
              </a:rPr>
              <a:t> (W</a:t>
            </a:r>
            <a:r>
              <a:rPr lang="en-US" b="1" kern="0" cap="small" baseline="-25000" dirty="0">
                <a:solidFill>
                  <a:srgbClr val="FFFF00"/>
                </a:solidFill>
                <a:effectLst>
                  <a:outerShdw blurRad="38100" dist="38100" dir="2700000" algn="tl">
                    <a:srgbClr val="000000"/>
                  </a:outerShdw>
                </a:effectLst>
              </a:rPr>
              <a:t>3</a:t>
            </a:r>
            <a:r>
              <a:rPr lang="en-US" b="1" kern="0" cap="small" dirty="0">
                <a:solidFill>
                  <a:srgbClr val="FFFF00"/>
                </a:solidFill>
                <a:effectLst>
                  <a:outerShdw blurRad="38100" dist="38100" dir="2700000" algn="tl">
                    <a:srgbClr val="000000"/>
                  </a:outerShdw>
                </a:effectLst>
              </a:rPr>
              <a:t>/W</a:t>
            </a:r>
            <a:r>
              <a:rPr lang="en-US" b="1" kern="0" cap="small" baseline="-25000" dirty="0">
                <a:solidFill>
                  <a:srgbClr val="FFFF00"/>
                </a:solidFill>
                <a:effectLst>
                  <a:outerShdw blurRad="38100" dist="38100" dir="2700000" algn="tl">
                    <a:srgbClr val="000000"/>
                  </a:outerShdw>
                </a:effectLst>
              </a:rPr>
              <a:t>1</a:t>
            </a:r>
            <a:r>
              <a:rPr lang="en-US" b="1" kern="0" cap="small" dirty="0">
                <a:solidFill>
                  <a:srgbClr val="FFFF00"/>
                </a:solidFill>
                <a:effectLst>
                  <a:outerShdw blurRad="38100" dist="38100" dir="2700000" algn="tl">
                    <a:srgbClr val="000000"/>
                  </a:outerShdw>
                </a:effectLst>
              </a:rPr>
              <a:t> ~ 800 000).</a:t>
            </a:r>
          </a:p>
          <a:p>
            <a:pPr>
              <a:defRPr/>
            </a:pPr>
            <a:endParaRPr lang="en-US" b="1" kern="0" cap="small" dirty="0">
              <a:solidFill>
                <a:srgbClr val="FFFF00"/>
              </a:solidFill>
              <a:effectLst>
                <a:outerShdw blurRad="38100" dist="38100" dir="2700000" algn="tl">
                  <a:srgbClr val="000000"/>
                </a:outerShdw>
              </a:effectLst>
            </a:endParaRPr>
          </a:p>
          <a:p>
            <a:pPr algn="just">
              <a:defRPr/>
            </a:pPr>
            <a:r>
              <a:rPr lang="en-US" b="1" i="1" kern="0" cap="small" dirty="0">
                <a:solidFill>
                  <a:srgbClr val="FFFF00"/>
                </a:solidFill>
                <a:effectLst>
                  <a:outerShdw blurRad="38100" dist="38100" dir="2700000" algn="tl">
                    <a:srgbClr val="000000"/>
                  </a:outerShdw>
                </a:effectLst>
              </a:rPr>
              <a:t>this dc power extracted from bi-distilled water is 2 orders of magnitude higher than that reported for the “standard” </a:t>
            </a:r>
            <a:r>
              <a:rPr lang="en-US" b="1" i="1" kern="0" cap="small" dirty="0" err="1">
                <a:solidFill>
                  <a:srgbClr val="FFFF00"/>
                </a:solidFill>
                <a:effectLst>
                  <a:outerShdw blurRad="38100" dist="38100" dir="2700000" algn="tl">
                    <a:srgbClr val="000000"/>
                  </a:outerShdw>
                </a:effectLst>
              </a:rPr>
              <a:t>Oxhydroelectric</a:t>
            </a:r>
            <a:r>
              <a:rPr lang="en-US" b="1" i="1" kern="0" cap="small" dirty="0">
                <a:solidFill>
                  <a:srgbClr val="FFFF00"/>
                </a:solidFill>
                <a:effectLst>
                  <a:outerShdw blurRad="38100" dist="38100" dir="2700000" algn="tl">
                    <a:srgbClr val="000000"/>
                  </a:outerShdw>
                </a:effectLst>
              </a:rPr>
              <a:t> Effect obtained in standard water-electrolyte solution.</a:t>
            </a:r>
            <a:endParaRPr lang="it-IT" i="1" dirty="0"/>
          </a:p>
        </p:txBody>
      </p:sp>
      <p:grpSp>
        <p:nvGrpSpPr>
          <p:cNvPr id="7" name="Gruppo 41"/>
          <p:cNvGrpSpPr>
            <a:grpSpLocks/>
          </p:cNvGrpSpPr>
          <p:nvPr/>
        </p:nvGrpSpPr>
        <p:grpSpPr bwMode="auto">
          <a:xfrm>
            <a:off x="-269875" y="-100013"/>
            <a:ext cx="9413875" cy="1874838"/>
            <a:chOff x="-270255" y="-99392"/>
            <a:chExt cx="9414255" cy="1874619"/>
          </a:xfrm>
        </p:grpSpPr>
        <p:grpSp>
          <p:nvGrpSpPr>
            <p:cNvPr id="14345" name="Gruppo 35"/>
            <p:cNvGrpSpPr>
              <a:grpSpLocks/>
            </p:cNvGrpSpPr>
            <p:nvPr/>
          </p:nvGrpSpPr>
          <p:grpSpPr bwMode="auto">
            <a:xfrm>
              <a:off x="-270255" y="0"/>
              <a:ext cx="9414255" cy="1775227"/>
              <a:chOff x="-252239" y="-99392"/>
              <a:chExt cx="9414255" cy="1775227"/>
            </a:xfrm>
          </p:grpSpPr>
          <p:grpSp>
            <p:nvGrpSpPr>
              <p:cNvPr id="14347" name="Gruppo 12"/>
              <p:cNvGrpSpPr>
                <a:grpSpLocks/>
              </p:cNvGrpSpPr>
              <p:nvPr/>
            </p:nvGrpSpPr>
            <p:grpSpPr bwMode="auto">
              <a:xfrm>
                <a:off x="-252239" y="45492"/>
                <a:ext cx="6048375" cy="1511300"/>
                <a:chOff x="-396602" y="-98525"/>
                <a:chExt cx="6048722" cy="1511301"/>
              </a:xfrm>
            </p:grpSpPr>
            <p:sp>
              <p:nvSpPr>
                <p:cNvPr id="14349" name="Rectangle 2"/>
                <p:cNvSpPr txBox="1">
                  <a:spLocks noChangeArrowheads="1"/>
                </p:cNvSpPr>
                <p:nvPr/>
              </p:nvSpPr>
              <p:spPr bwMode="auto">
                <a:xfrm>
                  <a:off x="-396602" y="-98525"/>
                  <a:ext cx="6048722" cy="1511301"/>
                </a:xfrm>
                <a:prstGeom prst="rect">
                  <a:avLst/>
                </a:prstGeom>
                <a:noFill/>
                <a:ln w="9525">
                  <a:noFill/>
                  <a:miter lim="800000"/>
                  <a:headEnd/>
                  <a:tailEnd/>
                </a:ln>
              </p:spPr>
              <p:txBody>
                <a:bodyPr lIns="92075" tIns="46038" rIns="92075" bIns="46038" anchor="ctr"/>
                <a:lstStyle/>
                <a:p>
                  <a:pPr algn="ctr"/>
                  <a:endParaRPr lang="en-US" sz="2800"/>
                </a:p>
                <a:p>
                  <a:pPr algn="ctr"/>
                  <a:endParaRPr lang="en-US" sz="800"/>
                </a:p>
                <a:p>
                  <a:pPr algn="ctr"/>
                  <a:r>
                    <a:rPr lang="en-US" sz="2800"/>
                    <a:t>What we measured? </a:t>
                  </a:r>
                  <a:endParaRPr lang="it-IT" sz="2800"/>
                </a:p>
              </p:txBody>
            </p:sp>
            <p:pic>
              <p:nvPicPr>
                <p:cNvPr id="14350" name="Immagine 10" descr="question-what we see.jpg"/>
                <p:cNvPicPr>
                  <a:picLocks noChangeAspect="1"/>
                </p:cNvPicPr>
                <p:nvPr/>
              </p:nvPicPr>
              <p:blipFill>
                <a:blip r:embed="rId5" cstate="print"/>
                <a:srcRect/>
                <a:stretch>
                  <a:fillRect/>
                </a:stretch>
              </p:blipFill>
              <p:spPr bwMode="auto">
                <a:xfrm>
                  <a:off x="98219" y="44624"/>
                  <a:ext cx="963141" cy="1052736"/>
                </a:xfrm>
                <a:prstGeom prst="rect">
                  <a:avLst/>
                </a:prstGeom>
                <a:noFill/>
                <a:ln w="9525">
                  <a:noFill/>
                  <a:miter lim="800000"/>
                  <a:headEnd/>
                  <a:tailEnd/>
                </a:ln>
              </p:spPr>
            </p:pic>
          </p:grpSp>
          <p:pic>
            <p:nvPicPr>
              <p:cNvPr id="38" name="Picture 4"/>
              <p:cNvPicPr>
                <a:picLocks noChangeAspect="1" noChangeArrowheads="1"/>
              </p:cNvPicPr>
              <p:nvPr/>
            </p:nvPicPr>
            <p:blipFill>
              <a:blip r:embed="rId6" cstate="email"/>
              <a:srcRect/>
              <a:stretch>
                <a:fillRect/>
              </a:stretch>
            </p:blipFill>
            <p:spPr bwMode="auto">
              <a:xfrm>
                <a:off x="6444208" y="-99392"/>
                <a:ext cx="2717808" cy="1775227"/>
              </a:xfrm>
              <a:prstGeom prst="rect">
                <a:avLst/>
              </a:prstGeom>
              <a:noFill/>
              <a:effectLst>
                <a:softEdge rad="317500"/>
              </a:effectLst>
            </p:spPr>
          </p:pic>
        </p:grpSp>
        <p:sp>
          <p:nvSpPr>
            <p:cNvPr id="41" name="Rettangolo 40"/>
            <p:cNvSpPr/>
            <p:nvPr/>
          </p:nvSpPr>
          <p:spPr>
            <a:xfrm>
              <a:off x="1331598" y="-99392"/>
              <a:ext cx="5184984" cy="1015882"/>
            </a:xfrm>
            <a:prstGeom prst="rect">
              <a:avLst/>
            </a:prstGeom>
          </p:spPr>
          <p:txBody>
            <a:bodyPr>
              <a:spAutoFit/>
            </a:bodyPr>
            <a:lstStyle/>
            <a:p>
              <a:pPr algn="ctr">
                <a:defRPr/>
              </a:pPr>
              <a:r>
                <a:rPr lang="en-US" sz="3000" b="1" kern="0" cap="small" dirty="0" err="1">
                  <a:solidFill>
                    <a:srgbClr val="FF3300"/>
                  </a:solidFill>
                  <a:effectLst>
                    <a:outerShdw blurRad="38100" dist="38100" dir="2700000" algn="tl">
                      <a:srgbClr val="000000"/>
                    </a:outerShdw>
                  </a:effectLst>
                  <a:latin typeface="+mj-lt"/>
                </a:rPr>
                <a:t>Oxhydroelectric</a:t>
              </a:r>
              <a:r>
                <a:rPr lang="en-US" sz="3000" b="1" kern="0" cap="small" dirty="0">
                  <a:solidFill>
                    <a:srgbClr val="FF3300"/>
                  </a:solidFill>
                  <a:effectLst>
                    <a:outerShdw blurRad="38100" dist="38100" dir="2700000" algn="tl">
                      <a:srgbClr val="000000"/>
                    </a:outerShdw>
                  </a:effectLst>
                  <a:latin typeface="+mj-lt"/>
                </a:rPr>
                <a:t> Effect </a:t>
              </a:r>
            </a:p>
            <a:p>
              <a:pPr algn="ctr">
                <a:defRPr/>
              </a:pPr>
              <a:r>
                <a:rPr lang="en-US" sz="3000" b="1" kern="0" cap="small" dirty="0">
                  <a:solidFill>
                    <a:srgbClr val="FF3300"/>
                  </a:solidFill>
                  <a:effectLst>
                    <a:outerShdw blurRad="38100" dist="38100" dir="2700000" algn="tl">
                      <a:srgbClr val="000000"/>
                    </a:outerShdw>
                  </a:effectLst>
                  <a:latin typeface="+mj-lt"/>
                </a:rPr>
                <a:t>in Bi-Distilled Water</a:t>
              </a:r>
              <a:r>
                <a:rPr lang="it-IT" sz="3000" b="1" kern="0" cap="small" dirty="0">
                  <a:solidFill>
                    <a:srgbClr val="FF3300"/>
                  </a:solidFill>
                  <a:effectLst>
                    <a:outerShdw blurRad="38100" dist="38100" dir="2700000" algn="tl">
                      <a:srgbClr val="000000"/>
                    </a:outerShdw>
                  </a:effectLst>
                  <a:latin typeface="+mj-lt"/>
                </a:rPr>
                <a:t> </a:t>
              </a:r>
            </a:p>
          </p:txBody>
        </p:sp>
      </p:grpSp>
      <p:pic>
        <p:nvPicPr>
          <p:cNvPr id="24" name="Immagine 23" descr="Fig.3 bis.jpg"/>
          <p:cNvPicPr>
            <a:picLocks noChangeAspect="1"/>
          </p:cNvPicPr>
          <p:nvPr/>
        </p:nvPicPr>
        <p:blipFill>
          <a:blip r:embed="rId7" cstate="print"/>
          <a:srcRect/>
          <a:stretch>
            <a:fillRect/>
          </a:stretch>
        </p:blipFill>
        <p:spPr bwMode="auto">
          <a:xfrm>
            <a:off x="515938" y="476250"/>
            <a:ext cx="8016875" cy="5905500"/>
          </a:xfrm>
          <a:prstGeom prst="rect">
            <a:avLst/>
          </a:prstGeom>
          <a:noFill/>
          <a:ln w="9525">
            <a:noFill/>
            <a:miter lim="800000"/>
            <a:headEnd/>
            <a:tailEnd/>
          </a:ln>
        </p:spPr>
      </p:pic>
      <p:pic>
        <p:nvPicPr>
          <p:cNvPr id="28" name="Immagine 27" descr="Figura 3 bis.jpg"/>
          <p:cNvPicPr>
            <a:picLocks noChangeAspect="1"/>
          </p:cNvPicPr>
          <p:nvPr/>
        </p:nvPicPr>
        <p:blipFill>
          <a:blip r:embed="rId8" cstate="print"/>
          <a:srcRect/>
          <a:stretch>
            <a:fillRect/>
          </a:stretch>
        </p:blipFill>
        <p:spPr bwMode="auto">
          <a:xfrm>
            <a:off x="539750" y="457200"/>
            <a:ext cx="7993063" cy="5997575"/>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16"/>
                                        </p:tgtEl>
                                        <p:attrNameLst>
                                          <p:attrName>ppt_x</p:attrName>
                                        </p:attrNameLst>
                                      </p:cBhvr>
                                      <p:tavLst>
                                        <p:tav tm="0">
                                          <p:val>
                                            <p:strVal val="ppt_x"/>
                                          </p:val>
                                        </p:tav>
                                        <p:tav tm="100000">
                                          <p:val>
                                            <p:strVal val="ppt_x"/>
                                          </p:val>
                                        </p:tav>
                                      </p:tavLst>
                                    </p:anim>
                                    <p:anim calcmode="lin" valueType="num">
                                      <p:cBhvr additive="base">
                                        <p:cTn id="18" dur="500"/>
                                        <p:tgtEl>
                                          <p:spTgt spid="16"/>
                                        </p:tgtEl>
                                        <p:attrNameLst>
                                          <p:attrName>ppt_y</p:attrName>
                                        </p:attrNameLst>
                                      </p:cBhvr>
                                      <p:tavLst>
                                        <p:tav tm="0">
                                          <p:val>
                                            <p:strVal val="ppt_y"/>
                                          </p:val>
                                        </p:tav>
                                        <p:tav tm="100000">
                                          <p:val>
                                            <p:strVal val="1+ppt_h/2"/>
                                          </p:val>
                                        </p:tav>
                                      </p:tavLst>
                                    </p:anim>
                                    <p:set>
                                      <p:cBhvr>
                                        <p:cTn id="19" dur="1" fill="hold">
                                          <p:stCondLst>
                                            <p:cond delay="4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heckerboard(across)">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24"/>
                                        </p:tgtEl>
                                        <p:attrNameLst>
                                          <p:attrName>ppt_x</p:attrName>
                                        </p:attrNameLst>
                                      </p:cBhvr>
                                      <p:tavLst>
                                        <p:tav tm="0">
                                          <p:val>
                                            <p:strVal val="ppt_x"/>
                                          </p:val>
                                        </p:tav>
                                        <p:tav tm="100000">
                                          <p:val>
                                            <p:strVal val="ppt_x"/>
                                          </p:val>
                                        </p:tav>
                                      </p:tavLst>
                                    </p:anim>
                                    <p:anim calcmode="lin" valueType="num">
                                      <p:cBhvr additive="base">
                                        <p:cTn id="41" dur="500"/>
                                        <p:tgtEl>
                                          <p:spTgt spid="24"/>
                                        </p:tgtEl>
                                        <p:attrNameLst>
                                          <p:attrName>ppt_y</p:attrName>
                                        </p:attrNameLst>
                                      </p:cBhvr>
                                      <p:tavLst>
                                        <p:tav tm="0">
                                          <p:val>
                                            <p:strVal val="ppt_y"/>
                                          </p:val>
                                        </p:tav>
                                        <p:tav tm="100000">
                                          <p:val>
                                            <p:strVal val="1+ppt_h/2"/>
                                          </p:val>
                                        </p:tav>
                                      </p:tavLst>
                                    </p:anim>
                                    <p:set>
                                      <p:cBhvr>
                                        <p:cTn id="42" dur="1" fill="hold">
                                          <p:stCondLst>
                                            <p:cond delay="499"/>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2000"/>
                                        <p:tgtEl>
                                          <p:spTgt spid="6"/>
                                        </p:tgtEl>
                                      </p:cBhvr>
                                    </p:animEffect>
                                    <p:set>
                                      <p:cBhvr>
                                        <p:cTn id="47" dur="1" fill="hold">
                                          <p:stCondLst>
                                            <p:cond delay="1999"/>
                                          </p:stCondLst>
                                        </p:cTn>
                                        <p:tgtEl>
                                          <p:spTgt spid="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0-#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2"/>
          <p:cNvGrpSpPr>
            <a:grpSpLocks/>
          </p:cNvGrpSpPr>
          <p:nvPr/>
        </p:nvGrpSpPr>
        <p:grpSpPr bwMode="auto">
          <a:xfrm>
            <a:off x="-269875" y="188913"/>
            <a:ext cx="6048375" cy="1511300"/>
            <a:chOff x="-396602" y="-153491"/>
            <a:chExt cx="6048722" cy="1511301"/>
          </a:xfrm>
        </p:grpSpPr>
        <p:sp>
          <p:nvSpPr>
            <p:cNvPr id="15371" name="Rectangle 2"/>
            <p:cNvSpPr txBox="1">
              <a:spLocks noChangeArrowheads="1"/>
            </p:cNvSpPr>
            <p:nvPr/>
          </p:nvSpPr>
          <p:spPr bwMode="auto">
            <a:xfrm>
              <a:off x="-396602" y="-153491"/>
              <a:ext cx="6048722" cy="1511301"/>
            </a:xfrm>
            <a:prstGeom prst="rect">
              <a:avLst/>
            </a:prstGeom>
            <a:noFill/>
            <a:ln w="9525">
              <a:noFill/>
              <a:miter lim="800000"/>
              <a:headEnd/>
              <a:tailEnd/>
            </a:ln>
          </p:spPr>
          <p:txBody>
            <a:bodyPr lIns="92075" tIns="46038" rIns="92075" bIns="46038" anchor="ctr"/>
            <a:lstStyle/>
            <a:p>
              <a:pPr algn="ctr"/>
              <a:endParaRPr lang="en-US" sz="2800"/>
            </a:p>
            <a:p>
              <a:pPr algn="ctr"/>
              <a:endParaRPr lang="en-US" sz="800"/>
            </a:p>
            <a:p>
              <a:pPr algn="ctr"/>
              <a:r>
                <a:rPr lang="en-US" sz="2800"/>
                <a:t>What we measured? </a:t>
              </a:r>
              <a:endParaRPr lang="it-IT" sz="2800"/>
            </a:p>
          </p:txBody>
        </p:sp>
        <p:pic>
          <p:nvPicPr>
            <p:cNvPr id="15372" name="Immagine 10" descr="question-what we see.jpg"/>
            <p:cNvPicPr>
              <a:picLocks noChangeAspect="1"/>
            </p:cNvPicPr>
            <p:nvPr/>
          </p:nvPicPr>
          <p:blipFill>
            <a:blip r:embed="rId3" cstate="print"/>
            <a:srcRect/>
            <a:stretch>
              <a:fillRect/>
            </a:stretch>
          </p:blipFill>
          <p:spPr bwMode="auto">
            <a:xfrm>
              <a:off x="97898" y="-82184"/>
              <a:ext cx="963141" cy="1052736"/>
            </a:xfrm>
            <a:prstGeom prst="rect">
              <a:avLst/>
            </a:prstGeom>
            <a:noFill/>
            <a:ln w="9525">
              <a:noFill/>
              <a:miter lim="800000"/>
              <a:headEnd/>
              <a:tailEnd/>
            </a:ln>
          </p:spPr>
        </p:pic>
      </p:grpSp>
      <p:grpSp>
        <p:nvGrpSpPr>
          <p:cNvPr id="3" name="Gruppo 15"/>
          <p:cNvGrpSpPr>
            <a:grpSpLocks/>
          </p:cNvGrpSpPr>
          <p:nvPr/>
        </p:nvGrpSpPr>
        <p:grpSpPr bwMode="auto">
          <a:xfrm>
            <a:off x="1258888" y="-26988"/>
            <a:ext cx="7885112" cy="1774826"/>
            <a:chOff x="1259632" y="-27384"/>
            <a:chExt cx="7884368" cy="1775434"/>
          </a:xfrm>
        </p:grpSpPr>
        <p:pic>
          <p:nvPicPr>
            <p:cNvPr id="11" name="Picture 4"/>
            <p:cNvPicPr>
              <a:picLocks noChangeAspect="1" noChangeArrowheads="1"/>
            </p:cNvPicPr>
            <p:nvPr/>
          </p:nvPicPr>
          <p:blipFill>
            <a:blip r:embed="rId4" cstate="email"/>
            <a:srcRect/>
            <a:stretch>
              <a:fillRect/>
            </a:stretch>
          </p:blipFill>
          <p:spPr bwMode="auto">
            <a:xfrm>
              <a:off x="6426302" y="-27384"/>
              <a:ext cx="2717698" cy="1775434"/>
            </a:xfrm>
            <a:prstGeom prst="rect">
              <a:avLst/>
            </a:prstGeom>
            <a:noFill/>
            <a:effectLst>
              <a:softEdge rad="317500"/>
            </a:effectLst>
          </p:spPr>
        </p:pic>
        <p:sp>
          <p:nvSpPr>
            <p:cNvPr id="9" name="Rettangolo 8"/>
            <p:cNvSpPr/>
            <p:nvPr/>
          </p:nvSpPr>
          <p:spPr bwMode="auto">
            <a:xfrm>
              <a:off x="1259632" y="-27384"/>
              <a:ext cx="5184286" cy="1016349"/>
            </a:xfrm>
            <a:prstGeom prst="rect">
              <a:avLst/>
            </a:prstGeom>
          </p:spPr>
          <p:txBody>
            <a:bodyPr>
              <a:spAutoFit/>
            </a:bodyPr>
            <a:lstStyle/>
            <a:p>
              <a:pPr algn="ctr">
                <a:defRPr/>
              </a:pPr>
              <a:r>
                <a:rPr lang="en-US" sz="3000" b="1" kern="0" cap="small" dirty="0" err="1">
                  <a:solidFill>
                    <a:srgbClr val="FF3300"/>
                  </a:solidFill>
                  <a:effectLst>
                    <a:outerShdw blurRad="38100" dist="38100" dir="2700000" algn="tl">
                      <a:srgbClr val="000000"/>
                    </a:outerShdw>
                  </a:effectLst>
                  <a:latin typeface="+mj-lt"/>
                </a:rPr>
                <a:t>Oxhydroelectric</a:t>
              </a:r>
              <a:r>
                <a:rPr lang="en-US" sz="3000" b="1" kern="0" cap="small" dirty="0">
                  <a:solidFill>
                    <a:srgbClr val="FF3300"/>
                  </a:solidFill>
                  <a:effectLst>
                    <a:outerShdw blurRad="38100" dist="38100" dir="2700000" algn="tl">
                      <a:srgbClr val="000000"/>
                    </a:outerShdw>
                  </a:effectLst>
                  <a:latin typeface="+mj-lt"/>
                </a:rPr>
                <a:t> Effect </a:t>
              </a:r>
            </a:p>
            <a:p>
              <a:pPr algn="ctr">
                <a:defRPr/>
              </a:pPr>
              <a:r>
                <a:rPr lang="en-US" sz="3000" b="1" kern="0" cap="small" dirty="0">
                  <a:solidFill>
                    <a:srgbClr val="FF3300"/>
                  </a:solidFill>
                  <a:effectLst>
                    <a:outerShdw blurRad="38100" dist="38100" dir="2700000" algn="tl">
                      <a:srgbClr val="000000"/>
                    </a:outerShdw>
                  </a:effectLst>
                  <a:latin typeface="+mj-lt"/>
                </a:rPr>
                <a:t>in Bi-Distilled Water</a:t>
              </a:r>
              <a:r>
                <a:rPr lang="it-IT" sz="3000" b="1" kern="0" cap="small" dirty="0">
                  <a:solidFill>
                    <a:srgbClr val="FF3300"/>
                  </a:solidFill>
                  <a:effectLst>
                    <a:outerShdw blurRad="38100" dist="38100" dir="2700000" algn="tl">
                      <a:srgbClr val="000000"/>
                    </a:outerShdw>
                  </a:effectLst>
                  <a:latin typeface="+mj-lt"/>
                </a:rPr>
                <a:t> </a:t>
              </a:r>
            </a:p>
          </p:txBody>
        </p:sp>
      </p:grpSp>
      <p:grpSp>
        <p:nvGrpSpPr>
          <p:cNvPr id="4" name="Gruppo 17"/>
          <p:cNvGrpSpPr>
            <a:grpSpLocks/>
          </p:cNvGrpSpPr>
          <p:nvPr/>
        </p:nvGrpSpPr>
        <p:grpSpPr bwMode="auto">
          <a:xfrm>
            <a:off x="107950" y="1484313"/>
            <a:ext cx="8856663" cy="5654675"/>
            <a:chOff x="107504" y="1556792"/>
            <a:chExt cx="8856984" cy="5654952"/>
          </a:xfrm>
        </p:grpSpPr>
        <p:grpSp>
          <p:nvGrpSpPr>
            <p:cNvPr id="15365" name="Gruppo 15"/>
            <p:cNvGrpSpPr>
              <a:grpSpLocks/>
            </p:cNvGrpSpPr>
            <p:nvPr/>
          </p:nvGrpSpPr>
          <p:grpSpPr bwMode="auto">
            <a:xfrm>
              <a:off x="222322" y="1556792"/>
              <a:ext cx="8670158" cy="4629125"/>
              <a:chOff x="222322" y="1464171"/>
              <a:chExt cx="8670158" cy="4629125"/>
            </a:xfrm>
          </p:grpSpPr>
          <p:pic>
            <p:nvPicPr>
              <p:cNvPr id="15367" name="Picture 5" descr="Fig"/>
              <p:cNvPicPr>
                <a:picLocks noChangeAspect="1" noChangeArrowheads="1"/>
              </p:cNvPicPr>
              <p:nvPr/>
            </p:nvPicPr>
            <p:blipFill>
              <a:blip r:embed="rId5" cstate="print"/>
              <a:srcRect/>
              <a:stretch>
                <a:fillRect/>
              </a:stretch>
            </p:blipFill>
            <p:spPr bwMode="auto">
              <a:xfrm>
                <a:off x="222322" y="1464171"/>
                <a:ext cx="8670158" cy="4629125"/>
              </a:xfrm>
              <a:prstGeom prst="rect">
                <a:avLst/>
              </a:prstGeom>
              <a:noFill/>
              <a:ln w="9525">
                <a:noFill/>
                <a:miter lim="800000"/>
                <a:headEnd/>
                <a:tailEnd/>
              </a:ln>
            </p:spPr>
          </p:pic>
          <p:sp>
            <p:nvSpPr>
              <p:cNvPr id="15" name="CasellaDiTesto 14"/>
              <p:cNvSpPr txBox="1"/>
              <p:nvPr/>
            </p:nvSpPr>
            <p:spPr>
              <a:xfrm>
                <a:off x="4139900" y="1594352"/>
                <a:ext cx="4681708" cy="2246422"/>
              </a:xfrm>
              <a:prstGeom prst="rect">
                <a:avLst/>
              </a:prstGeom>
              <a:noFill/>
            </p:spPr>
            <p:txBody>
              <a:bodyPr>
                <a:spAutoFit/>
              </a:bodyPr>
              <a:lstStyle/>
              <a:p>
                <a:pPr algn="just">
                  <a:defRPr/>
                </a:pPr>
                <a:r>
                  <a:rPr lang="en-US" sz="2000" b="1" kern="0" cap="small" dirty="0">
                    <a:solidFill>
                      <a:schemeClr val="bg2"/>
                    </a:solidFill>
                  </a:rPr>
                  <a:t>The obtained electric power magnitude, </a:t>
                </a:r>
                <a:r>
                  <a:rPr lang="en-US" sz="2000" b="1" kern="0" cap="small" dirty="0" err="1">
                    <a:solidFill>
                      <a:schemeClr val="bg2"/>
                    </a:solidFill>
                  </a:rPr>
                  <a:t>microW</a:t>
                </a:r>
                <a:r>
                  <a:rPr lang="en-US" sz="2000" b="1" kern="0" cap="small" dirty="0">
                    <a:solidFill>
                      <a:schemeClr val="bg2"/>
                    </a:solidFill>
                  </a:rPr>
                  <a:t>, was lasting for some days before decaying to the initial values, with some daily variations depending on the temperature conditions of the laboratory.</a:t>
                </a:r>
                <a:endParaRPr lang="en-GB" sz="2000" b="1" kern="0" cap="small" dirty="0">
                  <a:solidFill>
                    <a:schemeClr val="bg2"/>
                  </a:solidFill>
                  <a:sym typeface="Wingdings" pitchFamily="2" charset="2"/>
                </a:endParaRPr>
              </a:p>
            </p:txBody>
          </p:sp>
        </p:grpSp>
        <p:sp>
          <p:nvSpPr>
            <p:cNvPr id="17" name="CasellaDiTesto 16"/>
            <p:cNvSpPr txBox="1"/>
            <p:nvPr/>
          </p:nvSpPr>
          <p:spPr>
            <a:xfrm>
              <a:off x="107504" y="6165530"/>
              <a:ext cx="8856984" cy="1046214"/>
            </a:xfrm>
            <a:prstGeom prst="rect">
              <a:avLst/>
            </a:prstGeom>
            <a:noFill/>
          </p:spPr>
          <p:txBody>
            <a:bodyPr>
              <a:spAutoFit/>
            </a:bodyPr>
            <a:lstStyle/>
            <a:p>
              <a:pPr algn="just">
                <a:defRPr/>
              </a:pPr>
              <a:r>
                <a:rPr lang="en-US" sz="2200" b="1" kern="0" cap="small" dirty="0">
                  <a:solidFill>
                    <a:srgbClr val="FFFF00"/>
                  </a:solidFill>
                  <a:effectLst>
                    <a:outerShdw blurRad="38100" dist="38100" dir="2700000" algn="tl">
                      <a:srgbClr val="000000"/>
                    </a:outerShdw>
                  </a:effectLst>
                  <a:latin typeface="+mj-lt"/>
                  <a:ea typeface="+mj-ea"/>
                  <a:cs typeface="+mj-cs"/>
                </a:rPr>
                <a:t>DC voltage across the resistor (47 k</a:t>
              </a:r>
              <a:r>
                <a:rPr lang="en-US" sz="2200" b="1" kern="0" cap="small" dirty="0">
                  <a:solidFill>
                    <a:srgbClr val="FFFF00"/>
                  </a:solidFill>
                  <a:effectLst>
                    <a:outerShdw blurRad="38100" dist="38100" dir="2700000" algn="tl">
                      <a:srgbClr val="000000"/>
                    </a:outerShdw>
                  </a:effectLst>
                  <a:latin typeface="+mj-lt"/>
                  <a:ea typeface="+mj-ea"/>
                  <a:cs typeface="+mj-cs"/>
                  <a:sym typeface="Symbol"/>
                </a:rPr>
                <a:t></a:t>
              </a:r>
              <a:r>
                <a:rPr lang="en-US" sz="2200" b="1" kern="0" cap="small" dirty="0">
                  <a:solidFill>
                    <a:srgbClr val="FFFF00"/>
                  </a:solidFill>
                  <a:effectLst>
                    <a:outerShdw blurRad="38100" dist="38100" dir="2700000" algn="tl">
                      <a:srgbClr val="000000"/>
                    </a:outerShdw>
                  </a:effectLst>
                  <a:latin typeface="+mj-lt"/>
                  <a:ea typeface="+mj-ea"/>
                  <a:cs typeface="+mj-cs"/>
                </a:rPr>
                <a:t>) vs. time during 3 days monitoring (one experimental point every 30 minutes).</a:t>
              </a:r>
              <a:endParaRPr lang="it-IT" sz="2200" b="1" kern="0" cap="small" dirty="0">
                <a:solidFill>
                  <a:srgbClr val="FFFF00"/>
                </a:solidFill>
                <a:effectLst>
                  <a:outerShdw blurRad="38100" dist="38100" dir="2700000" algn="tl">
                    <a:srgbClr val="000000"/>
                  </a:outerShdw>
                </a:effectLst>
                <a:latin typeface="+mj-lt"/>
                <a:ea typeface="+mj-ea"/>
                <a:cs typeface="+mj-cs"/>
              </a:endParaRPr>
            </a:p>
            <a:p>
              <a:pPr>
                <a:defRPr/>
              </a:pPr>
              <a:endParaRPr lang="it-IT" dirty="0"/>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8687" name="Rectangle 15"/>
          <p:cNvSpPr>
            <a:spLocks noChangeArrowheads="1"/>
          </p:cNvSpPr>
          <p:nvPr/>
        </p:nvSpPr>
        <p:spPr bwMode="auto">
          <a:xfrm>
            <a:off x="179388" y="3141663"/>
            <a:ext cx="8764587" cy="3816350"/>
          </a:xfrm>
          <a:prstGeom prst="rect">
            <a:avLst/>
          </a:prstGeom>
          <a:noFill/>
          <a:ln w="9525">
            <a:noFill/>
            <a:miter lim="800000"/>
            <a:headEnd/>
            <a:tailEnd/>
          </a:ln>
        </p:spPr>
        <p:txBody>
          <a:bodyPr lIns="92075" tIns="46038" rIns="92075" bIns="46038" anchor="ctr"/>
          <a:lstStyle/>
          <a:p>
            <a:pPr>
              <a:defRPr/>
            </a:pPr>
            <a:endParaRPr lang="it-IT" sz="2400" b="1" kern="0" cap="small" dirty="0">
              <a:solidFill>
                <a:srgbClr val="FFFF00"/>
              </a:solidFill>
              <a:effectLst>
                <a:outerShdw blurRad="38100" dist="38100" dir="2700000" algn="tl">
                  <a:srgbClr val="000000"/>
                </a:outerShdw>
              </a:effectLst>
              <a:latin typeface="+mj-lt"/>
              <a:ea typeface="+mj-ea"/>
              <a:cs typeface="+mj-cs"/>
            </a:endParaRPr>
          </a:p>
          <a:p>
            <a:pPr algn="just">
              <a:defRPr/>
            </a:pPr>
            <a:r>
              <a:rPr lang="en-US" sz="2400" b="1" kern="0" cap="small" dirty="0" err="1">
                <a:solidFill>
                  <a:srgbClr val="FFFF00"/>
                </a:solidFill>
                <a:effectLst>
                  <a:outerShdw blurRad="38100" dist="38100" dir="2700000" algn="tl">
                    <a:srgbClr val="000000"/>
                  </a:outerShdw>
                </a:effectLst>
                <a:latin typeface="+mj-lt"/>
                <a:ea typeface="+mj-ea"/>
                <a:cs typeface="+mj-cs"/>
              </a:rPr>
              <a:t>Nafion</a:t>
            </a:r>
            <a:r>
              <a:rPr lang="en-US" sz="2400" b="1" kern="0" cap="small" dirty="0">
                <a:solidFill>
                  <a:srgbClr val="FFFF00"/>
                </a:solidFill>
                <a:effectLst>
                  <a:outerShdw blurRad="38100" dist="38100" dir="2700000" algn="tl">
                    <a:srgbClr val="000000"/>
                  </a:outerShdw>
                </a:effectLst>
                <a:latin typeface="+mj-lt"/>
                <a:ea typeface="+mj-ea"/>
                <a:cs typeface="+mj-cs"/>
              </a:rPr>
              <a:t>® is an inert and insoluble polymer, exactly as Teflon® from which it is obtained. </a:t>
            </a:r>
          </a:p>
          <a:p>
            <a:pPr algn="just">
              <a:defRPr/>
            </a:pPr>
            <a:endParaRPr lang="en-US" sz="2400" b="1" kern="0" cap="small" dirty="0">
              <a:solidFill>
                <a:srgbClr val="FFFF00"/>
              </a:solidFill>
              <a:effectLst>
                <a:outerShdw blurRad="38100" dist="38100" dir="2700000" algn="tl">
                  <a:srgbClr val="000000"/>
                </a:outerShdw>
              </a:effectLst>
              <a:latin typeface="+mj-lt"/>
              <a:ea typeface="+mj-ea"/>
              <a:cs typeface="+mj-cs"/>
            </a:endParaRPr>
          </a:p>
          <a:p>
            <a:pPr algn="just">
              <a:defRPr/>
            </a:pPr>
            <a:r>
              <a:rPr lang="en-US" sz="2400" b="1" kern="0" cap="small" dirty="0">
                <a:solidFill>
                  <a:srgbClr val="FFFF00"/>
                </a:solidFill>
                <a:effectLst>
                  <a:outerShdw blurRad="38100" dist="38100" dir="2700000" algn="tl">
                    <a:srgbClr val="000000"/>
                  </a:outerShdw>
                </a:effectLst>
                <a:latin typeface="+mj-lt"/>
                <a:ea typeface="+mj-ea"/>
                <a:cs typeface="+mj-cs"/>
              </a:rPr>
              <a:t>The solubility of </a:t>
            </a:r>
            <a:r>
              <a:rPr lang="en-US" sz="2400" b="1" kern="0" cap="small" dirty="0" err="1">
                <a:solidFill>
                  <a:srgbClr val="FFFF00"/>
                </a:solidFill>
                <a:effectLst>
                  <a:outerShdw blurRad="38100" dist="38100" dir="2700000" algn="tl">
                    <a:srgbClr val="000000"/>
                  </a:outerShdw>
                </a:effectLst>
                <a:latin typeface="+mj-lt"/>
                <a:ea typeface="+mj-ea"/>
                <a:cs typeface="+mj-cs"/>
              </a:rPr>
              <a:t>Nafion</a:t>
            </a:r>
            <a:r>
              <a:rPr lang="en-US" sz="2400" b="1" kern="0" cap="small" dirty="0">
                <a:solidFill>
                  <a:srgbClr val="FFFF00"/>
                </a:solidFill>
                <a:effectLst>
                  <a:outerShdw blurRad="38100" dist="38100" dir="2700000" algn="tl">
                    <a:srgbClr val="000000"/>
                  </a:outerShdw>
                </a:effectLst>
                <a:latin typeface="+mj-lt"/>
                <a:ea typeface="+mj-ea"/>
                <a:cs typeface="+mj-cs"/>
              </a:rPr>
              <a:t>® in water at room temperature was measured by ionic chromatography and it was determined to be as small as 10</a:t>
            </a:r>
            <a:r>
              <a:rPr lang="en-US" sz="2400" b="1" kern="0" cap="small" baseline="30000" dirty="0">
                <a:solidFill>
                  <a:srgbClr val="FFFF00"/>
                </a:solidFill>
                <a:effectLst>
                  <a:outerShdw blurRad="38100" dist="38100" dir="2700000" algn="tl">
                    <a:srgbClr val="000000"/>
                  </a:outerShdw>
                </a:effectLst>
                <a:latin typeface="+mj-lt"/>
                <a:ea typeface="+mj-ea"/>
                <a:cs typeface="+mj-cs"/>
              </a:rPr>
              <a:t>-6</a:t>
            </a:r>
            <a:r>
              <a:rPr lang="en-US" sz="2400" b="1" kern="0" cap="small" dirty="0">
                <a:solidFill>
                  <a:srgbClr val="FFFF00"/>
                </a:solidFill>
                <a:effectLst>
                  <a:outerShdw blurRad="38100" dist="38100" dir="2700000" algn="tl">
                    <a:srgbClr val="000000"/>
                  </a:outerShdw>
                </a:effectLst>
                <a:latin typeface="+mj-lt"/>
                <a:ea typeface="+mj-ea"/>
                <a:cs typeface="+mj-cs"/>
              </a:rPr>
              <a:t> mol/L.</a:t>
            </a:r>
            <a:r>
              <a:rPr lang="en-US" sz="2400" b="1" kern="0" cap="small" dirty="0">
                <a:solidFill>
                  <a:srgbClr val="FFFF00"/>
                </a:solidFill>
                <a:effectLst>
                  <a:outerShdw blurRad="38100" dist="38100" dir="2700000" algn="tl">
                    <a:srgbClr val="000000"/>
                  </a:outerShdw>
                </a:effectLst>
              </a:rPr>
              <a:t> </a:t>
            </a:r>
          </a:p>
          <a:p>
            <a:pPr algn="just">
              <a:defRPr/>
            </a:pPr>
            <a:endParaRPr lang="en-US" sz="2400" b="1" kern="0" cap="small" dirty="0">
              <a:solidFill>
                <a:srgbClr val="FFFF00"/>
              </a:solidFill>
              <a:effectLst>
                <a:outerShdw blurRad="38100" dist="38100" dir="2700000" algn="tl">
                  <a:srgbClr val="000000"/>
                </a:outerShdw>
              </a:effectLst>
            </a:endParaRPr>
          </a:p>
          <a:p>
            <a:pPr algn="just">
              <a:defRPr/>
            </a:pPr>
            <a:r>
              <a:rPr lang="en-US" sz="2400" b="1" kern="0" cap="small" dirty="0">
                <a:solidFill>
                  <a:srgbClr val="FFFF00"/>
                </a:solidFill>
                <a:effectLst>
                  <a:outerShdw blurRad="38100" dist="38100" dir="2700000" algn="tl">
                    <a:srgbClr val="000000"/>
                  </a:outerShdw>
                </a:effectLst>
                <a:latin typeface="+mj-lt"/>
                <a:ea typeface="+mj-ea"/>
                <a:cs typeface="+mj-cs"/>
              </a:rPr>
              <a:t>Moreover, in our experiments </a:t>
            </a:r>
            <a:r>
              <a:rPr lang="en-US" sz="2400" b="1" kern="0" cap="small" dirty="0" err="1">
                <a:solidFill>
                  <a:srgbClr val="FFFF00"/>
                </a:solidFill>
                <a:effectLst>
                  <a:outerShdw blurRad="38100" dist="38100" dir="2700000" algn="tl">
                    <a:srgbClr val="000000"/>
                  </a:outerShdw>
                </a:effectLst>
                <a:latin typeface="+mj-lt"/>
                <a:ea typeface="+mj-ea"/>
                <a:cs typeface="+mj-cs"/>
              </a:rPr>
              <a:t>Nafion</a:t>
            </a:r>
            <a:r>
              <a:rPr lang="en-US" sz="2400" b="1" kern="0" cap="small" dirty="0">
                <a:solidFill>
                  <a:srgbClr val="FFFF00"/>
                </a:solidFill>
                <a:effectLst>
                  <a:outerShdw blurRad="38100" dist="38100" dir="2700000" algn="tl">
                    <a:srgbClr val="000000"/>
                  </a:outerShdw>
                </a:effectLst>
                <a:latin typeface="+mj-lt"/>
                <a:ea typeface="+mj-ea"/>
                <a:cs typeface="+mj-cs"/>
              </a:rPr>
              <a:t>® was “washed” many times in bi-distilled water. </a:t>
            </a:r>
          </a:p>
          <a:p>
            <a:pPr>
              <a:defRPr/>
            </a:pPr>
            <a:endParaRPr lang="en-US" sz="2400" b="1" kern="0" cap="small" dirty="0">
              <a:solidFill>
                <a:srgbClr val="FFFF00"/>
              </a:solidFill>
              <a:effectLst>
                <a:outerShdw blurRad="38100" dist="38100" dir="2700000" algn="tl">
                  <a:srgbClr val="000000"/>
                </a:outerShdw>
              </a:effectLst>
              <a:latin typeface="+mj-lt"/>
              <a:ea typeface="+mj-ea"/>
              <a:cs typeface="+mj-cs"/>
            </a:endParaRPr>
          </a:p>
          <a:p>
            <a:pPr>
              <a:defRPr/>
            </a:pPr>
            <a:endParaRPr lang="en-US" sz="2400" b="1" kern="0" cap="small" dirty="0">
              <a:solidFill>
                <a:srgbClr val="FFFF00"/>
              </a:solidFill>
              <a:effectLst>
                <a:outerShdw blurRad="38100" dist="38100" dir="2700000" algn="tl">
                  <a:srgbClr val="000000"/>
                </a:outerShdw>
              </a:effectLst>
              <a:latin typeface="+mj-lt"/>
              <a:ea typeface="+mj-ea"/>
              <a:cs typeface="+mj-cs"/>
            </a:endParaRPr>
          </a:p>
          <a:p>
            <a:pPr>
              <a:defRPr/>
            </a:pPr>
            <a:r>
              <a:rPr lang="en-US" sz="2400" b="1" kern="0" cap="small" dirty="0">
                <a:solidFill>
                  <a:srgbClr val="FFFF00"/>
                </a:solidFill>
                <a:effectLst>
                  <a:outerShdw blurRad="38100" dist="38100" dir="2700000" algn="tl">
                    <a:srgbClr val="000000"/>
                  </a:outerShdw>
                </a:effectLst>
                <a:latin typeface="+mj-lt"/>
                <a:ea typeface="+mj-ea"/>
                <a:cs typeface="+mj-cs"/>
              </a:rPr>
              <a:t> </a:t>
            </a:r>
          </a:p>
          <a:p>
            <a:pPr>
              <a:defRPr/>
            </a:pPr>
            <a:endParaRPr lang="en-US" sz="2400" b="1" kern="0" cap="small" dirty="0">
              <a:solidFill>
                <a:srgbClr val="FFFF00"/>
              </a:solidFill>
              <a:effectLst>
                <a:outerShdw blurRad="38100" dist="38100" dir="2700000" algn="tl">
                  <a:srgbClr val="000000"/>
                </a:outerShdw>
              </a:effectLst>
              <a:latin typeface="+mj-lt"/>
              <a:ea typeface="+mj-ea"/>
              <a:cs typeface="+mj-cs"/>
              <a:sym typeface="Wingdings" pitchFamily="2" charset="2"/>
            </a:endParaRPr>
          </a:p>
          <a:p>
            <a:pPr>
              <a:defRPr/>
            </a:pPr>
            <a:endParaRPr lang="en-GB" sz="2400" b="1" kern="0" cap="small" dirty="0">
              <a:solidFill>
                <a:srgbClr val="FFFF00"/>
              </a:solidFill>
              <a:effectLst>
                <a:outerShdw blurRad="38100" dist="38100" dir="2700000" algn="tl">
                  <a:srgbClr val="000000"/>
                </a:outerShdw>
              </a:effectLst>
              <a:latin typeface="+mj-lt"/>
              <a:ea typeface="+mj-ea"/>
              <a:cs typeface="+mj-cs"/>
              <a:sym typeface="Wingdings" pitchFamily="2" charset="2"/>
            </a:endParaRPr>
          </a:p>
          <a:p>
            <a:pPr>
              <a:defRPr/>
            </a:pPr>
            <a:r>
              <a:rPr lang="en-GB" sz="2400" b="1" kern="0" cap="small" dirty="0">
                <a:solidFill>
                  <a:srgbClr val="FFFF00"/>
                </a:solidFill>
                <a:effectLst>
                  <a:outerShdw blurRad="38100" dist="38100" dir="2700000" algn="tl">
                    <a:srgbClr val="000000"/>
                  </a:outerShdw>
                </a:effectLst>
                <a:latin typeface="+mj-lt"/>
                <a:ea typeface="+mj-ea"/>
                <a:cs typeface="+mj-cs"/>
                <a:sym typeface="Wingdings" pitchFamily="2" charset="2"/>
              </a:rPr>
              <a:t> </a:t>
            </a:r>
          </a:p>
        </p:txBody>
      </p:sp>
      <p:pic>
        <p:nvPicPr>
          <p:cNvPr id="16387" name="Picture 6" descr="C:\Users\Roberto\Documents\Documenti Vecchio hard disk luglio 2010\Documenti-old\Documenti\PROMETE\logoreverse.gif"/>
          <p:cNvPicPr>
            <a:picLocks noChangeAspect="1" noChangeArrowheads="1"/>
          </p:cNvPicPr>
          <p:nvPr/>
        </p:nvPicPr>
        <p:blipFill>
          <a:blip r:embed="rId4" cstate="print"/>
          <a:srcRect/>
          <a:stretch>
            <a:fillRect/>
          </a:stretch>
        </p:blipFill>
        <p:spPr bwMode="auto">
          <a:xfrm>
            <a:off x="215900" y="6308725"/>
            <a:ext cx="2339975" cy="522288"/>
          </a:xfrm>
          <a:prstGeom prst="rect">
            <a:avLst/>
          </a:prstGeom>
          <a:noFill/>
          <a:ln w="9525">
            <a:noFill/>
            <a:miter lim="800000"/>
            <a:headEnd/>
            <a:tailEnd/>
          </a:ln>
        </p:spPr>
      </p:pic>
      <p:grpSp>
        <p:nvGrpSpPr>
          <p:cNvPr id="2" name="Gruppo 10"/>
          <p:cNvGrpSpPr>
            <a:grpSpLocks/>
          </p:cNvGrpSpPr>
          <p:nvPr/>
        </p:nvGrpSpPr>
        <p:grpSpPr bwMode="auto">
          <a:xfrm>
            <a:off x="-180975" y="-142875"/>
            <a:ext cx="9539288" cy="1628775"/>
            <a:chOff x="-180975" y="-142875"/>
            <a:chExt cx="9539288" cy="1628198"/>
          </a:xfrm>
        </p:grpSpPr>
        <p:sp>
          <p:nvSpPr>
            <p:cNvPr id="7" name="Rectangle 2"/>
            <p:cNvSpPr txBox="1">
              <a:spLocks noChangeArrowheads="1"/>
            </p:cNvSpPr>
            <p:nvPr/>
          </p:nvSpPr>
          <p:spPr bwMode="auto">
            <a:xfrm>
              <a:off x="-180975" y="-98441"/>
              <a:ext cx="8569325" cy="1510765"/>
            </a:xfrm>
            <a:prstGeom prst="rect">
              <a:avLst/>
            </a:prstGeom>
            <a:noFill/>
            <a:ln w="9525">
              <a:noFill/>
              <a:miter lim="800000"/>
              <a:headEnd/>
              <a:tailEnd/>
            </a:ln>
            <a:effectLst/>
          </p:spPr>
          <p:txBody>
            <a:bodyPr lIns="92075" tIns="46038" rIns="92075" bIns="46038" anchor="ctr"/>
            <a:lstStyle/>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Oxhydroelectric Effect </a:t>
              </a:r>
            </a:p>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in Bi-Distilled Water</a:t>
              </a:r>
              <a:r>
                <a:rPr lang="it-IT" sz="3000" b="1" kern="0" cap="small" dirty="0">
                  <a:solidFill>
                    <a:srgbClr val="FF3300"/>
                  </a:solidFill>
                  <a:effectLst>
                    <a:outerShdw blurRad="38100" dist="38100" dir="2700000" algn="tl">
                      <a:srgbClr val="000000"/>
                    </a:outerShdw>
                  </a:effectLst>
                  <a:latin typeface="+mj-lt"/>
                  <a:ea typeface="+mj-ea"/>
                  <a:cs typeface="+mj-cs"/>
                </a:rPr>
                <a:t> </a:t>
              </a:r>
            </a:p>
          </p:txBody>
        </p:sp>
        <p:pic>
          <p:nvPicPr>
            <p:cNvPr id="8" name="Picture 5"/>
            <p:cNvPicPr>
              <a:picLocks noChangeAspect="1" noChangeArrowheads="1"/>
            </p:cNvPicPr>
            <p:nvPr/>
          </p:nvPicPr>
          <p:blipFill>
            <a:blip r:embed="rId5" cstate="email"/>
            <a:srcRect/>
            <a:stretch>
              <a:fillRect/>
            </a:stretch>
          </p:blipFill>
          <p:spPr bwMode="auto">
            <a:xfrm>
              <a:off x="6901736" y="-142875"/>
              <a:ext cx="2456577" cy="1628198"/>
            </a:xfrm>
            <a:prstGeom prst="rect">
              <a:avLst/>
            </a:prstGeom>
            <a:noFill/>
            <a:effectLst>
              <a:softEdge rad="317500"/>
            </a:effectLst>
          </p:spPr>
        </p:pic>
      </p:grpSp>
      <p:grpSp>
        <p:nvGrpSpPr>
          <p:cNvPr id="3" name="Gruppo 11"/>
          <p:cNvGrpSpPr>
            <a:grpSpLocks/>
          </p:cNvGrpSpPr>
          <p:nvPr/>
        </p:nvGrpSpPr>
        <p:grpSpPr bwMode="auto">
          <a:xfrm>
            <a:off x="466725" y="966788"/>
            <a:ext cx="4968875" cy="1166812"/>
            <a:chOff x="467473" y="966915"/>
            <a:chExt cx="4968573" cy="1166685"/>
          </a:xfrm>
        </p:grpSpPr>
        <p:sp>
          <p:nvSpPr>
            <p:cNvPr id="16390" name="CasellaDiTesto 9"/>
            <p:cNvSpPr txBox="1">
              <a:spLocks noChangeArrowheads="1"/>
            </p:cNvSpPr>
            <p:nvPr/>
          </p:nvSpPr>
          <p:spPr bwMode="auto">
            <a:xfrm>
              <a:off x="1907639" y="1610215"/>
              <a:ext cx="3528407" cy="523385"/>
            </a:xfrm>
            <a:prstGeom prst="rect">
              <a:avLst/>
            </a:prstGeom>
            <a:noFill/>
            <a:ln w="9525">
              <a:noFill/>
              <a:miter lim="800000"/>
              <a:headEnd/>
              <a:tailEnd/>
            </a:ln>
          </p:spPr>
          <p:txBody>
            <a:bodyPr>
              <a:spAutoFit/>
            </a:bodyPr>
            <a:lstStyle/>
            <a:p>
              <a:r>
                <a:rPr lang="it-IT" sz="2800"/>
                <a:t>Keep in mind!</a:t>
              </a:r>
            </a:p>
          </p:txBody>
        </p:sp>
        <p:pic>
          <p:nvPicPr>
            <p:cNvPr id="16391" name="Immagine 10" descr="exclamation.jpg"/>
            <p:cNvPicPr>
              <a:picLocks noChangeAspect="1"/>
            </p:cNvPicPr>
            <p:nvPr/>
          </p:nvPicPr>
          <p:blipFill>
            <a:blip r:embed="rId6" cstate="print"/>
            <a:srcRect/>
            <a:stretch>
              <a:fillRect/>
            </a:stretch>
          </p:blipFill>
          <p:spPr bwMode="auto">
            <a:xfrm>
              <a:off x="467473" y="966915"/>
              <a:ext cx="1171529" cy="1166685"/>
            </a:xfrm>
            <a:prstGeom prst="rect">
              <a:avLst/>
            </a:prstGeom>
            <a:noFill/>
            <a:ln w="9525">
              <a:noFill/>
              <a:miter lim="800000"/>
              <a:headEnd/>
              <a:tailEnd/>
            </a:ln>
          </p:spPr>
        </p:pic>
      </p:grpSp>
    </p:spTree>
  </p:cSld>
  <p:clrMapOvr>
    <a:overrideClrMapping bg1="dk2" tx1="lt1" bg2="dk1" tx2="lt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8687"/>
                                        </p:tgtEl>
                                        <p:attrNameLst>
                                          <p:attrName>style.visibility</p:attrName>
                                        </p:attrNameLst>
                                      </p:cBhvr>
                                      <p:to>
                                        <p:strVal val="visible"/>
                                      </p:to>
                                    </p:set>
                                    <p:animEffect transition="in" filter="diamond(in)">
                                      <p:cBhvr>
                                        <p:cTn id="19" dur="20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7" name="Rectangle 15"/>
          <p:cNvSpPr>
            <a:spLocks noChangeArrowheads="1"/>
          </p:cNvSpPr>
          <p:nvPr/>
        </p:nvSpPr>
        <p:spPr bwMode="auto">
          <a:xfrm>
            <a:off x="468313" y="2349500"/>
            <a:ext cx="8280400" cy="3816350"/>
          </a:xfrm>
          <a:prstGeom prst="rect">
            <a:avLst/>
          </a:prstGeom>
          <a:noFill/>
          <a:ln w="9525">
            <a:noFill/>
            <a:miter lim="800000"/>
            <a:headEnd/>
            <a:tailEnd/>
          </a:ln>
        </p:spPr>
        <p:txBody>
          <a:bodyPr lIns="92075" tIns="46038" rIns="92075" bIns="46038" anchor="ctr"/>
          <a:lstStyle/>
          <a:p>
            <a:pPr>
              <a:defRPr/>
            </a:pPr>
            <a:endParaRPr lang="en-US" sz="2400" b="1" kern="0" cap="small" dirty="0">
              <a:solidFill>
                <a:srgbClr val="FFFF00"/>
              </a:solidFill>
              <a:effectLst>
                <a:outerShdw blurRad="38100" dist="38100" dir="2700000" algn="tl">
                  <a:srgbClr val="000000"/>
                </a:outerShdw>
              </a:effectLst>
              <a:latin typeface="+mj-lt"/>
              <a:ea typeface="+mj-ea"/>
              <a:cs typeface="+mj-cs"/>
            </a:endParaRPr>
          </a:p>
          <a:p>
            <a:pPr algn="just">
              <a:defRPr/>
            </a:pPr>
            <a:r>
              <a:rPr lang="en-US" sz="2400" b="1" kern="0" cap="small" dirty="0">
                <a:solidFill>
                  <a:srgbClr val="FFFF00"/>
                </a:solidFill>
                <a:effectLst>
                  <a:outerShdw blurRad="38100" dist="38100" dir="2700000" algn="tl">
                    <a:srgbClr val="000000"/>
                  </a:outerShdw>
                </a:effectLst>
                <a:latin typeface="+mj-lt"/>
                <a:ea typeface="+mj-ea"/>
                <a:cs typeface="+mj-cs"/>
              </a:rPr>
              <a:t>it is well known that </a:t>
            </a:r>
            <a:r>
              <a:rPr lang="en-US" sz="2400" b="1" kern="0" cap="small" dirty="0" err="1">
                <a:solidFill>
                  <a:srgbClr val="FFFF00"/>
                </a:solidFill>
                <a:effectLst>
                  <a:outerShdw blurRad="38100" dist="38100" dir="2700000" algn="tl">
                    <a:srgbClr val="000000"/>
                  </a:outerShdw>
                </a:effectLst>
                <a:latin typeface="+mj-lt"/>
                <a:ea typeface="+mj-ea"/>
                <a:cs typeface="+mj-cs"/>
              </a:rPr>
              <a:t>Nafion</a:t>
            </a:r>
            <a:r>
              <a:rPr lang="en-US" sz="2400" b="1" kern="0" cap="small" dirty="0">
                <a:solidFill>
                  <a:srgbClr val="FFFF00"/>
                </a:solidFill>
                <a:effectLst>
                  <a:outerShdw blurRad="38100" dist="38100" dir="2700000" algn="tl">
                    <a:srgbClr val="000000"/>
                  </a:outerShdw>
                </a:effectLst>
                <a:latin typeface="+mj-lt"/>
                <a:ea typeface="+mj-ea"/>
                <a:cs typeface="+mj-cs"/>
              </a:rPr>
              <a:t>® has received a considerable amount of attention for “proton exchange” membrane fuel cells, but </a:t>
            </a:r>
            <a:r>
              <a:rPr lang="it-IT" sz="2400" b="1" kern="0" cap="small" dirty="0">
                <a:solidFill>
                  <a:srgbClr val="FFFF00"/>
                </a:solidFill>
                <a:effectLst>
                  <a:outerShdw blurRad="38100" dist="38100" dir="2700000" algn="tl">
                    <a:srgbClr val="000000"/>
                  </a:outerShdw>
                </a:effectLst>
                <a:latin typeface="+mj-lt"/>
                <a:ea typeface="+mj-ea"/>
                <a:cs typeface="+mj-cs"/>
              </a:rPr>
              <a:t>the </a:t>
            </a:r>
            <a:r>
              <a:rPr lang="it-IT" sz="2400" b="1" kern="0" cap="small" dirty="0" err="1">
                <a:solidFill>
                  <a:srgbClr val="FFFF00"/>
                </a:solidFill>
                <a:effectLst>
                  <a:outerShdw blurRad="38100" dist="38100" dir="2700000" algn="tl">
                    <a:srgbClr val="000000"/>
                  </a:outerShdw>
                </a:effectLst>
                <a:latin typeface="+mj-lt"/>
                <a:ea typeface="+mj-ea"/>
                <a:cs typeface="+mj-cs"/>
              </a:rPr>
              <a:t>chemical-physical</a:t>
            </a:r>
            <a:r>
              <a:rPr lang="it-IT" sz="2400" b="1" kern="0" cap="small" dirty="0">
                <a:solidFill>
                  <a:srgbClr val="FFFF00"/>
                </a:solidFill>
                <a:effectLst>
                  <a:outerShdw blurRad="38100" dist="38100" dir="2700000" algn="tl">
                    <a:srgbClr val="000000"/>
                  </a:outerShdw>
                </a:effectLst>
                <a:latin typeface="+mj-lt"/>
                <a:ea typeface="+mj-ea"/>
                <a:cs typeface="+mj-cs"/>
              </a:rPr>
              <a:t> </a:t>
            </a:r>
            <a:r>
              <a:rPr lang="it-IT" sz="2400" b="1" kern="0" cap="small" dirty="0" err="1">
                <a:solidFill>
                  <a:srgbClr val="FFFF00"/>
                </a:solidFill>
                <a:effectLst>
                  <a:outerShdw blurRad="38100" dist="38100" dir="2700000" algn="tl">
                    <a:srgbClr val="000000"/>
                  </a:outerShdw>
                </a:effectLst>
                <a:latin typeface="+mj-lt"/>
                <a:ea typeface="+mj-ea"/>
                <a:cs typeface="+mj-cs"/>
              </a:rPr>
              <a:t>basis</a:t>
            </a:r>
            <a:r>
              <a:rPr lang="it-IT" sz="2400" b="1" kern="0" cap="small" dirty="0">
                <a:solidFill>
                  <a:srgbClr val="FFFF00"/>
                </a:solidFill>
                <a:effectLst>
                  <a:outerShdw blurRad="38100" dist="38100" dir="2700000" algn="tl">
                    <a:srgbClr val="000000"/>
                  </a:outerShdw>
                </a:effectLst>
                <a:latin typeface="+mj-lt"/>
                <a:ea typeface="+mj-ea"/>
                <a:cs typeface="+mj-cs"/>
              </a:rPr>
              <a:t> </a:t>
            </a:r>
            <a:r>
              <a:rPr lang="it-IT" sz="2400" b="1" kern="0" cap="small" dirty="0" err="1">
                <a:solidFill>
                  <a:srgbClr val="FFFF00"/>
                </a:solidFill>
                <a:effectLst>
                  <a:outerShdw blurRad="38100" dist="38100" dir="2700000" algn="tl">
                    <a:srgbClr val="000000"/>
                  </a:outerShdw>
                </a:effectLst>
                <a:latin typeface="+mj-lt"/>
                <a:ea typeface="+mj-ea"/>
                <a:cs typeface="+mj-cs"/>
              </a:rPr>
              <a:t>of</a:t>
            </a:r>
            <a:r>
              <a:rPr lang="it-IT" sz="2400" b="1" kern="0" cap="small" dirty="0">
                <a:solidFill>
                  <a:srgbClr val="FFFF00"/>
                </a:solidFill>
                <a:effectLst>
                  <a:outerShdw blurRad="38100" dist="38100" dir="2700000" algn="tl">
                    <a:srgbClr val="000000"/>
                  </a:outerShdw>
                </a:effectLst>
                <a:latin typeface="+mj-lt"/>
                <a:ea typeface="+mj-ea"/>
                <a:cs typeface="+mj-cs"/>
              </a:rPr>
              <a:t> </a:t>
            </a:r>
            <a:r>
              <a:rPr lang="it-IT" sz="2400" b="1" kern="0" cap="small" dirty="0" err="1">
                <a:solidFill>
                  <a:srgbClr val="FFFF00"/>
                </a:solidFill>
                <a:effectLst>
                  <a:outerShdw blurRad="38100" dist="38100" dir="2700000" algn="tl">
                    <a:srgbClr val="000000"/>
                  </a:outerShdw>
                </a:effectLst>
                <a:latin typeface="+mj-lt"/>
                <a:ea typeface="+mj-ea"/>
                <a:cs typeface="+mj-cs"/>
              </a:rPr>
              <a:t>these</a:t>
            </a:r>
            <a:r>
              <a:rPr lang="it-IT" sz="2400" b="1" kern="0" cap="small" dirty="0">
                <a:solidFill>
                  <a:srgbClr val="FFFF00"/>
                </a:solidFill>
                <a:effectLst>
                  <a:outerShdw blurRad="38100" dist="38100" dir="2700000" algn="tl">
                    <a:srgbClr val="000000"/>
                  </a:outerShdw>
                </a:effectLst>
                <a:latin typeface="+mj-lt"/>
                <a:ea typeface="+mj-ea"/>
                <a:cs typeface="+mj-cs"/>
              </a:rPr>
              <a:t> </a:t>
            </a:r>
            <a:r>
              <a:rPr lang="it-IT" sz="2400" b="1" kern="0" cap="small" dirty="0" err="1">
                <a:solidFill>
                  <a:srgbClr val="FFFF00"/>
                </a:solidFill>
                <a:effectLst>
                  <a:outerShdw blurRad="38100" dist="38100" dir="2700000" algn="tl">
                    <a:srgbClr val="000000"/>
                  </a:outerShdw>
                </a:effectLst>
                <a:latin typeface="+mj-lt"/>
                <a:ea typeface="+mj-ea"/>
                <a:cs typeface="+mj-cs"/>
              </a:rPr>
              <a:t>peculiar</a:t>
            </a:r>
            <a:r>
              <a:rPr lang="it-IT" sz="2400" b="1" kern="0" cap="small" dirty="0">
                <a:solidFill>
                  <a:srgbClr val="FFFF00"/>
                </a:solidFill>
                <a:effectLst>
                  <a:outerShdw blurRad="38100" dist="38100" dir="2700000" algn="tl">
                    <a:srgbClr val="000000"/>
                  </a:outerShdw>
                </a:effectLst>
                <a:latin typeface="+mj-lt"/>
                <a:ea typeface="+mj-ea"/>
                <a:cs typeface="+mj-cs"/>
              </a:rPr>
              <a:t> </a:t>
            </a:r>
            <a:r>
              <a:rPr lang="it-IT" sz="2400" b="1" kern="0" cap="small" dirty="0" err="1">
                <a:solidFill>
                  <a:srgbClr val="FFFF00"/>
                </a:solidFill>
                <a:effectLst>
                  <a:outerShdw blurRad="38100" dist="38100" dir="2700000" algn="tl">
                    <a:srgbClr val="000000"/>
                  </a:outerShdw>
                </a:effectLst>
                <a:latin typeface="+mj-lt"/>
                <a:ea typeface="+mj-ea"/>
                <a:cs typeface="+mj-cs"/>
              </a:rPr>
              <a:t>properties</a:t>
            </a:r>
            <a:r>
              <a:rPr lang="it-IT" sz="2400" b="1" kern="0" cap="small" dirty="0">
                <a:solidFill>
                  <a:srgbClr val="FFFF00"/>
                </a:solidFill>
                <a:effectLst>
                  <a:outerShdw blurRad="38100" dist="38100" dir="2700000" algn="tl">
                    <a:srgbClr val="000000"/>
                  </a:outerShdw>
                </a:effectLst>
                <a:latin typeface="+mj-lt"/>
                <a:ea typeface="+mj-ea"/>
                <a:cs typeface="+mj-cs"/>
              </a:rPr>
              <a:t> </a:t>
            </a:r>
            <a:r>
              <a:rPr lang="it-IT" sz="2400" b="1" kern="0" cap="small" dirty="0" err="1">
                <a:solidFill>
                  <a:srgbClr val="FFFF00"/>
                </a:solidFill>
                <a:effectLst>
                  <a:outerShdw blurRad="38100" dist="38100" dir="2700000" algn="tl">
                    <a:srgbClr val="000000"/>
                  </a:outerShdw>
                </a:effectLst>
                <a:latin typeface="+mj-lt"/>
                <a:ea typeface="+mj-ea"/>
                <a:cs typeface="+mj-cs"/>
              </a:rPr>
              <a:t>remains</a:t>
            </a:r>
            <a:r>
              <a:rPr lang="it-IT" sz="2400" b="1" kern="0" cap="small" dirty="0">
                <a:solidFill>
                  <a:srgbClr val="FFFF00"/>
                </a:solidFill>
                <a:effectLst>
                  <a:outerShdw blurRad="38100" dist="38100" dir="2700000" algn="tl">
                    <a:srgbClr val="000000"/>
                  </a:outerShdw>
                </a:effectLst>
                <a:latin typeface="+mj-lt"/>
                <a:ea typeface="+mj-ea"/>
                <a:cs typeface="+mj-cs"/>
              </a:rPr>
              <a:t> a focus </a:t>
            </a:r>
            <a:r>
              <a:rPr lang="it-IT" sz="2400" b="1" kern="0" cap="small" dirty="0" err="1">
                <a:solidFill>
                  <a:srgbClr val="FFFF00"/>
                </a:solidFill>
                <a:effectLst>
                  <a:outerShdw blurRad="38100" dist="38100" dir="2700000" algn="tl">
                    <a:srgbClr val="000000"/>
                  </a:outerShdw>
                </a:effectLst>
                <a:latin typeface="+mj-lt"/>
                <a:ea typeface="+mj-ea"/>
                <a:cs typeface="+mj-cs"/>
              </a:rPr>
              <a:t>of</a:t>
            </a:r>
            <a:r>
              <a:rPr lang="it-IT" sz="2400" b="1" kern="0" cap="small" dirty="0">
                <a:solidFill>
                  <a:srgbClr val="FFFF00"/>
                </a:solidFill>
                <a:effectLst>
                  <a:outerShdw blurRad="38100" dist="38100" dir="2700000" algn="tl">
                    <a:srgbClr val="000000"/>
                  </a:outerShdw>
                </a:effectLst>
                <a:latin typeface="+mj-lt"/>
                <a:ea typeface="+mj-ea"/>
                <a:cs typeface="+mj-cs"/>
              </a:rPr>
              <a:t> </a:t>
            </a:r>
            <a:r>
              <a:rPr lang="it-IT" sz="2400" b="1" kern="0" cap="small" dirty="0" err="1">
                <a:solidFill>
                  <a:srgbClr val="FFFF00"/>
                </a:solidFill>
                <a:effectLst>
                  <a:outerShdw blurRad="38100" dist="38100" dir="2700000" algn="tl">
                    <a:srgbClr val="000000"/>
                  </a:outerShdw>
                </a:effectLst>
                <a:latin typeface="+mj-lt"/>
                <a:ea typeface="+mj-ea"/>
                <a:cs typeface="+mj-cs"/>
              </a:rPr>
              <a:t>research</a:t>
            </a:r>
            <a:r>
              <a:rPr lang="it-IT" sz="2400" b="1" kern="0" cap="small" dirty="0">
                <a:solidFill>
                  <a:srgbClr val="FFFF00"/>
                </a:solidFill>
                <a:effectLst>
                  <a:outerShdw blurRad="38100" dist="38100" dir="2700000" algn="tl">
                    <a:srgbClr val="000000"/>
                  </a:outerShdw>
                </a:effectLst>
                <a:latin typeface="+mj-lt"/>
                <a:ea typeface="+mj-ea"/>
                <a:cs typeface="+mj-cs"/>
              </a:rPr>
              <a:t>.</a:t>
            </a:r>
          </a:p>
          <a:p>
            <a:pPr algn="just">
              <a:defRPr/>
            </a:pPr>
            <a:endParaRPr lang="it-IT" sz="2400" b="1" kern="0" cap="small" dirty="0">
              <a:solidFill>
                <a:srgbClr val="FFFF00"/>
              </a:solidFill>
              <a:effectLst>
                <a:outerShdw blurRad="38100" dist="38100" dir="2700000" algn="tl">
                  <a:srgbClr val="000000"/>
                </a:outerShdw>
              </a:effectLst>
              <a:latin typeface="+mj-lt"/>
              <a:ea typeface="+mj-ea"/>
              <a:cs typeface="+mj-cs"/>
            </a:endParaRPr>
          </a:p>
          <a:p>
            <a:pPr algn="just">
              <a:defRPr/>
            </a:pPr>
            <a:r>
              <a:rPr lang="it-IT" sz="2400" b="1" kern="0" cap="small" dirty="0">
                <a:solidFill>
                  <a:srgbClr val="FFFF00"/>
                </a:solidFill>
                <a:effectLst>
                  <a:outerShdw blurRad="38100" dist="38100" dir="2700000" algn="tl">
                    <a:srgbClr val="000000"/>
                  </a:outerShdw>
                </a:effectLst>
                <a:latin typeface="+mj-lt"/>
                <a:ea typeface="+mj-ea"/>
                <a:cs typeface="+mj-cs"/>
              </a:rPr>
              <a:t>in </a:t>
            </a:r>
            <a:r>
              <a:rPr lang="it-IT" sz="2400" b="1" kern="0" cap="small" dirty="0" err="1">
                <a:solidFill>
                  <a:srgbClr val="FFFF00"/>
                </a:solidFill>
                <a:effectLst>
                  <a:outerShdw blurRad="38100" dist="38100" dir="2700000" algn="tl">
                    <a:srgbClr val="000000"/>
                  </a:outerShdw>
                </a:effectLst>
                <a:latin typeface="+mj-lt"/>
                <a:ea typeface="+mj-ea"/>
                <a:cs typeface="+mj-cs"/>
              </a:rPr>
              <a:t>particular</a:t>
            </a:r>
            <a:r>
              <a:rPr lang="it-IT" sz="2400" b="1" kern="0" cap="small" dirty="0">
                <a:solidFill>
                  <a:srgbClr val="FFFF00"/>
                </a:solidFill>
                <a:effectLst>
                  <a:outerShdw blurRad="38100" dist="38100" dir="2700000" algn="tl">
                    <a:srgbClr val="000000"/>
                  </a:outerShdw>
                </a:effectLst>
                <a:latin typeface="+mj-lt"/>
                <a:ea typeface="+mj-ea"/>
                <a:cs typeface="+mj-cs"/>
              </a:rPr>
              <a:t>, </a:t>
            </a:r>
            <a:r>
              <a:rPr lang="en-US" sz="2400" b="1" u="sng" kern="0" cap="small" dirty="0">
                <a:solidFill>
                  <a:srgbClr val="FF00FF"/>
                </a:solidFill>
                <a:effectLst>
                  <a:outerShdw blurRad="38100" dist="38100" dir="2700000" algn="tl">
                    <a:srgbClr val="000000"/>
                  </a:outerShdw>
                </a:effectLst>
                <a:latin typeface="+mj-lt"/>
                <a:ea typeface="+mj-ea"/>
                <a:cs typeface="+mj-cs"/>
              </a:rPr>
              <a:t>the real physical meaning of the high “proton” concentration in liquid water induced by </a:t>
            </a:r>
            <a:r>
              <a:rPr lang="en-US" sz="2400" b="1" u="sng" kern="0" cap="small" dirty="0" err="1">
                <a:solidFill>
                  <a:srgbClr val="FF00FF"/>
                </a:solidFill>
                <a:effectLst>
                  <a:outerShdw blurRad="38100" dist="38100" dir="2700000" algn="tl">
                    <a:srgbClr val="000000"/>
                  </a:outerShdw>
                </a:effectLst>
                <a:latin typeface="+mj-lt"/>
                <a:ea typeface="+mj-ea"/>
                <a:cs typeface="+mj-cs"/>
              </a:rPr>
              <a:t>Nafion</a:t>
            </a:r>
            <a:r>
              <a:rPr lang="en-US" sz="2400" b="1" u="sng" kern="0" cap="small" dirty="0">
                <a:solidFill>
                  <a:srgbClr val="FF00FF"/>
                </a:solidFill>
                <a:effectLst>
                  <a:outerShdw blurRad="38100" dist="38100" dir="2700000" algn="tl">
                    <a:srgbClr val="000000"/>
                  </a:outerShdw>
                </a:effectLst>
                <a:latin typeface="+mj-lt"/>
                <a:ea typeface="+mj-ea"/>
                <a:cs typeface="+mj-cs"/>
              </a:rPr>
              <a:t>® surface</a:t>
            </a:r>
            <a:r>
              <a:rPr lang="en-US" sz="2400" b="1" kern="0" cap="small" dirty="0">
                <a:solidFill>
                  <a:srgbClr val="FFFF00"/>
                </a:solidFill>
                <a:effectLst>
                  <a:outerShdw blurRad="38100" dist="38100" dir="2700000" algn="tl">
                    <a:srgbClr val="000000"/>
                  </a:outerShdw>
                </a:effectLst>
                <a:latin typeface="+mj-lt"/>
                <a:ea typeface="+mj-ea"/>
                <a:cs typeface="+mj-cs"/>
              </a:rPr>
              <a:t>, extensively reported in the literature, </a:t>
            </a:r>
            <a:r>
              <a:rPr lang="en-US" sz="2400" b="1" u="sng" kern="0" cap="small" dirty="0">
                <a:solidFill>
                  <a:srgbClr val="FF00FF"/>
                </a:solidFill>
                <a:effectLst>
                  <a:outerShdw blurRad="38100" dist="38100" dir="2700000" algn="tl">
                    <a:srgbClr val="000000"/>
                  </a:outerShdw>
                </a:effectLst>
                <a:latin typeface="+mj-lt"/>
                <a:ea typeface="+mj-ea"/>
                <a:cs typeface="+mj-cs"/>
              </a:rPr>
              <a:t>is absolutely not clear</a:t>
            </a:r>
            <a:r>
              <a:rPr lang="en-US" sz="2400" b="1" kern="0" cap="small" dirty="0">
                <a:solidFill>
                  <a:srgbClr val="FFFF00"/>
                </a:solidFill>
                <a:effectLst>
                  <a:outerShdw blurRad="38100" dist="38100" dir="2700000" algn="tl">
                    <a:srgbClr val="000000"/>
                  </a:outerShdw>
                </a:effectLst>
                <a:latin typeface="+mj-lt"/>
                <a:ea typeface="+mj-ea"/>
                <a:cs typeface="+mj-cs"/>
              </a:rPr>
              <a:t>.</a:t>
            </a:r>
            <a:endParaRPr lang="it-IT" sz="2400" b="1" kern="0" cap="small" dirty="0">
              <a:solidFill>
                <a:srgbClr val="FFFF00"/>
              </a:solidFill>
              <a:effectLst>
                <a:outerShdw blurRad="38100" dist="38100" dir="2700000" algn="tl">
                  <a:srgbClr val="000000"/>
                </a:outerShdw>
              </a:effectLst>
              <a:latin typeface="+mj-lt"/>
              <a:ea typeface="+mj-ea"/>
              <a:cs typeface="+mj-cs"/>
            </a:endParaRPr>
          </a:p>
          <a:p>
            <a:pPr>
              <a:defRPr/>
            </a:pPr>
            <a:endParaRPr lang="en-GB" sz="2400" b="1" kern="0" cap="small" dirty="0">
              <a:solidFill>
                <a:srgbClr val="FFFF00"/>
              </a:solidFill>
              <a:effectLst>
                <a:outerShdw blurRad="38100" dist="38100" dir="2700000" algn="tl">
                  <a:srgbClr val="000000"/>
                </a:outerShdw>
              </a:effectLst>
              <a:latin typeface="+mj-lt"/>
              <a:ea typeface="+mj-ea"/>
              <a:cs typeface="+mj-cs"/>
              <a:sym typeface="Wingdings" pitchFamily="2" charset="2"/>
            </a:endParaRPr>
          </a:p>
          <a:p>
            <a:pPr>
              <a:defRPr/>
            </a:pPr>
            <a:r>
              <a:rPr lang="en-GB" sz="2400" b="1" kern="0" cap="small" dirty="0">
                <a:solidFill>
                  <a:srgbClr val="FFFF00"/>
                </a:solidFill>
                <a:effectLst>
                  <a:outerShdw blurRad="38100" dist="38100" dir="2700000" algn="tl">
                    <a:srgbClr val="000000"/>
                  </a:outerShdw>
                </a:effectLst>
                <a:latin typeface="+mj-lt"/>
                <a:ea typeface="+mj-ea"/>
                <a:cs typeface="+mj-cs"/>
                <a:sym typeface="Wingdings" pitchFamily="2" charset="2"/>
              </a:rPr>
              <a:t> </a:t>
            </a:r>
          </a:p>
        </p:txBody>
      </p:sp>
      <p:pic>
        <p:nvPicPr>
          <p:cNvPr id="17411" name="Picture 6" descr="C:\Users\Roberto\Documents\Documenti Vecchio hard disk luglio 2010\Documenti-old\Documenti\PROMETE\logoreverse.gif"/>
          <p:cNvPicPr>
            <a:picLocks noChangeAspect="1" noChangeArrowheads="1"/>
          </p:cNvPicPr>
          <p:nvPr/>
        </p:nvPicPr>
        <p:blipFill>
          <a:blip r:embed="rId3" cstate="print"/>
          <a:srcRect/>
          <a:stretch>
            <a:fillRect/>
          </a:stretch>
        </p:blipFill>
        <p:spPr bwMode="auto">
          <a:xfrm>
            <a:off x="71438" y="6321425"/>
            <a:ext cx="2339975" cy="522288"/>
          </a:xfrm>
          <a:prstGeom prst="rect">
            <a:avLst/>
          </a:prstGeom>
          <a:noFill/>
          <a:ln w="9525">
            <a:noFill/>
            <a:miter lim="800000"/>
            <a:headEnd/>
            <a:tailEnd/>
          </a:ln>
        </p:spPr>
      </p:pic>
      <p:grpSp>
        <p:nvGrpSpPr>
          <p:cNvPr id="2" name="Gruppo 9"/>
          <p:cNvGrpSpPr>
            <a:grpSpLocks/>
          </p:cNvGrpSpPr>
          <p:nvPr/>
        </p:nvGrpSpPr>
        <p:grpSpPr bwMode="auto">
          <a:xfrm>
            <a:off x="34925" y="-171450"/>
            <a:ext cx="9091613" cy="1871663"/>
            <a:chOff x="34925" y="-171450"/>
            <a:chExt cx="9092070" cy="1872258"/>
          </a:xfrm>
        </p:grpSpPr>
        <p:sp>
          <p:nvSpPr>
            <p:cNvPr id="7" name="Rectangle 2"/>
            <p:cNvSpPr txBox="1">
              <a:spLocks noChangeArrowheads="1"/>
            </p:cNvSpPr>
            <p:nvPr/>
          </p:nvSpPr>
          <p:spPr bwMode="auto">
            <a:xfrm>
              <a:off x="34925" y="-171450"/>
              <a:ext cx="8569756" cy="1511780"/>
            </a:xfrm>
            <a:prstGeom prst="rect">
              <a:avLst/>
            </a:prstGeom>
            <a:noFill/>
            <a:ln w="9525">
              <a:noFill/>
              <a:miter lim="800000"/>
              <a:headEnd/>
              <a:tailEnd/>
            </a:ln>
            <a:effectLst/>
          </p:spPr>
          <p:txBody>
            <a:bodyPr lIns="92075" tIns="46038" rIns="92075" bIns="46038" anchor="ctr"/>
            <a:lstStyle/>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Oxhydroelectric Effect </a:t>
              </a:r>
            </a:p>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in Bi-Distilled Water</a:t>
              </a:r>
              <a:r>
                <a:rPr lang="it-IT" sz="3000" b="1" kern="0" cap="small" dirty="0">
                  <a:solidFill>
                    <a:srgbClr val="FF3300"/>
                  </a:solidFill>
                  <a:effectLst>
                    <a:outerShdw blurRad="38100" dist="38100" dir="2700000" algn="tl">
                      <a:srgbClr val="000000"/>
                    </a:outerShdw>
                  </a:effectLst>
                  <a:latin typeface="+mj-lt"/>
                  <a:ea typeface="+mj-ea"/>
                  <a:cs typeface="+mj-cs"/>
                </a:rPr>
                <a:t> </a:t>
              </a:r>
            </a:p>
          </p:txBody>
        </p:sp>
        <p:pic>
          <p:nvPicPr>
            <p:cNvPr id="8" name="Picture 4"/>
            <p:cNvPicPr>
              <a:picLocks noChangeAspect="1" noChangeArrowheads="1"/>
            </p:cNvPicPr>
            <p:nvPr/>
          </p:nvPicPr>
          <p:blipFill>
            <a:blip r:embed="rId4" cstate="email"/>
            <a:srcRect/>
            <a:stretch>
              <a:fillRect/>
            </a:stretch>
          </p:blipFill>
          <p:spPr bwMode="auto">
            <a:xfrm>
              <a:off x="7740352" y="-106813"/>
              <a:ext cx="1386643" cy="1807621"/>
            </a:xfrm>
            <a:prstGeom prst="rect">
              <a:avLst/>
            </a:prstGeom>
            <a:noFill/>
            <a:effectLst>
              <a:softEdge rad="317500"/>
            </a:effectLst>
          </p:spPr>
        </p:pic>
      </p:grpSp>
      <p:grpSp>
        <p:nvGrpSpPr>
          <p:cNvPr id="3" name="Gruppo 10"/>
          <p:cNvGrpSpPr>
            <a:grpSpLocks/>
          </p:cNvGrpSpPr>
          <p:nvPr/>
        </p:nvGrpSpPr>
        <p:grpSpPr bwMode="auto">
          <a:xfrm>
            <a:off x="211138" y="692150"/>
            <a:ext cx="8645525" cy="1244600"/>
            <a:chOff x="210865" y="692696"/>
            <a:chExt cx="8645798" cy="1244054"/>
          </a:xfrm>
        </p:grpSpPr>
        <p:pic>
          <p:nvPicPr>
            <p:cNvPr id="17414" name="Immagine 9" descr="question-what we see.jpg"/>
            <p:cNvPicPr>
              <a:picLocks noChangeAspect="1"/>
            </p:cNvPicPr>
            <p:nvPr/>
          </p:nvPicPr>
          <p:blipFill>
            <a:blip r:embed="rId5" cstate="print"/>
            <a:srcRect/>
            <a:stretch>
              <a:fillRect/>
            </a:stretch>
          </p:blipFill>
          <p:spPr bwMode="auto">
            <a:xfrm>
              <a:off x="210865" y="692696"/>
              <a:ext cx="1120775" cy="1223963"/>
            </a:xfrm>
            <a:prstGeom prst="rect">
              <a:avLst/>
            </a:prstGeom>
            <a:noFill/>
            <a:ln w="9525">
              <a:noFill/>
              <a:miter lim="800000"/>
              <a:headEnd/>
              <a:tailEnd/>
            </a:ln>
          </p:spPr>
        </p:pic>
        <p:sp>
          <p:nvSpPr>
            <p:cNvPr id="17415" name="CasellaDiTesto 10"/>
            <p:cNvSpPr txBox="1">
              <a:spLocks noChangeArrowheads="1"/>
            </p:cNvSpPr>
            <p:nvPr/>
          </p:nvSpPr>
          <p:spPr bwMode="auto">
            <a:xfrm>
              <a:off x="1403350" y="1412875"/>
              <a:ext cx="7453313" cy="523875"/>
            </a:xfrm>
            <a:prstGeom prst="rect">
              <a:avLst/>
            </a:prstGeom>
            <a:noFill/>
            <a:ln w="9525">
              <a:noFill/>
              <a:miter lim="800000"/>
              <a:headEnd/>
              <a:tailEnd/>
            </a:ln>
          </p:spPr>
          <p:txBody>
            <a:bodyPr>
              <a:spAutoFit/>
            </a:bodyPr>
            <a:lstStyle/>
            <a:p>
              <a:r>
                <a:rPr lang="it-IT" sz="2800"/>
                <a:t>Water, Nafion® and  Protons – how is it working?</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8687"/>
                                        </p:tgtEl>
                                        <p:attrNameLst>
                                          <p:attrName>style.visibility</p:attrName>
                                        </p:attrNameLst>
                                      </p:cBhvr>
                                      <p:to>
                                        <p:strVal val="visible"/>
                                      </p:to>
                                    </p:set>
                                    <p:animEffect transition="in" filter="checkerboard(across)">
                                      <p:cBhvr>
                                        <p:cTn id="19" dur="5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7" name="Rectangle 15"/>
          <p:cNvSpPr>
            <a:spLocks noChangeArrowheads="1"/>
          </p:cNvSpPr>
          <p:nvPr/>
        </p:nvSpPr>
        <p:spPr bwMode="auto">
          <a:xfrm>
            <a:off x="0" y="2997200"/>
            <a:ext cx="9124950" cy="4927600"/>
          </a:xfrm>
          <a:prstGeom prst="rect">
            <a:avLst/>
          </a:prstGeom>
          <a:noFill/>
          <a:ln w="9525">
            <a:noFill/>
            <a:miter lim="800000"/>
            <a:headEnd/>
            <a:tailEnd/>
          </a:ln>
        </p:spPr>
        <p:txBody>
          <a:bodyPr lIns="92075" tIns="46038" rIns="92075" bIns="46038" anchor="ctr"/>
          <a:lstStyle/>
          <a:p>
            <a:pPr>
              <a:defRPr/>
            </a:pPr>
            <a:endParaRPr lang="en-US" sz="2000" b="1" kern="0" cap="small" dirty="0">
              <a:solidFill>
                <a:srgbClr val="FFFF00"/>
              </a:solidFill>
              <a:effectLst>
                <a:outerShdw blurRad="38100" dist="38100" dir="2700000" algn="tl">
                  <a:srgbClr val="000000"/>
                </a:outerShdw>
              </a:effectLst>
              <a:latin typeface="+mj-lt"/>
              <a:ea typeface="+mj-ea"/>
              <a:cs typeface="+mj-cs"/>
            </a:endParaRPr>
          </a:p>
          <a:p>
            <a:pPr>
              <a:defRPr/>
            </a:pPr>
            <a:endParaRPr lang="en-US" sz="2000" b="1" kern="0" cap="small" dirty="0">
              <a:solidFill>
                <a:srgbClr val="FFFF00"/>
              </a:solidFill>
              <a:effectLst>
                <a:outerShdw blurRad="38100" dist="38100" dir="2700000" algn="tl">
                  <a:srgbClr val="000000"/>
                </a:outerShdw>
              </a:effectLst>
              <a:latin typeface="+mj-lt"/>
              <a:ea typeface="+mj-ea"/>
              <a:cs typeface="+mj-cs"/>
            </a:endParaRPr>
          </a:p>
          <a:p>
            <a:pPr>
              <a:defRPr/>
            </a:pPr>
            <a:endParaRPr lang="en-US" sz="2000" b="1" kern="0" cap="small" dirty="0">
              <a:solidFill>
                <a:srgbClr val="FFFF00"/>
              </a:solidFill>
              <a:effectLst>
                <a:outerShdw blurRad="38100" dist="38100" dir="2700000" algn="tl">
                  <a:srgbClr val="000000"/>
                </a:outerShdw>
              </a:effectLst>
              <a:latin typeface="+mj-lt"/>
              <a:ea typeface="+mj-ea"/>
              <a:cs typeface="+mj-cs"/>
            </a:endParaRPr>
          </a:p>
          <a:p>
            <a:pPr>
              <a:defRPr/>
            </a:pPr>
            <a:endParaRPr lang="en-US" sz="2000" b="1" kern="0" cap="small" dirty="0">
              <a:solidFill>
                <a:srgbClr val="FFFF00"/>
              </a:solidFill>
              <a:effectLst>
                <a:outerShdw blurRad="38100" dist="38100" dir="2700000" algn="tl">
                  <a:srgbClr val="000000"/>
                </a:outerShdw>
              </a:effectLst>
              <a:latin typeface="+mj-lt"/>
              <a:ea typeface="+mj-ea"/>
              <a:cs typeface="+mj-cs"/>
            </a:endParaRPr>
          </a:p>
          <a:p>
            <a:pPr>
              <a:defRPr/>
            </a:pPr>
            <a:endParaRPr lang="it-IT" sz="2000" dirty="0"/>
          </a:p>
        </p:txBody>
      </p:sp>
      <p:pic>
        <p:nvPicPr>
          <p:cNvPr id="18435" name="Picture 6" descr="C:\Users\Roberto\Documents\Documenti Vecchio hard disk luglio 2010\Documenti-old\Documenti\PROMETE\logoreverse.gif"/>
          <p:cNvPicPr>
            <a:picLocks noChangeAspect="1" noChangeArrowheads="1"/>
          </p:cNvPicPr>
          <p:nvPr/>
        </p:nvPicPr>
        <p:blipFill>
          <a:blip r:embed="rId3" cstate="print"/>
          <a:srcRect/>
          <a:stretch>
            <a:fillRect/>
          </a:stretch>
        </p:blipFill>
        <p:spPr bwMode="auto">
          <a:xfrm>
            <a:off x="215900" y="6291263"/>
            <a:ext cx="2339975" cy="522287"/>
          </a:xfrm>
          <a:prstGeom prst="rect">
            <a:avLst/>
          </a:prstGeom>
          <a:noFill/>
          <a:ln w="9525">
            <a:noFill/>
            <a:miter lim="800000"/>
            <a:headEnd/>
            <a:tailEnd/>
          </a:ln>
        </p:spPr>
      </p:pic>
      <p:grpSp>
        <p:nvGrpSpPr>
          <p:cNvPr id="2" name="Gruppo 18"/>
          <p:cNvGrpSpPr>
            <a:grpSpLocks/>
          </p:cNvGrpSpPr>
          <p:nvPr/>
        </p:nvGrpSpPr>
        <p:grpSpPr bwMode="auto">
          <a:xfrm>
            <a:off x="-684213" y="-171450"/>
            <a:ext cx="9828213" cy="2747963"/>
            <a:chOff x="-684584" y="-171400"/>
            <a:chExt cx="9828584" cy="2746381"/>
          </a:xfrm>
        </p:grpSpPr>
        <p:sp>
          <p:nvSpPr>
            <p:cNvPr id="7" name="Rectangle 2"/>
            <p:cNvSpPr txBox="1">
              <a:spLocks noChangeArrowheads="1"/>
            </p:cNvSpPr>
            <p:nvPr/>
          </p:nvSpPr>
          <p:spPr bwMode="auto">
            <a:xfrm>
              <a:off x="-684584" y="-171400"/>
              <a:ext cx="8569649" cy="1510430"/>
            </a:xfrm>
            <a:prstGeom prst="rect">
              <a:avLst/>
            </a:prstGeom>
            <a:noFill/>
            <a:ln w="9525">
              <a:noFill/>
              <a:miter lim="800000"/>
              <a:headEnd/>
              <a:tailEnd/>
            </a:ln>
            <a:effectLst/>
          </p:spPr>
          <p:txBody>
            <a:bodyPr lIns="92075" tIns="46038" rIns="92075" bIns="46038" anchor="ctr"/>
            <a:lstStyle/>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Oxhydroelectric Effect </a:t>
              </a:r>
            </a:p>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in Bi-Distilled Water</a:t>
              </a:r>
              <a:r>
                <a:rPr lang="it-IT" sz="3000" b="1" kern="0" cap="small" dirty="0">
                  <a:solidFill>
                    <a:srgbClr val="FF3300"/>
                  </a:solidFill>
                  <a:effectLst>
                    <a:outerShdw blurRad="38100" dist="38100" dir="2700000" algn="tl">
                      <a:srgbClr val="000000"/>
                    </a:outerShdw>
                  </a:effectLst>
                  <a:latin typeface="+mj-lt"/>
                  <a:ea typeface="+mj-ea"/>
                  <a:cs typeface="+mj-cs"/>
                </a:rPr>
                <a:t> </a:t>
              </a:r>
            </a:p>
          </p:txBody>
        </p:sp>
        <p:pic>
          <p:nvPicPr>
            <p:cNvPr id="8" name="Picture 4"/>
            <p:cNvPicPr>
              <a:picLocks noChangeAspect="1" noChangeArrowheads="1"/>
            </p:cNvPicPr>
            <p:nvPr/>
          </p:nvPicPr>
          <p:blipFill>
            <a:blip r:embed="rId4" cstate="email"/>
            <a:srcRect/>
            <a:stretch>
              <a:fillRect/>
            </a:stretch>
          </p:blipFill>
          <p:spPr bwMode="auto">
            <a:xfrm>
              <a:off x="6426192" y="-74419"/>
              <a:ext cx="2717808" cy="1775227"/>
            </a:xfrm>
            <a:prstGeom prst="rect">
              <a:avLst/>
            </a:prstGeom>
            <a:noFill/>
            <a:effectLst>
              <a:softEdge rad="317500"/>
            </a:effectLst>
          </p:spPr>
        </p:pic>
        <p:grpSp>
          <p:nvGrpSpPr>
            <p:cNvPr id="18445" name="Gruppo 17"/>
            <p:cNvGrpSpPr>
              <a:grpSpLocks/>
            </p:cNvGrpSpPr>
            <p:nvPr/>
          </p:nvGrpSpPr>
          <p:grpSpPr bwMode="auto">
            <a:xfrm>
              <a:off x="395250" y="1124367"/>
              <a:ext cx="7956662" cy="1450614"/>
              <a:chOff x="611274" y="1709299"/>
              <a:chExt cx="7956662" cy="1450614"/>
            </a:xfrm>
          </p:grpSpPr>
          <p:sp>
            <p:nvSpPr>
              <p:cNvPr id="18446" name="CasellaDiTesto 8"/>
              <p:cNvSpPr txBox="1">
                <a:spLocks noChangeArrowheads="1"/>
              </p:cNvSpPr>
              <p:nvPr/>
            </p:nvSpPr>
            <p:spPr bwMode="auto">
              <a:xfrm>
                <a:off x="2123728" y="2205806"/>
                <a:ext cx="6444208" cy="954107"/>
              </a:xfrm>
              <a:prstGeom prst="rect">
                <a:avLst/>
              </a:prstGeom>
              <a:noFill/>
              <a:ln w="9525">
                <a:noFill/>
                <a:miter lim="800000"/>
                <a:headEnd/>
                <a:tailEnd/>
              </a:ln>
            </p:spPr>
            <p:txBody>
              <a:bodyPr>
                <a:spAutoFit/>
              </a:bodyPr>
              <a:lstStyle/>
              <a:p>
                <a:r>
                  <a:rPr lang="it-IT" sz="2800"/>
                  <a:t>What is the theoretical explanation            of the obtained results? </a:t>
                </a:r>
              </a:p>
            </p:txBody>
          </p:sp>
          <p:pic>
            <p:nvPicPr>
              <p:cNvPr id="18447" name="Immagine 9" descr="said.jpg"/>
              <p:cNvPicPr>
                <a:picLocks noChangeAspect="1"/>
              </p:cNvPicPr>
              <p:nvPr/>
            </p:nvPicPr>
            <p:blipFill>
              <a:blip r:embed="rId5" cstate="print"/>
              <a:srcRect/>
              <a:stretch>
                <a:fillRect/>
              </a:stretch>
            </p:blipFill>
            <p:spPr bwMode="auto">
              <a:xfrm>
                <a:off x="611274" y="1709299"/>
                <a:ext cx="1152127" cy="1438727"/>
              </a:xfrm>
              <a:prstGeom prst="rect">
                <a:avLst/>
              </a:prstGeom>
              <a:noFill/>
              <a:ln w="9525">
                <a:noFill/>
                <a:miter lim="800000"/>
                <a:headEnd/>
                <a:tailEnd/>
              </a:ln>
            </p:spPr>
          </p:pic>
        </p:grpSp>
      </p:grpSp>
      <p:grpSp>
        <p:nvGrpSpPr>
          <p:cNvPr id="4" name="Gruppo 19"/>
          <p:cNvGrpSpPr>
            <a:grpSpLocks/>
          </p:cNvGrpSpPr>
          <p:nvPr/>
        </p:nvGrpSpPr>
        <p:grpSpPr bwMode="auto">
          <a:xfrm>
            <a:off x="107950" y="3186113"/>
            <a:ext cx="8891588" cy="2822575"/>
            <a:chOff x="108527" y="3340149"/>
            <a:chExt cx="8892017" cy="2821138"/>
          </a:xfrm>
        </p:grpSpPr>
        <p:sp>
          <p:nvSpPr>
            <p:cNvPr id="11" name="CasellaDiTesto 10"/>
            <p:cNvSpPr txBox="1"/>
            <p:nvPr/>
          </p:nvSpPr>
          <p:spPr>
            <a:xfrm>
              <a:off x="108527" y="3340149"/>
              <a:ext cx="8857090" cy="1385181"/>
            </a:xfrm>
            <a:prstGeom prst="rect">
              <a:avLst/>
            </a:prstGeom>
            <a:noFill/>
          </p:spPr>
          <p:txBody>
            <a:bodyPr>
              <a:spAutoFit/>
            </a:bodyPr>
            <a:lstStyle/>
            <a:p>
              <a:pPr algn="just">
                <a:defRPr/>
              </a:pPr>
              <a:r>
                <a:rPr lang="en-US" sz="2800" b="1" kern="0" cap="small" dirty="0">
                  <a:solidFill>
                    <a:srgbClr val="FFFF00"/>
                  </a:solidFill>
                  <a:effectLst>
                    <a:outerShdw blurRad="38100" dist="38100" dir="2700000" algn="tl">
                      <a:srgbClr val="000000"/>
                    </a:outerShdw>
                  </a:effectLst>
                </a:rPr>
                <a:t>We  analyzed the obtained experimental results in the frame of the Coherent Quantum Electro-Dynamic (Coherent QED) description of water</a:t>
              </a:r>
              <a:r>
                <a:rPr lang="en-US" sz="2800" b="1" kern="0" cap="small" baseline="30000" dirty="0">
                  <a:solidFill>
                    <a:srgbClr val="FFFF00"/>
                  </a:solidFill>
                  <a:effectLst>
                    <a:outerShdw blurRad="38100" dist="38100" dir="2700000" algn="tl">
                      <a:srgbClr val="000000"/>
                    </a:outerShdw>
                  </a:effectLst>
                </a:rPr>
                <a:t>6-8</a:t>
              </a:r>
              <a:r>
                <a:rPr lang="en-US" sz="2800" b="1" kern="0" cap="small" dirty="0">
                  <a:solidFill>
                    <a:srgbClr val="FFFF00"/>
                  </a:solidFill>
                  <a:effectLst>
                    <a:outerShdw blurRad="38100" dist="38100" dir="2700000" algn="tl">
                      <a:srgbClr val="000000"/>
                    </a:outerShdw>
                  </a:effectLst>
                </a:rPr>
                <a:t>.</a:t>
              </a:r>
            </a:p>
          </p:txBody>
        </p:sp>
        <p:sp>
          <p:nvSpPr>
            <p:cNvPr id="18442" name="CasellaDiTesto 12"/>
            <p:cNvSpPr txBox="1">
              <a:spLocks noChangeArrowheads="1"/>
            </p:cNvSpPr>
            <p:nvPr/>
          </p:nvSpPr>
          <p:spPr bwMode="auto">
            <a:xfrm>
              <a:off x="179523" y="5238370"/>
              <a:ext cx="8821021" cy="922917"/>
            </a:xfrm>
            <a:prstGeom prst="rect">
              <a:avLst/>
            </a:prstGeom>
            <a:noFill/>
            <a:ln w="9525">
              <a:noFill/>
              <a:miter lim="800000"/>
              <a:headEnd/>
              <a:tailEnd/>
            </a:ln>
          </p:spPr>
          <p:txBody>
            <a:bodyPr>
              <a:spAutoFit/>
            </a:bodyPr>
            <a:lstStyle/>
            <a:p>
              <a:r>
                <a:rPr lang="it-IT" baseline="30000"/>
                <a:t>6</a:t>
              </a:r>
              <a:r>
                <a:rPr lang="it-IT"/>
                <a:t>R. Arani, I. Bono, E. Del Giudice, G. Preparata: Int. J. Mod. </a:t>
              </a:r>
              <a:r>
                <a:rPr lang="en-US"/>
                <a:t>Phys. B, 9 (1995) 1813 </a:t>
              </a:r>
              <a:endParaRPr lang="it-IT"/>
            </a:p>
            <a:p>
              <a:r>
                <a:rPr lang="en-US" baseline="30000"/>
                <a:t>7</a:t>
              </a:r>
              <a:r>
                <a:rPr lang="en-US"/>
                <a:t>V. L. Voeikov, E. Del Giudice: Water Journal, (1) (2009) 52</a:t>
              </a:r>
              <a:endParaRPr lang="it-IT"/>
            </a:p>
            <a:p>
              <a:r>
                <a:rPr lang="en-US" baseline="30000"/>
                <a:t>8</a:t>
              </a:r>
              <a:r>
                <a:rPr lang="en-US"/>
                <a:t>G. Preparata: QED Coherence in Matter, World Scientific, Singapore, 1995 </a:t>
              </a:r>
              <a:endParaRPr lang="it-IT"/>
            </a:p>
          </p:txBody>
        </p:sp>
      </p:grpSp>
      <p:grpSp>
        <p:nvGrpSpPr>
          <p:cNvPr id="5" name="Gruppo 14"/>
          <p:cNvGrpSpPr>
            <a:grpSpLocks/>
          </p:cNvGrpSpPr>
          <p:nvPr/>
        </p:nvGrpSpPr>
        <p:grpSpPr bwMode="auto">
          <a:xfrm>
            <a:off x="395288" y="3068638"/>
            <a:ext cx="8243887" cy="3673475"/>
            <a:chOff x="248" y="1628800"/>
            <a:chExt cx="8244408" cy="3672383"/>
          </a:xfrm>
        </p:grpSpPr>
        <p:pic>
          <p:nvPicPr>
            <p:cNvPr id="18439" name="Picture 13" descr="TipoCheGuardaDalComputer"/>
            <p:cNvPicPr>
              <a:picLocks noChangeAspect="1" noChangeArrowheads="1" noCrop="1"/>
            </p:cNvPicPr>
            <p:nvPr/>
          </p:nvPicPr>
          <p:blipFill>
            <a:blip r:embed="rId6" cstate="print"/>
            <a:srcRect/>
            <a:stretch>
              <a:fillRect/>
            </a:stretch>
          </p:blipFill>
          <p:spPr bwMode="auto">
            <a:xfrm>
              <a:off x="2915816" y="2492897"/>
              <a:ext cx="2784475" cy="2808286"/>
            </a:xfrm>
            <a:prstGeom prst="rect">
              <a:avLst/>
            </a:prstGeom>
            <a:noFill/>
            <a:ln w="9525">
              <a:noFill/>
              <a:miter lim="800000"/>
              <a:headEnd/>
              <a:tailEnd/>
            </a:ln>
          </p:spPr>
        </p:pic>
        <p:sp>
          <p:nvSpPr>
            <p:cNvPr id="17" name="CasellaDiTesto 16"/>
            <p:cNvSpPr txBox="1"/>
            <p:nvPr/>
          </p:nvSpPr>
          <p:spPr>
            <a:xfrm>
              <a:off x="248" y="1628800"/>
              <a:ext cx="8244408" cy="1015698"/>
            </a:xfrm>
            <a:prstGeom prst="rect">
              <a:avLst/>
            </a:prstGeom>
            <a:noFill/>
          </p:spPr>
          <p:txBody>
            <a:bodyPr>
              <a:spAutoFit/>
            </a:bodyPr>
            <a:lstStyle/>
            <a:p>
              <a:pPr algn="ctr">
                <a:defRPr/>
              </a:pPr>
              <a:r>
                <a:rPr lang="en-US" sz="3000" b="1" kern="0" cap="small" dirty="0">
                  <a:effectLst>
                    <a:outerShdw blurRad="38100" dist="38100" dir="2700000" algn="tl">
                      <a:srgbClr val="000000"/>
                    </a:outerShdw>
                  </a:effectLst>
                  <a:latin typeface="+mn-lt"/>
                </a:rPr>
                <a:t>What is </a:t>
              </a:r>
            </a:p>
            <a:p>
              <a:pPr>
                <a:defRPr/>
              </a:pPr>
              <a:r>
                <a:rPr lang="en-US" sz="3000" b="1" kern="0" cap="small" dirty="0">
                  <a:effectLst>
                    <a:outerShdw blurRad="38100" dist="38100" dir="2700000" algn="tl">
                      <a:srgbClr val="000000"/>
                    </a:outerShdw>
                  </a:effectLst>
                  <a:latin typeface="+mn-lt"/>
                </a:rPr>
                <a:t>the Coherent QED description of water? </a:t>
              </a:r>
              <a:endParaRPr lang="it-IT" sz="3000" dirty="0">
                <a:latin typeface="+mn-lt"/>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4"/>
                                        </p:tgtEl>
                                        <p:attrNameLst>
                                          <p:attrName>ppt_x</p:attrName>
                                        </p:attrNameLst>
                                      </p:cBhvr>
                                      <p:tavLst>
                                        <p:tav tm="0">
                                          <p:val>
                                            <p:strVal val="ppt_x"/>
                                          </p:val>
                                        </p:tav>
                                        <p:tav tm="100000">
                                          <p:val>
                                            <p:strVal val="ppt_x"/>
                                          </p:val>
                                        </p:tav>
                                      </p:tavLst>
                                    </p:anim>
                                    <p:anim calcmode="lin" valueType="num">
                                      <p:cBhvr additive="base">
                                        <p:cTn id="18" dur="500"/>
                                        <p:tgtEl>
                                          <p:spTgt spid="4"/>
                                        </p:tgtEl>
                                        <p:attrNameLst>
                                          <p:attrName>ppt_y</p:attrName>
                                        </p:attrNameLst>
                                      </p:cBhvr>
                                      <p:tavLst>
                                        <p:tav tm="0">
                                          <p:val>
                                            <p:strVal val="ppt_y"/>
                                          </p:val>
                                        </p:tav>
                                        <p:tav tm="100000">
                                          <p:val>
                                            <p:strVal val="1+ppt_h/2"/>
                                          </p:val>
                                        </p:tav>
                                      </p:tavLst>
                                    </p:anim>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C:\Users\Roberto\Documents\Documenti Vecchio hard disk luglio 2010\Documenti-old\Documenti\PROMETE\logoreverse.gif"/>
          <p:cNvPicPr>
            <a:picLocks noChangeAspect="1" noChangeArrowheads="1"/>
          </p:cNvPicPr>
          <p:nvPr/>
        </p:nvPicPr>
        <p:blipFill>
          <a:blip r:embed="rId3" cstate="print"/>
          <a:srcRect/>
          <a:stretch>
            <a:fillRect/>
          </a:stretch>
        </p:blipFill>
        <p:spPr bwMode="auto">
          <a:xfrm>
            <a:off x="71438" y="6321425"/>
            <a:ext cx="2339975" cy="522288"/>
          </a:xfrm>
          <a:prstGeom prst="rect">
            <a:avLst/>
          </a:prstGeom>
          <a:noFill/>
          <a:ln w="9525">
            <a:noFill/>
            <a:miter lim="800000"/>
            <a:headEnd/>
            <a:tailEnd/>
          </a:ln>
        </p:spPr>
      </p:pic>
      <p:grpSp>
        <p:nvGrpSpPr>
          <p:cNvPr id="2" name="Gruppo 12"/>
          <p:cNvGrpSpPr>
            <a:grpSpLocks/>
          </p:cNvGrpSpPr>
          <p:nvPr/>
        </p:nvGrpSpPr>
        <p:grpSpPr bwMode="auto">
          <a:xfrm>
            <a:off x="-323850" y="-142875"/>
            <a:ext cx="9682163" cy="1627188"/>
            <a:chOff x="-324544" y="-142900"/>
            <a:chExt cx="9682890" cy="1627684"/>
          </a:xfrm>
        </p:grpSpPr>
        <p:pic>
          <p:nvPicPr>
            <p:cNvPr id="8" name="Picture 5"/>
            <p:cNvPicPr>
              <a:picLocks noChangeAspect="1" noChangeArrowheads="1"/>
            </p:cNvPicPr>
            <p:nvPr/>
          </p:nvPicPr>
          <p:blipFill>
            <a:blip r:embed="rId4" cstate="email"/>
            <a:srcRect/>
            <a:stretch>
              <a:fillRect/>
            </a:stretch>
          </p:blipFill>
          <p:spPr bwMode="auto">
            <a:xfrm>
              <a:off x="6901780" y="-142900"/>
              <a:ext cx="2456566" cy="1627684"/>
            </a:xfrm>
            <a:prstGeom prst="rect">
              <a:avLst/>
            </a:prstGeom>
            <a:noFill/>
            <a:effectLst>
              <a:softEdge rad="317500"/>
            </a:effectLst>
          </p:spPr>
        </p:pic>
        <p:sp>
          <p:nvSpPr>
            <p:cNvPr id="9" name="CasellaDiTesto 8"/>
            <p:cNvSpPr txBox="1"/>
            <p:nvPr/>
          </p:nvSpPr>
          <p:spPr>
            <a:xfrm>
              <a:off x="-324544" y="115942"/>
              <a:ext cx="7668201" cy="1016310"/>
            </a:xfrm>
            <a:prstGeom prst="rect">
              <a:avLst/>
            </a:prstGeom>
            <a:noFill/>
          </p:spPr>
          <p:txBody>
            <a:bodyPr>
              <a:spAutoFit/>
            </a:bodyPr>
            <a:lstStyle/>
            <a:p>
              <a:pPr algn="ctr">
                <a:defRPr/>
              </a:pPr>
              <a:r>
                <a:rPr lang="en-US" sz="3000" b="1" kern="0" cap="small" dirty="0">
                  <a:solidFill>
                    <a:srgbClr val="FF0000"/>
                  </a:solidFill>
                  <a:effectLst>
                    <a:outerShdw blurRad="38100" dist="38100" dir="2700000" algn="tl">
                      <a:srgbClr val="000000"/>
                    </a:outerShdw>
                  </a:effectLst>
                  <a:latin typeface="+mj-lt"/>
                </a:rPr>
                <a:t>Coherent QED </a:t>
              </a:r>
            </a:p>
            <a:p>
              <a:pPr algn="ctr">
                <a:defRPr/>
              </a:pPr>
              <a:r>
                <a:rPr lang="en-US" sz="3000" b="1" kern="0" cap="small" dirty="0">
                  <a:solidFill>
                    <a:srgbClr val="FF0000"/>
                  </a:solidFill>
                  <a:effectLst>
                    <a:outerShdw blurRad="38100" dist="38100" dir="2700000" algn="tl">
                      <a:srgbClr val="000000"/>
                    </a:outerShdw>
                  </a:effectLst>
                  <a:latin typeface="+mj-lt"/>
                </a:rPr>
                <a:t>description of water </a:t>
              </a:r>
              <a:endParaRPr lang="it-IT" sz="3000" dirty="0">
                <a:solidFill>
                  <a:srgbClr val="FF0000"/>
                </a:solidFill>
                <a:latin typeface="+mj-lt"/>
              </a:endParaRPr>
            </a:p>
          </p:txBody>
        </p:sp>
      </p:grpSp>
      <p:sp>
        <p:nvSpPr>
          <p:cNvPr id="14" name="CasellaDiTesto 13"/>
          <p:cNvSpPr txBox="1"/>
          <p:nvPr/>
        </p:nvSpPr>
        <p:spPr>
          <a:xfrm>
            <a:off x="611188" y="1844675"/>
            <a:ext cx="8135937" cy="3416300"/>
          </a:xfrm>
          <a:prstGeom prst="rect">
            <a:avLst/>
          </a:prstGeom>
          <a:noFill/>
        </p:spPr>
        <p:txBody>
          <a:bodyPr>
            <a:spAutoFit/>
          </a:bodyPr>
          <a:lstStyle/>
          <a:p>
            <a:pPr marL="457200" indent="-457200">
              <a:buFontTx/>
              <a:buAutoNum type="arabicPeriod"/>
              <a:defRPr/>
            </a:pPr>
            <a:r>
              <a:rPr lang="en-US" sz="2400" b="1" kern="0" cap="small" dirty="0">
                <a:solidFill>
                  <a:srgbClr val="FFFF00"/>
                </a:solidFill>
                <a:effectLst>
                  <a:outerShdw blurRad="38100" dist="38100" dir="2700000" algn="tl">
                    <a:srgbClr val="000000"/>
                  </a:outerShdw>
                </a:effectLst>
                <a:latin typeface="+mj-lt"/>
                <a:ea typeface="+mj-ea"/>
                <a:cs typeface="+mj-cs"/>
              </a:rPr>
              <a:t>A </a:t>
            </a:r>
            <a:r>
              <a:rPr lang="en-US" sz="2400" b="1" kern="0" cap="small" dirty="0">
                <a:solidFill>
                  <a:srgbClr val="FF0000"/>
                </a:solidFill>
                <a:effectLst>
                  <a:outerShdw blurRad="38100" dist="38100" dir="2700000" algn="tl">
                    <a:srgbClr val="000000"/>
                  </a:outerShdw>
                </a:effectLst>
                <a:latin typeface="+mj-lt"/>
                <a:ea typeface="+mj-ea"/>
                <a:cs typeface="+mj-cs"/>
              </a:rPr>
              <a:t>matrix of non-coherent water </a:t>
            </a:r>
            <a:r>
              <a:rPr lang="en-US" sz="2400" b="1" kern="0" cap="small" dirty="0">
                <a:solidFill>
                  <a:srgbClr val="FFFF00"/>
                </a:solidFill>
                <a:effectLst>
                  <a:outerShdw blurRad="38100" dist="38100" dir="2700000" algn="tl">
                    <a:srgbClr val="000000"/>
                  </a:outerShdw>
                </a:effectLst>
                <a:latin typeface="+mj-lt"/>
                <a:ea typeface="+mj-ea"/>
                <a:cs typeface="+mj-cs"/>
              </a:rPr>
              <a:t>molecules </a:t>
            </a:r>
          </a:p>
          <a:p>
            <a:pPr marL="457200" indent="-457200">
              <a:defRPr/>
            </a:pPr>
            <a:endParaRPr lang="en-US" sz="2400" b="1" i="1" kern="0" cap="small" dirty="0">
              <a:solidFill>
                <a:srgbClr val="FFFF00"/>
              </a:solidFill>
              <a:effectLst>
                <a:outerShdw blurRad="38100" dist="38100" dir="2700000" algn="tl">
                  <a:srgbClr val="000000"/>
                </a:outerShdw>
              </a:effectLst>
              <a:latin typeface="+mj-lt"/>
              <a:ea typeface="+mj-ea"/>
              <a:cs typeface="+mj-cs"/>
            </a:endParaRPr>
          </a:p>
          <a:p>
            <a:pPr marL="457200" indent="-457200">
              <a:defRPr/>
            </a:pPr>
            <a:r>
              <a:rPr lang="en-US" sz="2400" b="1" i="1" kern="0" cap="small" dirty="0">
                <a:solidFill>
                  <a:srgbClr val="FFFF00"/>
                </a:solidFill>
                <a:effectLst>
                  <a:outerShdw blurRad="38100" dist="38100" dir="2700000" algn="tl">
                    <a:srgbClr val="000000"/>
                  </a:outerShdw>
                </a:effectLst>
                <a:latin typeface="+mj-lt"/>
                <a:ea typeface="+mj-ea"/>
                <a:cs typeface="+mj-cs"/>
              </a:rPr>
              <a:t>hosting </a:t>
            </a:r>
          </a:p>
          <a:p>
            <a:pPr marL="457200" indent="-457200">
              <a:defRPr/>
            </a:pPr>
            <a:endParaRPr lang="en-US" sz="2400" b="1" kern="0" cap="small" dirty="0">
              <a:solidFill>
                <a:srgbClr val="FFFF00"/>
              </a:solidFill>
              <a:effectLst>
                <a:outerShdw blurRad="38100" dist="38100" dir="2700000" algn="tl">
                  <a:srgbClr val="000000"/>
                </a:outerShdw>
              </a:effectLst>
              <a:latin typeface="+mj-lt"/>
              <a:ea typeface="+mj-ea"/>
              <a:cs typeface="+mj-cs"/>
            </a:endParaRPr>
          </a:p>
          <a:p>
            <a:pPr marL="457200" indent="-457200">
              <a:defRPr/>
            </a:pPr>
            <a:r>
              <a:rPr lang="en-US" sz="2400" b="1" kern="0" cap="small" dirty="0">
                <a:solidFill>
                  <a:srgbClr val="FFFF00"/>
                </a:solidFill>
                <a:effectLst>
                  <a:outerShdw blurRad="38100" dist="38100" dir="2700000" algn="tl">
                    <a:srgbClr val="000000"/>
                  </a:outerShdw>
                </a:effectLst>
                <a:latin typeface="+mj-lt"/>
                <a:ea typeface="+mj-ea"/>
                <a:cs typeface="+mj-cs"/>
              </a:rPr>
              <a:t>2.  many </a:t>
            </a:r>
            <a:r>
              <a:rPr lang="en-US" sz="2400" b="1" kern="0" cap="small" dirty="0">
                <a:solidFill>
                  <a:srgbClr val="FF0000"/>
                </a:solidFill>
                <a:effectLst>
                  <a:outerShdw blurRad="38100" dist="38100" dir="2700000" algn="tl">
                    <a:srgbClr val="000000"/>
                  </a:outerShdw>
                </a:effectLst>
                <a:latin typeface="+mj-lt"/>
                <a:ea typeface="+mj-ea"/>
                <a:cs typeface="+mj-cs"/>
              </a:rPr>
              <a:t>“Coherence Domains” </a:t>
            </a:r>
            <a:r>
              <a:rPr lang="en-US" sz="2400" b="1" kern="0" cap="small" dirty="0">
                <a:solidFill>
                  <a:srgbClr val="FFFF00"/>
                </a:solidFill>
                <a:effectLst>
                  <a:outerShdw blurRad="38100" dist="38100" dir="2700000" algn="tl">
                    <a:srgbClr val="000000"/>
                  </a:outerShdw>
                </a:effectLst>
                <a:latin typeface="+mj-lt"/>
                <a:ea typeface="+mj-ea"/>
                <a:cs typeface="+mj-cs"/>
              </a:rPr>
              <a:t>(CDs), about 0.1 </a:t>
            </a:r>
            <a:r>
              <a:rPr lang="en-US" sz="2400" b="1" kern="0" cap="small" dirty="0">
                <a:solidFill>
                  <a:srgbClr val="FFFF00"/>
                </a:solidFill>
                <a:effectLst>
                  <a:outerShdw blurRad="38100" dist="38100" dir="2700000" algn="tl">
                    <a:srgbClr val="000000"/>
                  </a:outerShdw>
                </a:effectLst>
                <a:latin typeface="+mj-lt"/>
                <a:ea typeface="+mj-ea"/>
                <a:cs typeface="+mj-cs"/>
                <a:sym typeface="Symbol"/>
              </a:rPr>
              <a:t></a:t>
            </a:r>
            <a:r>
              <a:rPr lang="en-US" sz="2400" b="1" kern="0" cap="small" dirty="0">
                <a:solidFill>
                  <a:srgbClr val="FFFF00"/>
                </a:solidFill>
                <a:effectLst>
                  <a:outerShdw blurRad="38100" dist="38100" dir="2700000" algn="tl">
                    <a:srgbClr val="000000"/>
                  </a:outerShdw>
                </a:effectLst>
                <a:latin typeface="+mj-lt"/>
                <a:ea typeface="+mj-ea"/>
                <a:cs typeface="+mj-cs"/>
              </a:rPr>
              <a:t>m in size, </a:t>
            </a:r>
            <a:r>
              <a:rPr lang="en-US" sz="2400" b="1" u="sng" kern="0" cap="small" dirty="0">
                <a:solidFill>
                  <a:srgbClr val="FFFF00"/>
                </a:solidFill>
                <a:effectLst>
                  <a:outerShdw blurRad="38100" dist="38100" dir="2700000" algn="tl">
                    <a:srgbClr val="000000"/>
                  </a:outerShdw>
                </a:effectLst>
                <a:latin typeface="+mj-lt"/>
                <a:ea typeface="+mj-ea"/>
                <a:cs typeface="+mj-cs"/>
              </a:rPr>
              <a:t>in which all water molecules are oscillating in phase with a self-trapped electromagnetic field  </a:t>
            </a:r>
          </a:p>
          <a:p>
            <a:pPr marL="457200" indent="-457200">
              <a:buFontTx/>
              <a:buAutoNum type="arabicPeriod"/>
              <a:defRPr/>
            </a:pPr>
            <a:endParaRPr lang="en-US" sz="2400" b="1" kern="0" cap="small" dirty="0">
              <a:solidFill>
                <a:srgbClr val="FFFF00"/>
              </a:solidFill>
              <a:effectLst>
                <a:outerShdw blurRad="38100" dist="38100" dir="2700000" algn="tl">
                  <a:srgbClr val="000000"/>
                </a:outerShdw>
              </a:effectLst>
              <a:latin typeface="+mj-lt"/>
              <a:ea typeface="+mj-ea"/>
              <a:cs typeface="+mj-cs"/>
            </a:endParaRPr>
          </a:p>
          <a:p>
            <a:pPr marL="457200" indent="-457200">
              <a:buFontTx/>
              <a:buAutoNum type="arabicPeriod"/>
              <a:defRPr/>
            </a:pPr>
            <a:endParaRPr lang="it-IT" sz="2400" b="1" kern="0" cap="small" dirty="0">
              <a:solidFill>
                <a:srgbClr val="FFFF00"/>
              </a:solidFill>
              <a:effectLst>
                <a:outerShdw blurRad="38100" dist="38100" dir="2700000" algn="tl">
                  <a:srgbClr val="000000"/>
                </a:outerShdw>
              </a:effectLst>
              <a:latin typeface="+mj-lt"/>
              <a:ea typeface="+mj-ea"/>
              <a:cs typeface="+mj-cs"/>
            </a:endParaRPr>
          </a:p>
        </p:txBody>
      </p:sp>
      <p:grpSp>
        <p:nvGrpSpPr>
          <p:cNvPr id="3" name="Gruppo 15"/>
          <p:cNvGrpSpPr>
            <a:grpSpLocks/>
          </p:cNvGrpSpPr>
          <p:nvPr/>
        </p:nvGrpSpPr>
        <p:grpSpPr bwMode="auto">
          <a:xfrm>
            <a:off x="107950" y="1341438"/>
            <a:ext cx="9159875" cy="4464050"/>
            <a:chOff x="-1369179" y="-424696"/>
            <a:chExt cx="9160566" cy="4463936"/>
          </a:xfrm>
        </p:grpSpPr>
        <p:sp>
          <p:nvSpPr>
            <p:cNvPr id="28687" name="Rectangle 15"/>
            <p:cNvSpPr>
              <a:spLocks noChangeArrowheads="1"/>
            </p:cNvSpPr>
            <p:nvPr/>
          </p:nvSpPr>
          <p:spPr bwMode="auto">
            <a:xfrm>
              <a:off x="-1334251" y="-424696"/>
              <a:ext cx="9125638" cy="3489236"/>
            </a:xfrm>
            <a:prstGeom prst="rect">
              <a:avLst/>
            </a:prstGeom>
            <a:noFill/>
            <a:ln w="9525">
              <a:noFill/>
              <a:miter lim="800000"/>
              <a:headEnd/>
              <a:tailEnd/>
            </a:ln>
          </p:spPr>
          <p:txBody>
            <a:bodyPr lIns="92075" tIns="46038" rIns="92075" bIns="46038" anchor="ctr"/>
            <a:lstStyle/>
            <a:p>
              <a:pPr>
                <a:defRPr/>
              </a:pPr>
              <a:r>
                <a:rPr lang="en-US" sz="2400" b="1" kern="0" cap="small" dirty="0">
                  <a:solidFill>
                    <a:srgbClr val="FFFF00"/>
                  </a:solidFill>
                  <a:effectLst>
                    <a:outerShdw blurRad="38100" dist="38100" dir="2700000" algn="tl">
                      <a:srgbClr val="000000"/>
                    </a:outerShdw>
                  </a:effectLst>
                  <a:latin typeface="+mj-lt"/>
                  <a:ea typeface="+mj-ea"/>
                  <a:cs typeface="+mj-cs"/>
                </a:rPr>
                <a:t>In the seminal works of G. </a:t>
              </a:r>
              <a:r>
                <a:rPr lang="en-US" sz="2400" b="1" kern="0" cap="small" dirty="0" err="1">
                  <a:solidFill>
                    <a:srgbClr val="FFFF00"/>
                  </a:solidFill>
                  <a:effectLst>
                    <a:outerShdw blurRad="38100" dist="38100" dir="2700000" algn="tl">
                      <a:srgbClr val="000000"/>
                    </a:outerShdw>
                  </a:effectLst>
                  <a:latin typeface="+mj-lt"/>
                  <a:ea typeface="+mj-ea"/>
                  <a:cs typeface="+mj-cs"/>
                </a:rPr>
                <a:t>Preparata</a:t>
              </a:r>
              <a:r>
                <a:rPr lang="en-US" sz="2400" b="1" kern="0" cap="small" dirty="0">
                  <a:solidFill>
                    <a:srgbClr val="FFFF00"/>
                  </a:solidFill>
                  <a:effectLst>
                    <a:outerShdw blurRad="38100" dist="38100" dir="2700000" algn="tl">
                      <a:srgbClr val="000000"/>
                    </a:outerShdw>
                  </a:effectLst>
                  <a:latin typeface="+mj-lt"/>
                  <a:ea typeface="+mj-ea"/>
                  <a:cs typeface="+mj-cs"/>
                </a:rPr>
                <a:t> and E. Del </a:t>
              </a:r>
              <a:r>
                <a:rPr lang="en-US" sz="2400" b="1" kern="0" cap="small" dirty="0" err="1">
                  <a:solidFill>
                    <a:srgbClr val="FFFF00"/>
                  </a:solidFill>
                  <a:effectLst>
                    <a:outerShdw blurRad="38100" dist="38100" dir="2700000" algn="tl">
                      <a:srgbClr val="000000"/>
                    </a:outerShdw>
                  </a:effectLst>
                  <a:latin typeface="+mj-lt"/>
                  <a:ea typeface="+mj-ea"/>
                  <a:cs typeface="+mj-cs"/>
                </a:rPr>
                <a:t>Giudice</a:t>
              </a:r>
              <a:r>
                <a:rPr lang="en-US" sz="2400" b="1" kern="0" cap="small" dirty="0">
                  <a:solidFill>
                    <a:srgbClr val="FFFF00"/>
                  </a:solidFill>
                  <a:effectLst>
                    <a:outerShdw blurRad="38100" dist="38100" dir="2700000" algn="tl">
                      <a:srgbClr val="000000"/>
                    </a:outerShdw>
                  </a:effectLst>
                  <a:latin typeface="+mj-lt"/>
                  <a:ea typeface="+mj-ea"/>
                  <a:cs typeface="+mj-cs"/>
                </a:rPr>
                <a:t> on the modern </a:t>
              </a:r>
              <a:r>
                <a:rPr lang="en-US" sz="2400" b="1" kern="0" cap="small" dirty="0">
                  <a:solidFill>
                    <a:srgbClr val="FF0000"/>
                  </a:solidFill>
                  <a:effectLst>
                    <a:outerShdw blurRad="38100" dist="38100" dir="2700000" algn="tl">
                      <a:srgbClr val="000000"/>
                    </a:outerShdw>
                  </a:effectLst>
                  <a:latin typeface="+mj-lt"/>
                  <a:ea typeface="+mj-ea"/>
                  <a:cs typeface="+mj-cs"/>
                </a:rPr>
                <a:t>quantum electrodynamics (QED) description of liquid water structure</a:t>
              </a:r>
              <a:r>
                <a:rPr lang="en-US" sz="2400" b="1" kern="0" cap="small" dirty="0">
                  <a:solidFill>
                    <a:srgbClr val="FFFF00"/>
                  </a:solidFill>
                  <a:effectLst>
                    <a:outerShdw blurRad="38100" dist="38100" dir="2700000" algn="tl">
                      <a:srgbClr val="000000"/>
                    </a:outerShdw>
                  </a:effectLst>
                  <a:latin typeface="+mj-lt"/>
                  <a:ea typeface="+mj-ea"/>
                  <a:cs typeface="+mj-cs"/>
                </a:rPr>
                <a:t>, an </a:t>
              </a:r>
              <a:r>
                <a:rPr lang="en-US" sz="2400" b="1" kern="0" cap="small" dirty="0" err="1">
                  <a:solidFill>
                    <a:srgbClr val="FFFF00"/>
                  </a:solidFill>
                  <a:effectLst>
                    <a:outerShdw blurRad="38100" dist="38100" dir="2700000" algn="tl">
                      <a:srgbClr val="000000"/>
                    </a:outerShdw>
                  </a:effectLst>
                  <a:latin typeface="+mj-lt"/>
                  <a:ea typeface="+mj-ea"/>
                  <a:cs typeface="+mj-cs"/>
                </a:rPr>
                <a:t>ab</a:t>
              </a:r>
              <a:r>
                <a:rPr lang="en-US" sz="2400" b="1" kern="0" cap="small" dirty="0">
                  <a:solidFill>
                    <a:srgbClr val="FFFF00"/>
                  </a:solidFill>
                  <a:effectLst>
                    <a:outerShdw blurRad="38100" dist="38100" dir="2700000" algn="tl">
                      <a:srgbClr val="000000"/>
                    </a:outerShdw>
                  </a:effectLst>
                  <a:latin typeface="+mj-lt"/>
                  <a:ea typeface="+mj-ea"/>
                  <a:cs typeface="+mj-cs"/>
                </a:rPr>
                <a:t> initio quantum field (QED) theoretical approach is used to demonstrate that liquid water is </a:t>
              </a:r>
              <a:r>
                <a:rPr lang="en-US" sz="2400" b="1" kern="0" cap="small" dirty="0">
                  <a:solidFill>
                    <a:srgbClr val="FF0000"/>
                  </a:solidFill>
                  <a:effectLst>
                    <a:outerShdw blurRad="38100" dist="38100" dir="2700000" algn="tl">
                      <a:srgbClr val="000000"/>
                    </a:outerShdw>
                  </a:effectLst>
                  <a:latin typeface="+mj-lt"/>
                  <a:ea typeface="+mj-ea"/>
                  <a:cs typeface="+mj-cs"/>
                </a:rPr>
                <a:t>a system in a stable non-equilibrium state due to the co-existence of two phases</a:t>
              </a:r>
              <a:r>
                <a:rPr lang="en-US" sz="2400" b="1" kern="0" cap="small" dirty="0">
                  <a:solidFill>
                    <a:srgbClr val="FFFF00"/>
                  </a:solidFill>
                  <a:effectLst>
                    <a:outerShdw blurRad="38100" dist="38100" dir="2700000" algn="tl">
                      <a:srgbClr val="000000"/>
                    </a:outerShdw>
                  </a:effectLst>
                  <a:latin typeface="+mj-lt"/>
                  <a:ea typeface="+mj-ea"/>
                  <a:cs typeface="+mj-cs"/>
                </a:rPr>
                <a:t> characterized by different thermodynamic parameters</a:t>
              </a:r>
              <a:r>
                <a:rPr lang="en-US" sz="2400" b="1" kern="0" cap="small" baseline="30000" dirty="0">
                  <a:solidFill>
                    <a:srgbClr val="FFFF00"/>
                  </a:solidFill>
                  <a:effectLst>
                    <a:outerShdw blurRad="38100" dist="38100" dir="2700000" algn="tl">
                      <a:srgbClr val="000000"/>
                    </a:outerShdw>
                  </a:effectLst>
                  <a:latin typeface="+mj-lt"/>
                  <a:ea typeface="+mj-ea"/>
                  <a:cs typeface="+mj-cs"/>
                </a:rPr>
                <a:t>6,8</a:t>
              </a:r>
              <a:r>
                <a:rPr lang="en-US" sz="2400" b="1" kern="0" cap="small" dirty="0">
                  <a:solidFill>
                    <a:srgbClr val="FFFF00"/>
                  </a:solidFill>
                  <a:effectLst>
                    <a:outerShdw blurRad="38100" dist="38100" dir="2700000" algn="tl">
                      <a:srgbClr val="000000"/>
                    </a:outerShdw>
                  </a:effectLst>
                  <a:latin typeface="+mj-lt"/>
                  <a:ea typeface="+mj-ea"/>
                  <a:cs typeface="+mj-cs"/>
                </a:rPr>
                <a:t>:</a:t>
              </a:r>
            </a:p>
          </p:txBody>
        </p:sp>
        <p:sp>
          <p:nvSpPr>
            <p:cNvPr id="19482" name="CasellaDiTesto 14"/>
            <p:cNvSpPr txBox="1">
              <a:spLocks noChangeArrowheads="1"/>
            </p:cNvSpPr>
            <p:nvPr/>
          </p:nvSpPr>
          <p:spPr bwMode="auto">
            <a:xfrm>
              <a:off x="-1369179" y="3054479"/>
              <a:ext cx="8892598" cy="984761"/>
            </a:xfrm>
            <a:prstGeom prst="rect">
              <a:avLst/>
            </a:prstGeom>
            <a:noFill/>
            <a:ln w="9525">
              <a:noFill/>
              <a:miter lim="800000"/>
              <a:headEnd/>
              <a:tailEnd/>
            </a:ln>
          </p:spPr>
          <p:txBody>
            <a:bodyPr>
              <a:spAutoFit/>
            </a:bodyPr>
            <a:lstStyle/>
            <a:p>
              <a:r>
                <a:rPr lang="it-IT" sz="2000" baseline="30000"/>
                <a:t>6</a:t>
              </a:r>
              <a:r>
                <a:rPr lang="it-IT" sz="2000"/>
                <a:t>R. Arani, I. Bono, E. Del Giudice, G. Preparata: Int. J. Mod. </a:t>
              </a:r>
              <a:r>
                <a:rPr lang="en-US" sz="2000"/>
                <a:t>Phys. B, 9 (1995) 1813 </a:t>
              </a:r>
              <a:endParaRPr lang="it-IT" sz="2000"/>
            </a:p>
            <a:p>
              <a:r>
                <a:rPr lang="en-US" sz="2000" baseline="30000"/>
                <a:t>8</a:t>
              </a:r>
              <a:r>
                <a:rPr lang="en-US" sz="2000"/>
                <a:t>G. Preparata: QED Coherence in Matter, World Scientific, Singapore, 1995 </a:t>
              </a:r>
              <a:endParaRPr lang="it-IT" sz="2000"/>
            </a:p>
            <a:p>
              <a:endParaRPr lang="it-IT"/>
            </a:p>
          </p:txBody>
        </p:sp>
      </p:grpSp>
      <p:grpSp>
        <p:nvGrpSpPr>
          <p:cNvPr id="4" name="Gruppo 32"/>
          <p:cNvGrpSpPr>
            <a:grpSpLocks/>
          </p:cNvGrpSpPr>
          <p:nvPr/>
        </p:nvGrpSpPr>
        <p:grpSpPr bwMode="auto">
          <a:xfrm>
            <a:off x="250825" y="1133475"/>
            <a:ext cx="8763000" cy="4887913"/>
            <a:chOff x="0" y="1412776"/>
            <a:chExt cx="8761858" cy="4887392"/>
          </a:xfrm>
        </p:grpSpPr>
        <p:grpSp>
          <p:nvGrpSpPr>
            <p:cNvPr id="19463" name="Gruppo 16"/>
            <p:cNvGrpSpPr>
              <a:grpSpLocks/>
            </p:cNvGrpSpPr>
            <p:nvPr/>
          </p:nvGrpSpPr>
          <p:grpSpPr bwMode="auto">
            <a:xfrm>
              <a:off x="0" y="1412776"/>
              <a:ext cx="8761858" cy="4887392"/>
              <a:chOff x="274638" y="1349896"/>
              <a:chExt cx="8761858" cy="4887392"/>
            </a:xfrm>
          </p:grpSpPr>
          <p:sp>
            <p:nvSpPr>
              <p:cNvPr id="18" name="Text Box 27"/>
              <p:cNvSpPr txBox="1">
                <a:spLocks noChangeArrowheads="1"/>
              </p:cNvSpPr>
              <p:nvPr/>
            </p:nvSpPr>
            <p:spPr bwMode="auto">
              <a:xfrm>
                <a:off x="5071438" y="2910243"/>
                <a:ext cx="3887281" cy="1447646"/>
              </a:xfrm>
              <a:prstGeom prst="rect">
                <a:avLst/>
              </a:prstGeom>
              <a:noFill/>
              <a:ln w="9525">
                <a:noFill/>
                <a:miter lim="800000"/>
                <a:headEnd/>
                <a:tailEnd/>
              </a:ln>
            </p:spPr>
            <p:txBody>
              <a:bodyPr/>
              <a:lstStyle/>
              <a:p>
                <a:pPr>
                  <a:defRPr/>
                </a:pPr>
                <a:r>
                  <a:rPr lang="it-IT" sz="2400" b="1" kern="0" cap="small" dirty="0">
                    <a:solidFill>
                      <a:srgbClr val="FFFF00"/>
                    </a:solidFill>
                    <a:effectLst>
                      <a:outerShdw blurRad="38100" dist="38100" dir="2700000" algn="tl">
                        <a:srgbClr val="000000"/>
                      </a:outerShdw>
                    </a:effectLst>
                    <a:latin typeface="+mj-lt"/>
                    <a:ea typeface="+mj-ea"/>
                    <a:cs typeface="+mj-cs"/>
                    <a:sym typeface="Wingdings" pitchFamily="2" charset="2"/>
                  </a:rPr>
                  <a:t>At </a:t>
                </a:r>
                <a:r>
                  <a:rPr lang="it-IT" sz="2400" b="1" kern="0" cap="small" dirty="0" err="1">
                    <a:solidFill>
                      <a:srgbClr val="FFFF00"/>
                    </a:solidFill>
                    <a:effectLst>
                      <a:outerShdw blurRad="38100" dist="38100" dir="2700000" algn="tl">
                        <a:srgbClr val="000000"/>
                      </a:outerShdw>
                    </a:effectLst>
                    <a:latin typeface="+mj-lt"/>
                    <a:ea typeface="+mj-ea"/>
                    <a:cs typeface="+mj-cs"/>
                    <a:sym typeface="Wingdings" pitchFamily="2" charset="2"/>
                  </a:rPr>
                  <a:t>room</a:t>
                </a:r>
                <a:r>
                  <a:rPr lang="it-IT" sz="2400" b="1" kern="0" cap="small" dirty="0">
                    <a:solidFill>
                      <a:srgbClr val="FFFF00"/>
                    </a:solidFill>
                    <a:effectLst>
                      <a:outerShdw blurRad="38100" dist="38100" dir="2700000" algn="tl">
                        <a:srgbClr val="000000"/>
                      </a:outerShdw>
                    </a:effectLst>
                    <a:latin typeface="+mj-lt"/>
                    <a:ea typeface="+mj-ea"/>
                    <a:cs typeface="+mj-cs"/>
                    <a:sym typeface="Wingdings" pitchFamily="2" charset="2"/>
                  </a:rPr>
                  <a:t> temperature</a:t>
                </a:r>
              </a:p>
              <a:p>
                <a:pPr>
                  <a:defRPr/>
                </a:pPr>
                <a:r>
                  <a:rPr lang="it-IT" sz="2400" b="1" kern="0" cap="small" dirty="0">
                    <a:solidFill>
                      <a:srgbClr val="FFFF00"/>
                    </a:solidFill>
                    <a:effectLst>
                      <a:outerShdw blurRad="38100" dist="38100" dir="2700000" algn="tl">
                        <a:srgbClr val="000000"/>
                      </a:outerShdw>
                    </a:effectLst>
                    <a:latin typeface="+mj-lt"/>
                    <a:ea typeface="+mj-ea"/>
                    <a:cs typeface="+mj-cs"/>
                    <a:sym typeface="Wingdings" pitchFamily="2" charset="2"/>
                  </a:rPr>
                  <a:t>D = 750 Angstrom</a:t>
                </a:r>
              </a:p>
              <a:p>
                <a:pPr>
                  <a:defRPr/>
                </a:pPr>
                <a:r>
                  <a:rPr lang="it-IT" sz="2400" b="1" kern="0" dirty="0">
                    <a:solidFill>
                      <a:srgbClr val="FFFF00"/>
                    </a:solidFill>
                    <a:effectLst>
                      <a:outerShdw blurRad="38100" dist="38100" dir="2700000" algn="tl">
                        <a:srgbClr val="000000"/>
                      </a:outerShdw>
                    </a:effectLst>
                    <a:latin typeface="+mj-lt"/>
                    <a:ea typeface="+mj-ea"/>
                    <a:cs typeface="+mj-cs"/>
                    <a:sym typeface="Wingdings" pitchFamily="2" charset="2"/>
                  </a:rPr>
                  <a:t>r</a:t>
                </a:r>
                <a:r>
                  <a:rPr lang="it-IT" sz="2400" b="1" kern="0" cap="small" dirty="0">
                    <a:solidFill>
                      <a:srgbClr val="FFFF00"/>
                    </a:solidFill>
                    <a:effectLst>
                      <a:outerShdw blurRad="38100" dist="38100" dir="2700000" algn="tl">
                        <a:srgbClr val="000000"/>
                      </a:outerShdw>
                    </a:effectLst>
                    <a:latin typeface="+mj-lt"/>
                    <a:ea typeface="+mj-ea"/>
                    <a:cs typeface="+mj-cs"/>
                    <a:sym typeface="Wingdings" pitchFamily="2" charset="2"/>
                  </a:rPr>
                  <a:t> = 250 Angstrom</a:t>
                </a:r>
              </a:p>
            </p:txBody>
          </p:sp>
          <p:sp>
            <p:nvSpPr>
              <p:cNvPr id="19" name="Text Box 28"/>
              <p:cNvSpPr txBox="1">
                <a:spLocks noChangeArrowheads="1"/>
              </p:cNvSpPr>
              <p:nvPr/>
            </p:nvSpPr>
            <p:spPr bwMode="auto">
              <a:xfrm>
                <a:off x="5301596" y="1349896"/>
                <a:ext cx="3734900" cy="1142878"/>
              </a:xfrm>
              <a:prstGeom prst="rect">
                <a:avLst/>
              </a:prstGeom>
              <a:noFill/>
              <a:ln w="9525">
                <a:noFill/>
                <a:miter lim="800000"/>
                <a:headEnd/>
                <a:tailEnd/>
              </a:ln>
            </p:spPr>
            <p:txBody>
              <a:bodyPr/>
              <a:lstStyle/>
              <a:p>
                <a:pPr algn="ctr">
                  <a:defRPr/>
                </a:pPr>
                <a:r>
                  <a:rPr lang="it-IT" sz="2400" b="1" kern="0" cap="small" dirty="0" err="1">
                    <a:solidFill>
                      <a:srgbClr val="FFFF00"/>
                    </a:solidFill>
                    <a:effectLst>
                      <a:outerShdw blurRad="38100" dist="38100" dir="2700000" algn="tl">
                        <a:srgbClr val="000000"/>
                      </a:outerShdw>
                    </a:effectLst>
                    <a:latin typeface="+mj-lt"/>
                    <a:ea typeface="+mj-ea"/>
                    <a:cs typeface="+mj-cs"/>
                    <a:sym typeface="Wingdings" pitchFamily="2" charset="2"/>
                  </a:rPr>
                  <a:t>Incoherent</a:t>
                </a:r>
                <a:r>
                  <a:rPr lang="it-IT" sz="2400" b="1" kern="0" cap="small" dirty="0">
                    <a:solidFill>
                      <a:srgbClr val="FFFF00"/>
                    </a:solidFill>
                    <a:effectLst>
                      <a:outerShdw blurRad="38100" dist="38100" dir="2700000" algn="tl">
                        <a:srgbClr val="000000"/>
                      </a:outerShdw>
                    </a:effectLst>
                    <a:latin typeface="+mj-lt"/>
                    <a:ea typeface="+mj-ea"/>
                    <a:cs typeface="+mj-cs"/>
                    <a:sym typeface="Wingdings" pitchFamily="2" charset="2"/>
                  </a:rPr>
                  <a:t> </a:t>
                </a:r>
                <a:r>
                  <a:rPr lang="it-IT" sz="2400" b="1" kern="0" cap="small" dirty="0" err="1">
                    <a:solidFill>
                      <a:srgbClr val="FFFF00"/>
                    </a:solidFill>
                    <a:effectLst>
                      <a:outerShdw blurRad="38100" dist="38100" dir="2700000" algn="tl">
                        <a:srgbClr val="000000"/>
                      </a:outerShdw>
                    </a:effectLst>
                    <a:latin typeface="+mj-lt"/>
                    <a:ea typeface="+mj-ea"/>
                    <a:cs typeface="+mj-cs"/>
                    <a:sym typeface="Wingdings" pitchFamily="2" charset="2"/>
                  </a:rPr>
                  <a:t>phase</a:t>
                </a:r>
                <a:endParaRPr lang="it-IT" sz="2400" b="1" kern="0" cap="small" dirty="0">
                  <a:solidFill>
                    <a:srgbClr val="FFFF00"/>
                  </a:solidFill>
                  <a:effectLst>
                    <a:outerShdw blurRad="38100" dist="38100" dir="2700000" algn="tl">
                      <a:srgbClr val="000000"/>
                    </a:outerShdw>
                  </a:effectLst>
                  <a:latin typeface="+mj-lt"/>
                  <a:ea typeface="+mj-ea"/>
                  <a:cs typeface="+mj-cs"/>
                  <a:sym typeface="Wingdings" pitchFamily="2" charset="2"/>
                </a:endParaRPr>
              </a:p>
            </p:txBody>
          </p:sp>
          <p:sp>
            <p:nvSpPr>
              <p:cNvPr id="20" name="Text Box 63"/>
              <p:cNvSpPr txBox="1">
                <a:spLocks noChangeArrowheads="1"/>
              </p:cNvSpPr>
              <p:nvPr/>
            </p:nvSpPr>
            <p:spPr bwMode="auto">
              <a:xfrm>
                <a:off x="274638" y="5703945"/>
                <a:ext cx="3504743" cy="533343"/>
              </a:xfrm>
              <a:prstGeom prst="rect">
                <a:avLst/>
              </a:prstGeom>
              <a:noFill/>
              <a:ln w="9525">
                <a:noFill/>
                <a:miter lim="800000"/>
                <a:headEnd/>
                <a:tailEnd/>
              </a:ln>
            </p:spPr>
            <p:txBody>
              <a:bodyPr/>
              <a:lstStyle/>
              <a:p>
                <a:pPr algn="just">
                  <a:defRPr/>
                </a:pPr>
                <a:r>
                  <a:rPr lang="it-IT" sz="2400" b="1" kern="0" cap="small" dirty="0" err="1">
                    <a:solidFill>
                      <a:srgbClr val="FFFF00"/>
                    </a:solidFill>
                    <a:effectLst>
                      <a:outerShdw blurRad="38100" dist="38100" dir="2700000" algn="tl">
                        <a:srgbClr val="000000"/>
                      </a:outerShdw>
                    </a:effectLst>
                    <a:latin typeface="+mj-lt"/>
                    <a:ea typeface="+mj-ea"/>
                    <a:cs typeface="+mj-cs"/>
                    <a:sym typeface="Wingdings" pitchFamily="2" charset="2"/>
                  </a:rPr>
                  <a:t>Coherence</a:t>
                </a:r>
                <a:r>
                  <a:rPr lang="it-IT" sz="2400" b="1" kern="0" cap="small" dirty="0">
                    <a:solidFill>
                      <a:srgbClr val="FFFF00"/>
                    </a:solidFill>
                    <a:effectLst>
                      <a:outerShdw blurRad="38100" dist="38100" dir="2700000" algn="tl">
                        <a:srgbClr val="000000"/>
                      </a:outerShdw>
                    </a:effectLst>
                    <a:latin typeface="+mj-lt"/>
                    <a:ea typeface="+mj-ea"/>
                    <a:cs typeface="+mj-cs"/>
                    <a:sym typeface="Wingdings" pitchFamily="2" charset="2"/>
                  </a:rPr>
                  <a:t> </a:t>
                </a:r>
                <a:r>
                  <a:rPr lang="it-IT" sz="2400" b="1" kern="0" cap="small" dirty="0" err="1">
                    <a:solidFill>
                      <a:srgbClr val="FFFF00"/>
                    </a:solidFill>
                    <a:effectLst>
                      <a:outerShdw blurRad="38100" dist="38100" dir="2700000" algn="tl">
                        <a:srgbClr val="000000"/>
                      </a:outerShdw>
                    </a:effectLst>
                    <a:latin typeface="+mj-lt"/>
                    <a:ea typeface="+mj-ea"/>
                    <a:cs typeface="+mj-cs"/>
                    <a:sym typeface="Wingdings" pitchFamily="2" charset="2"/>
                  </a:rPr>
                  <a:t>Domains</a:t>
                </a:r>
                <a:endParaRPr lang="it-IT" sz="2400" b="1" kern="0" cap="small" dirty="0">
                  <a:solidFill>
                    <a:srgbClr val="FFFF00"/>
                  </a:solidFill>
                  <a:effectLst>
                    <a:outerShdw blurRad="38100" dist="38100" dir="2700000" algn="tl">
                      <a:srgbClr val="000000"/>
                    </a:outerShdw>
                  </a:effectLst>
                  <a:latin typeface="+mj-lt"/>
                  <a:ea typeface="+mj-ea"/>
                  <a:cs typeface="+mj-cs"/>
                  <a:sym typeface="Wingdings" pitchFamily="2" charset="2"/>
                </a:endParaRPr>
              </a:p>
            </p:txBody>
          </p:sp>
          <p:grpSp>
            <p:nvGrpSpPr>
              <p:cNvPr id="19468" name="Group 67"/>
              <p:cNvGrpSpPr>
                <a:grpSpLocks/>
              </p:cNvGrpSpPr>
              <p:nvPr/>
            </p:nvGrpSpPr>
            <p:grpSpPr bwMode="auto">
              <a:xfrm>
                <a:off x="285750" y="1743075"/>
                <a:ext cx="5410200" cy="4114800"/>
                <a:chOff x="336" y="816"/>
                <a:chExt cx="3408" cy="2592"/>
              </a:xfrm>
            </p:grpSpPr>
            <p:sp>
              <p:nvSpPr>
                <p:cNvPr id="23" name="Rectangle 31"/>
                <p:cNvSpPr>
                  <a:spLocks noChangeArrowheads="1"/>
                </p:cNvSpPr>
                <p:nvPr/>
              </p:nvSpPr>
              <p:spPr bwMode="auto">
                <a:xfrm>
                  <a:off x="336" y="977"/>
                  <a:ext cx="2976" cy="2064"/>
                </a:xfrm>
                <a:prstGeom prst="rect">
                  <a:avLst/>
                </a:prstGeom>
                <a:pattFill prst="pct75">
                  <a:fgClr>
                    <a:srgbClr val="CCCCFF"/>
                  </a:fgClr>
                  <a:bgClr>
                    <a:schemeClr val="bg1"/>
                  </a:bgClr>
                </a:pattFill>
                <a:ln w="9525">
                  <a:solidFill>
                    <a:schemeClr val="tx1"/>
                  </a:solidFill>
                  <a:miter lim="800000"/>
                  <a:headEnd/>
                  <a:tailEnd/>
                </a:ln>
                <a:effectLst>
                  <a:softEdge rad="317500"/>
                </a:effectLst>
              </p:spPr>
              <p:txBody>
                <a:bodyPr wrap="none" anchor="ctr"/>
                <a:lstStyle/>
                <a:p>
                  <a:pPr>
                    <a:defRPr/>
                  </a:pPr>
                  <a:endParaRPr lang="it-IT"/>
                </a:p>
              </p:txBody>
            </p:sp>
            <p:sp>
              <p:nvSpPr>
                <p:cNvPr id="19473" name="Oval 51" descr="80%"/>
                <p:cNvSpPr>
                  <a:spLocks noChangeArrowheads="1"/>
                </p:cNvSpPr>
                <p:nvPr/>
              </p:nvSpPr>
              <p:spPr bwMode="auto">
                <a:xfrm>
                  <a:off x="480" y="1104"/>
                  <a:ext cx="1054" cy="1054"/>
                </a:xfrm>
                <a:prstGeom prst="ellipse">
                  <a:avLst/>
                </a:prstGeom>
                <a:pattFill prst="pct80">
                  <a:fgClr>
                    <a:srgbClr val="9900CC"/>
                  </a:fgClr>
                  <a:bgClr>
                    <a:srgbClr val="FFFFFF"/>
                  </a:bgClr>
                </a:pattFill>
                <a:ln w="31750">
                  <a:solidFill>
                    <a:srgbClr val="3333CC"/>
                  </a:solidFill>
                  <a:prstDash val="sysDot"/>
                  <a:round/>
                  <a:headEnd/>
                  <a:tailEnd/>
                </a:ln>
              </p:spPr>
              <p:txBody>
                <a:bodyPr wrap="none" anchor="ctr"/>
                <a:lstStyle/>
                <a:p>
                  <a:endParaRPr lang="it-IT"/>
                </a:p>
              </p:txBody>
            </p:sp>
            <p:sp>
              <p:nvSpPr>
                <p:cNvPr id="19474" name="Oval 57" descr="80%"/>
                <p:cNvSpPr>
                  <a:spLocks noChangeArrowheads="1"/>
                </p:cNvSpPr>
                <p:nvPr/>
              </p:nvSpPr>
              <p:spPr bwMode="auto">
                <a:xfrm>
                  <a:off x="1920" y="1824"/>
                  <a:ext cx="1054" cy="1054"/>
                </a:xfrm>
                <a:prstGeom prst="ellipse">
                  <a:avLst/>
                </a:prstGeom>
                <a:pattFill prst="pct80">
                  <a:fgClr>
                    <a:srgbClr val="9900CC"/>
                  </a:fgClr>
                  <a:bgClr>
                    <a:srgbClr val="FFFFFF"/>
                  </a:bgClr>
                </a:pattFill>
                <a:ln w="31750">
                  <a:solidFill>
                    <a:srgbClr val="3333CC"/>
                  </a:solidFill>
                  <a:prstDash val="sysDot"/>
                  <a:round/>
                  <a:headEnd/>
                  <a:tailEnd/>
                </a:ln>
              </p:spPr>
              <p:txBody>
                <a:bodyPr wrap="none" anchor="ctr"/>
                <a:lstStyle/>
                <a:p>
                  <a:endParaRPr lang="it-IT"/>
                </a:p>
              </p:txBody>
            </p:sp>
            <p:sp>
              <p:nvSpPr>
                <p:cNvPr id="19475" name="Line 58"/>
                <p:cNvSpPr>
                  <a:spLocks noChangeShapeType="1"/>
                </p:cNvSpPr>
                <p:nvPr/>
              </p:nvSpPr>
              <p:spPr bwMode="auto">
                <a:xfrm flipV="1">
                  <a:off x="1920" y="2640"/>
                  <a:ext cx="624" cy="768"/>
                </a:xfrm>
                <a:prstGeom prst="line">
                  <a:avLst/>
                </a:prstGeom>
                <a:noFill/>
                <a:ln w="50800">
                  <a:solidFill>
                    <a:schemeClr val="folHlink"/>
                  </a:solidFill>
                  <a:prstDash val="dash"/>
                  <a:round/>
                  <a:headEnd/>
                  <a:tailEnd type="triangle" w="med" len="med"/>
                </a:ln>
              </p:spPr>
              <p:txBody>
                <a:bodyPr wrap="none" anchor="ctr"/>
                <a:lstStyle/>
                <a:p>
                  <a:endParaRPr lang="it-IT"/>
                </a:p>
              </p:txBody>
            </p:sp>
            <p:sp>
              <p:nvSpPr>
                <p:cNvPr id="19476" name="Line 59"/>
                <p:cNvSpPr>
                  <a:spLocks noChangeShapeType="1"/>
                </p:cNvSpPr>
                <p:nvPr/>
              </p:nvSpPr>
              <p:spPr bwMode="auto">
                <a:xfrm>
                  <a:off x="960" y="1632"/>
                  <a:ext cx="1488" cy="720"/>
                </a:xfrm>
                <a:prstGeom prst="line">
                  <a:avLst/>
                </a:prstGeom>
                <a:noFill/>
                <a:ln w="9525">
                  <a:solidFill>
                    <a:schemeClr val="folHlink"/>
                  </a:solidFill>
                  <a:round/>
                  <a:headEnd type="triangle" w="med" len="med"/>
                  <a:tailEnd type="triangle" w="med" len="med"/>
                </a:ln>
              </p:spPr>
              <p:txBody>
                <a:bodyPr wrap="none" anchor="ctr"/>
                <a:lstStyle/>
                <a:p>
                  <a:endParaRPr lang="it-IT"/>
                </a:p>
              </p:txBody>
            </p:sp>
            <p:sp>
              <p:nvSpPr>
                <p:cNvPr id="19477" name="Line 60"/>
                <p:cNvSpPr>
                  <a:spLocks noChangeShapeType="1"/>
                </p:cNvSpPr>
                <p:nvPr/>
              </p:nvSpPr>
              <p:spPr bwMode="auto">
                <a:xfrm flipV="1">
                  <a:off x="2448" y="1920"/>
                  <a:ext cx="240" cy="384"/>
                </a:xfrm>
                <a:prstGeom prst="line">
                  <a:avLst/>
                </a:prstGeom>
                <a:noFill/>
                <a:ln w="9525">
                  <a:solidFill>
                    <a:schemeClr val="folHlink"/>
                  </a:solidFill>
                  <a:round/>
                  <a:headEnd/>
                  <a:tailEnd type="triangle" w="med" len="med"/>
                </a:ln>
              </p:spPr>
              <p:txBody>
                <a:bodyPr wrap="none" anchor="ctr"/>
                <a:lstStyle/>
                <a:p>
                  <a:endParaRPr lang="it-IT"/>
                </a:p>
              </p:txBody>
            </p:sp>
            <p:sp>
              <p:nvSpPr>
                <p:cNvPr id="29" name="Text Box 61"/>
                <p:cNvSpPr txBox="1">
                  <a:spLocks noChangeArrowheads="1"/>
                </p:cNvSpPr>
                <p:nvPr/>
              </p:nvSpPr>
              <p:spPr bwMode="auto">
                <a:xfrm>
                  <a:off x="2304" y="1776"/>
                  <a:ext cx="288" cy="336"/>
                </a:xfrm>
                <a:prstGeom prst="rect">
                  <a:avLst/>
                </a:prstGeom>
                <a:noFill/>
                <a:ln w="9525">
                  <a:noFill/>
                  <a:miter lim="800000"/>
                  <a:headEnd/>
                  <a:tailEnd/>
                </a:ln>
              </p:spPr>
              <p:txBody>
                <a:bodyPr/>
                <a:lstStyle/>
                <a:p>
                  <a:pPr algn="just">
                    <a:defRPr/>
                  </a:pPr>
                  <a:r>
                    <a:rPr lang="it-IT" sz="2800" b="1" dirty="0">
                      <a:solidFill>
                        <a:schemeClr val="folHlink"/>
                      </a:solidFill>
                      <a:effectLst>
                        <a:outerShdw blurRad="38100" dist="38100" dir="2700000" algn="tl">
                          <a:srgbClr val="000000"/>
                        </a:outerShdw>
                      </a:effectLst>
                      <a:latin typeface="Times New Roman"/>
                    </a:rPr>
                    <a:t> </a:t>
                  </a:r>
                  <a:r>
                    <a:rPr lang="it-IT" sz="2800" b="1" kern="0" dirty="0">
                      <a:solidFill>
                        <a:srgbClr val="FFFF00"/>
                      </a:solidFill>
                      <a:effectLst>
                        <a:outerShdw blurRad="38100" dist="38100" dir="2700000" algn="tl">
                          <a:srgbClr val="000000"/>
                        </a:outerShdw>
                      </a:effectLst>
                      <a:latin typeface="+mj-lt"/>
                      <a:sym typeface="Wingdings" pitchFamily="2" charset="2"/>
                    </a:rPr>
                    <a:t>r</a:t>
                  </a:r>
                  <a:endParaRPr lang="it-IT" dirty="0">
                    <a:solidFill>
                      <a:schemeClr val="folHlink"/>
                    </a:solidFill>
                    <a:latin typeface="+mj-lt"/>
                  </a:endParaRPr>
                </a:p>
              </p:txBody>
            </p:sp>
            <p:sp>
              <p:nvSpPr>
                <p:cNvPr id="30" name="Text Box 62"/>
                <p:cNvSpPr txBox="1">
                  <a:spLocks noChangeArrowheads="1"/>
                </p:cNvSpPr>
                <p:nvPr/>
              </p:nvSpPr>
              <p:spPr bwMode="auto">
                <a:xfrm>
                  <a:off x="1488" y="2064"/>
                  <a:ext cx="288" cy="336"/>
                </a:xfrm>
                <a:prstGeom prst="rect">
                  <a:avLst/>
                </a:prstGeom>
                <a:noFill/>
                <a:ln w="9525">
                  <a:noFill/>
                  <a:miter lim="800000"/>
                  <a:headEnd/>
                  <a:tailEnd/>
                </a:ln>
              </p:spPr>
              <p:txBody>
                <a:bodyPr/>
                <a:lstStyle/>
                <a:p>
                  <a:pPr algn="just">
                    <a:defRPr/>
                  </a:pPr>
                  <a:r>
                    <a:rPr lang="it-IT" sz="2800" b="1" dirty="0">
                      <a:solidFill>
                        <a:schemeClr val="folHlink"/>
                      </a:solidFill>
                      <a:effectLst>
                        <a:outerShdw blurRad="38100" dist="38100" dir="2700000" algn="tl">
                          <a:srgbClr val="000000"/>
                        </a:outerShdw>
                      </a:effectLst>
                      <a:latin typeface="+mj-lt"/>
                    </a:rPr>
                    <a:t>D</a:t>
                  </a:r>
                  <a:endParaRPr lang="it-IT" dirty="0">
                    <a:solidFill>
                      <a:schemeClr val="folHlink"/>
                    </a:solidFill>
                    <a:latin typeface="+mj-lt"/>
                  </a:endParaRPr>
                </a:p>
              </p:txBody>
            </p:sp>
            <p:sp>
              <p:nvSpPr>
                <p:cNvPr id="19480" name="Line 64"/>
                <p:cNvSpPr>
                  <a:spLocks noChangeShapeType="1"/>
                </p:cNvSpPr>
                <p:nvPr/>
              </p:nvSpPr>
              <p:spPr bwMode="auto">
                <a:xfrm flipH="1">
                  <a:off x="2784" y="816"/>
                  <a:ext cx="960" cy="528"/>
                </a:xfrm>
                <a:prstGeom prst="line">
                  <a:avLst/>
                </a:prstGeom>
                <a:noFill/>
                <a:ln w="50800">
                  <a:solidFill>
                    <a:schemeClr val="folHlink"/>
                  </a:solidFill>
                  <a:prstDash val="dash"/>
                  <a:round/>
                  <a:headEnd/>
                  <a:tailEnd type="triangle" w="med" len="med"/>
                </a:ln>
              </p:spPr>
              <p:txBody>
                <a:bodyPr wrap="none" anchor="ctr"/>
                <a:lstStyle/>
                <a:p>
                  <a:endParaRPr lang="it-IT"/>
                </a:p>
              </p:txBody>
            </p:sp>
          </p:grpSp>
          <p:sp>
            <p:nvSpPr>
              <p:cNvPr id="19469" name="Line 58"/>
              <p:cNvSpPr>
                <a:spLocks noChangeShapeType="1"/>
              </p:cNvSpPr>
              <p:nvPr/>
            </p:nvSpPr>
            <p:spPr bwMode="auto">
              <a:xfrm flipH="1" flipV="1">
                <a:off x="1386136" y="3861048"/>
                <a:ext cx="89520" cy="1872208"/>
              </a:xfrm>
              <a:prstGeom prst="line">
                <a:avLst/>
              </a:prstGeom>
              <a:noFill/>
              <a:ln w="50800">
                <a:solidFill>
                  <a:schemeClr val="folHlink"/>
                </a:solidFill>
                <a:prstDash val="dash"/>
                <a:round/>
                <a:headEnd/>
                <a:tailEnd type="triangle" w="med" len="med"/>
              </a:ln>
            </p:spPr>
            <p:txBody>
              <a:bodyPr wrap="none" anchor="ctr"/>
              <a:lstStyle/>
              <a:p>
                <a:endParaRPr lang="it-IT"/>
              </a:p>
            </p:txBody>
          </p:sp>
        </p:grpSp>
        <p:sp>
          <p:nvSpPr>
            <p:cNvPr id="32" name="Text Box 66"/>
            <p:cNvSpPr txBox="1">
              <a:spLocks noChangeArrowheads="1"/>
            </p:cNvSpPr>
            <p:nvPr/>
          </p:nvSpPr>
          <p:spPr bwMode="auto">
            <a:xfrm>
              <a:off x="4680928" y="4484262"/>
              <a:ext cx="3887280" cy="1752413"/>
            </a:xfrm>
            <a:prstGeom prst="rect">
              <a:avLst/>
            </a:prstGeom>
            <a:noFill/>
            <a:ln w="9525">
              <a:noFill/>
              <a:miter lim="800000"/>
              <a:headEnd/>
              <a:tailEnd/>
            </a:ln>
          </p:spPr>
          <p:txBody>
            <a:bodyPr/>
            <a:lstStyle/>
            <a:p>
              <a:pPr>
                <a:defRPr/>
              </a:pPr>
              <a:r>
                <a:rPr lang="en-GB" b="1" dirty="0">
                  <a:effectLst>
                    <a:outerShdw blurRad="38100" dist="38100" dir="2700000" algn="tl">
                      <a:srgbClr val="000000">
                        <a:alpha val="43137"/>
                      </a:srgbClr>
                    </a:outerShdw>
                  </a:effectLst>
                  <a:latin typeface="+mj-lt"/>
                </a:rPr>
                <a:t>M. </a:t>
              </a:r>
              <a:r>
                <a:rPr lang="en-GB" b="1" dirty="0" err="1">
                  <a:effectLst>
                    <a:outerShdw blurRad="38100" dist="38100" dir="2700000" algn="tl">
                      <a:srgbClr val="000000">
                        <a:alpha val="43137"/>
                      </a:srgbClr>
                    </a:outerShdw>
                  </a:effectLst>
                  <a:latin typeface="+mj-lt"/>
                </a:rPr>
                <a:t>Buzzacchi</a:t>
              </a:r>
              <a:r>
                <a:rPr lang="en-GB" b="1" dirty="0">
                  <a:effectLst>
                    <a:outerShdw blurRad="38100" dist="38100" dir="2700000" algn="tl">
                      <a:srgbClr val="000000">
                        <a:alpha val="43137"/>
                      </a:srgbClr>
                    </a:outerShdw>
                  </a:effectLst>
                  <a:latin typeface="+mj-lt"/>
                </a:rPr>
                <a:t>, E. Del </a:t>
              </a:r>
              <a:r>
                <a:rPr lang="en-GB" b="1" dirty="0" err="1">
                  <a:effectLst>
                    <a:outerShdw blurRad="38100" dist="38100" dir="2700000" algn="tl">
                      <a:srgbClr val="000000">
                        <a:alpha val="43137"/>
                      </a:srgbClr>
                    </a:outerShdw>
                  </a:effectLst>
                  <a:latin typeface="+mj-lt"/>
                </a:rPr>
                <a:t>Giudice</a:t>
              </a:r>
              <a:r>
                <a:rPr lang="en-GB" b="1" dirty="0">
                  <a:effectLst>
                    <a:outerShdw blurRad="38100" dist="38100" dir="2700000" algn="tl">
                      <a:srgbClr val="000000">
                        <a:alpha val="43137"/>
                      </a:srgbClr>
                    </a:outerShdw>
                  </a:effectLst>
                  <a:latin typeface="+mj-lt"/>
                </a:rPr>
                <a:t>,      G. </a:t>
              </a:r>
              <a:r>
                <a:rPr lang="en-GB" b="1" dirty="0" err="1">
                  <a:effectLst>
                    <a:outerShdw blurRad="38100" dist="38100" dir="2700000" algn="tl">
                      <a:srgbClr val="000000">
                        <a:alpha val="43137"/>
                      </a:srgbClr>
                    </a:outerShdw>
                  </a:effectLst>
                  <a:latin typeface="+mj-lt"/>
                </a:rPr>
                <a:t>Preparata</a:t>
              </a:r>
              <a:endParaRPr lang="en-GB" b="1" dirty="0">
                <a:effectLst>
                  <a:outerShdw blurRad="38100" dist="38100" dir="2700000" algn="tl">
                    <a:srgbClr val="000000">
                      <a:alpha val="43137"/>
                    </a:srgbClr>
                  </a:outerShdw>
                </a:effectLst>
                <a:latin typeface="+mj-lt"/>
              </a:endParaRPr>
            </a:p>
            <a:p>
              <a:pPr>
                <a:defRPr/>
              </a:pPr>
              <a:r>
                <a:rPr lang="en-GB" b="1" dirty="0">
                  <a:effectLst>
                    <a:outerShdw blurRad="38100" dist="38100" dir="2700000" algn="tl">
                      <a:srgbClr val="000000">
                        <a:alpha val="43137"/>
                      </a:srgbClr>
                    </a:outerShdw>
                  </a:effectLst>
                  <a:latin typeface="+mj-lt"/>
                </a:rPr>
                <a:t>"Coherence of the Glassy State”</a:t>
              </a:r>
            </a:p>
            <a:p>
              <a:pPr>
                <a:defRPr/>
              </a:pPr>
              <a:r>
                <a:rPr lang="en-GB" b="1" i="1" dirty="0">
                  <a:effectLst>
                    <a:outerShdw blurRad="38100" dist="38100" dir="2700000" algn="tl">
                      <a:srgbClr val="000000">
                        <a:alpha val="43137"/>
                      </a:srgbClr>
                    </a:outerShdw>
                  </a:effectLst>
                  <a:latin typeface="+mj-lt"/>
                </a:rPr>
                <a:t>International Journal of Modern Physics B</a:t>
              </a:r>
              <a:r>
                <a:rPr lang="en-GB" b="1" dirty="0">
                  <a:effectLst>
                    <a:outerShdw blurRad="38100" dist="38100" dir="2700000" algn="tl">
                      <a:srgbClr val="000000">
                        <a:alpha val="43137"/>
                      </a:srgbClr>
                    </a:outerShdw>
                  </a:effectLst>
                  <a:latin typeface="+mj-lt"/>
                </a:rPr>
                <a:t>, 16 (2002) 3771-3786</a:t>
              </a:r>
              <a:endParaRPr lang="it-IT" b="1" dirty="0">
                <a:effectLst>
                  <a:outerShdw blurRad="38100" dist="38100" dir="2700000" algn="tl">
                    <a:srgbClr val="000000">
                      <a:alpha val="43137"/>
                    </a:srgbClr>
                  </a:outerShdw>
                </a:effectLst>
                <a:latin typeface="+mj-lt"/>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1+ppt_h/2"/>
                                          </p:val>
                                        </p:tav>
                                      </p:tavLst>
                                    </p:anim>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4)">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xit" presetSubtype="10" fill="hold" grpId="1" nodeType="clickEffect">
                                  <p:stCondLst>
                                    <p:cond delay="0"/>
                                  </p:stCondLst>
                                  <p:childTnLst>
                                    <p:animEffect transition="out" filter="checkerboard(across)">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4)">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C:\Users\Roberto\Documents\Documenti Vecchio hard disk luglio 2010\Documenti-old\Documenti\PROMETE\logoreverse.gif"/>
          <p:cNvPicPr>
            <a:picLocks noChangeAspect="1" noChangeArrowheads="1"/>
          </p:cNvPicPr>
          <p:nvPr/>
        </p:nvPicPr>
        <p:blipFill>
          <a:blip r:embed="rId3" cstate="print"/>
          <a:srcRect/>
          <a:stretch>
            <a:fillRect/>
          </a:stretch>
        </p:blipFill>
        <p:spPr bwMode="auto">
          <a:xfrm>
            <a:off x="71438" y="6362700"/>
            <a:ext cx="2339975" cy="522288"/>
          </a:xfrm>
          <a:prstGeom prst="rect">
            <a:avLst/>
          </a:prstGeom>
          <a:noFill/>
          <a:ln w="9525">
            <a:noFill/>
            <a:miter lim="800000"/>
            <a:headEnd/>
            <a:tailEnd/>
          </a:ln>
        </p:spPr>
      </p:pic>
      <p:grpSp>
        <p:nvGrpSpPr>
          <p:cNvPr id="2" name="Gruppo 18"/>
          <p:cNvGrpSpPr>
            <a:grpSpLocks/>
          </p:cNvGrpSpPr>
          <p:nvPr/>
        </p:nvGrpSpPr>
        <p:grpSpPr bwMode="auto">
          <a:xfrm>
            <a:off x="-2339975" y="-142875"/>
            <a:ext cx="11698288" cy="1627188"/>
            <a:chOff x="-2341602" y="-142900"/>
            <a:chExt cx="11699948" cy="1627684"/>
          </a:xfrm>
        </p:grpSpPr>
        <p:pic>
          <p:nvPicPr>
            <p:cNvPr id="20" name="Picture 5"/>
            <p:cNvPicPr>
              <a:picLocks noChangeAspect="1" noChangeArrowheads="1"/>
            </p:cNvPicPr>
            <p:nvPr/>
          </p:nvPicPr>
          <p:blipFill>
            <a:blip r:embed="rId4" cstate="email"/>
            <a:srcRect/>
            <a:stretch>
              <a:fillRect/>
            </a:stretch>
          </p:blipFill>
          <p:spPr bwMode="auto">
            <a:xfrm>
              <a:off x="6901780" y="-142900"/>
              <a:ext cx="2456566" cy="1627684"/>
            </a:xfrm>
            <a:prstGeom prst="rect">
              <a:avLst/>
            </a:prstGeom>
            <a:noFill/>
            <a:effectLst>
              <a:softEdge rad="317500"/>
            </a:effectLst>
          </p:spPr>
        </p:pic>
        <p:sp>
          <p:nvSpPr>
            <p:cNvPr id="21" name="CasellaDiTesto 20"/>
            <p:cNvSpPr txBox="1"/>
            <p:nvPr/>
          </p:nvSpPr>
          <p:spPr>
            <a:xfrm>
              <a:off x="-2341602" y="-26978"/>
              <a:ext cx="11665018" cy="554207"/>
            </a:xfrm>
            <a:prstGeom prst="rect">
              <a:avLst/>
            </a:prstGeom>
            <a:noFill/>
          </p:spPr>
          <p:txBody>
            <a:bodyPr>
              <a:spAutoFit/>
            </a:bodyPr>
            <a:lstStyle/>
            <a:p>
              <a:pPr algn="ctr">
                <a:defRPr/>
              </a:pPr>
              <a:r>
                <a:rPr lang="en-US" sz="3000" b="1" kern="0" cap="small" dirty="0">
                  <a:solidFill>
                    <a:srgbClr val="FF0000"/>
                  </a:solidFill>
                  <a:effectLst>
                    <a:outerShdw blurRad="38100" dist="38100" dir="2700000" algn="tl">
                      <a:srgbClr val="000000"/>
                    </a:outerShdw>
                  </a:effectLst>
                  <a:latin typeface="+mj-lt"/>
                </a:rPr>
                <a:t>Coherent QED description of water </a:t>
              </a:r>
              <a:endParaRPr lang="it-IT" sz="3000" dirty="0">
                <a:solidFill>
                  <a:srgbClr val="FF0000"/>
                </a:solidFill>
                <a:latin typeface="+mj-lt"/>
              </a:endParaRPr>
            </a:p>
          </p:txBody>
        </p:sp>
      </p:grpSp>
      <p:grpSp>
        <p:nvGrpSpPr>
          <p:cNvPr id="3" name="Gruppo 38"/>
          <p:cNvGrpSpPr>
            <a:grpSpLocks/>
          </p:cNvGrpSpPr>
          <p:nvPr/>
        </p:nvGrpSpPr>
        <p:grpSpPr bwMode="auto">
          <a:xfrm>
            <a:off x="73025" y="1052513"/>
            <a:ext cx="10115550" cy="5003800"/>
            <a:chOff x="72581" y="1268760"/>
            <a:chExt cx="10116043" cy="5001766"/>
          </a:xfrm>
        </p:grpSpPr>
        <p:sp>
          <p:nvSpPr>
            <p:cNvPr id="28687" name="Rectangle 15"/>
            <p:cNvSpPr>
              <a:spLocks noChangeArrowheads="1"/>
            </p:cNvSpPr>
            <p:nvPr/>
          </p:nvSpPr>
          <p:spPr bwMode="auto">
            <a:xfrm>
              <a:off x="72581" y="1340168"/>
              <a:ext cx="4427754" cy="4930358"/>
            </a:xfrm>
            <a:prstGeom prst="rect">
              <a:avLst/>
            </a:prstGeom>
            <a:noFill/>
            <a:ln w="9525">
              <a:noFill/>
              <a:miter lim="800000"/>
              <a:headEnd/>
              <a:tailEnd/>
            </a:ln>
          </p:spPr>
          <p:txBody>
            <a:bodyPr lIns="92075" tIns="46038" rIns="92075" bIns="46038" anchor="ctr"/>
            <a:lstStyle/>
            <a:p>
              <a:pPr algn="just">
                <a:defRPr/>
              </a:pPr>
              <a:r>
                <a:rPr lang="en-US" sz="2000" b="1" kern="0" cap="small" dirty="0">
                  <a:solidFill>
                    <a:srgbClr val="FF00FF"/>
                  </a:solidFill>
                  <a:effectLst>
                    <a:outerShdw blurRad="38100" dist="38100" dir="2700000" algn="tl">
                      <a:srgbClr val="000000"/>
                    </a:outerShdw>
                  </a:effectLst>
                  <a:latin typeface="+mj-lt"/>
                  <a:ea typeface="+mj-ea"/>
                  <a:cs typeface="+mj-cs"/>
                </a:rPr>
                <a:t>The dynamical oscillation of the coherent H</a:t>
              </a:r>
              <a:r>
                <a:rPr lang="en-US" sz="2000" b="1" kern="0" cap="small" baseline="-25000" dirty="0">
                  <a:solidFill>
                    <a:srgbClr val="FF00FF"/>
                  </a:solidFill>
                  <a:latin typeface="+mj-lt"/>
                  <a:ea typeface="+mj-ea"/>
                  <a:cs typeface="+mj-cs"/>
                </a:rPr>
                <a:t>2</a:t>
              </a:r>
              <a:r>
                <a:rPr lang="en-US" sz="2000" b="1" kern="0" cap="small" dirty="0">
                  <a:solidFill>
                    <a:srgbClr val="FF00FF"/>
                  </a:solidFill>
                  <a:effectLst>
                    <a:outerShdw blurRad="38100" dist="38100" dir="2700000" algn="tl">
                      <a:srgbClr val="000000"/>
                    </a:outerShdw>
                  </a:effectLst>
                  <a:latin typeface="+mj-lt"/>
                  <a:ea typeface="+mj-ea"/>
                  <a:cs typeface="+mj-cs"/>
                </a:rPr>
                <a:t>O molecules takes place between a fundamental state, where electrons are firmly bound (ionization energy: 12.60 </a:t>
              </a:r>
              <a:r>
                <a:rPr lang="en-US" sz="2000" b="1" kern="0" cap="small" dirty="0" err="1">
                  <a:solidFill>
                    <a:srgbClr val="FF00FF"/>
                  </a:solidFill>
                  <a:effectLst>
                    <a:outerShdw blurRad="38100" dist="38100" dir="2700000" algn="tl">
                      <a:srgbClr val="000000"/>
                    </a:outerShdw>
                  </a:effectLst>
                  <a:latin typeface="+mj-lt"/>
                  <a:ea typeface="+mj-ea"/>
                  <a:cs typeface="+mj-cs"/>
                </a:rPr>
                <a:t>eV</a:t>
              </a:r>
              <a:r>
                <a:rPr lang="en-US" sz="2000" b="1" kern="0" cap="small" dirty="0">
                  <a:solidFill>
                    <a:srgbClr val="FF00FF"/>
                  </a:solidFill>
                  <a:effectLst>
                    <a:outerShdw blurRad="38100" dist="38100" dir="2700000" algn="tl">
                      <a:srgbClr val="000000"/>
                    </a:outerShdw>
                  </a:effectLst>
                  <a:latin typeface="+mj-lt"/>
                  <a:ea typeface="+mj-ea"/>
                  <a:cs typeface="+mj-cs"/>
                </a:rPr>
                <a:t>), and an excited state, characterized by a quasi-free electron configuration. </a:t>
              </a:r>
            </a:p>
            <a:p>
              <a:pPr algn="just">
                <a:defRPr/>
              </a:pPr>
              <a:endParaRPr lang="en-US" sz="2000" b="1" kern="0" cap="small" dirty="0">
                <a:solidFill>
                  <a:srgbClr val="FFFF00"/>
                </a:solidFill>
                <a:effectLst>
                  <a:outerShdw blurRad="38100" dist="38100" dir="2700000" algn="tl">
                    <a:srgbClr val="000000"/>
                  </a:outerShdw>
                </a:effectLst>
                <a:latin typeface="+mj-lt"/>
                <a:ea typeface="+mj-ea"/>
                <a:cs typeface="+mj-cs"/>
              </a:endParaRPr>
            </a:p>
            <a:p>
              <a:pPr algn="just">
                <a:defRPr/>
              </a:pPr>
              <a:r>
                <a:rPr lang="en-US" sz="2000" b="1" kern="0" cap="small" dirty="0">
                  <a:solidFill>
                    <a:srgbClr val="FFFF00"/>
                  </a:solidFill>
                  <a:effectLst>
                    <a:outerShdw blurRad="38100" dist="38100" dir="2700000" algn="tl">
                      <a:srgbClr val="000000"/>
                    </a:outerShdw>
                  </a:effectLst>
                  <a:latin typeface="+mj-lt"/>
                  <a:ea typeface="+mj-ea"/>
                  <a:cs typeface="+mj-cs"/>
                </a:rPr>
                <a:t>In fact, from QED calculations result that the energy of the excited state is 12.06 </a:t>
              </a:r>
              <a:r>
                <a:rPr lang="en-US" sz="2000" b="1" kern="0" cap="small" dirty="0" err="1">
                  <a:solidFill>
                    <a:srgbClr val="FFFF00"/>
                  </a:solidFill>
                  <a:effectLst>
                    <a:outerShdw blurRad="38100" dist="38100" dir="2700000" algn="tl">
                      <a:srgbClr val="000000"/>
                    </a:outerShdw>
                  </a:effectLst>
                  <a:latin typeface="+mj-lt"/>
                  <a:ea typeface="+mj-ea"/>
                  <a:cs typeface="+mj-cs"/>
                </a:rPr>
                <a:t>eV</a:t>
              </a:r>
              <a:r>
                <a:rPr lang="en-US" sz="2000" b="1" kern="0" cap="small" dirty="0">
                  <a:solidFill>
                    <a:srgbClr val="FFFF00"/>
                  </a:solidFill>
                  <a:effectLst>
                    <a:outerShdw blurRad="38100" dist="38100" dir="2700000" algn="tl">
                      <a:srgbClr val="000000"/>
                    </a:outerShdw>
                  </a:effectLst>
                  <a:latin typeface="+mj-lt"/>
                  <a:ea typeface="+mj-ea"/>
                  <a:cs typeface="+mj-cs"/>
                </a:rPr>
                <a:t>, which means that only a small amount of energy </a:t>
              </a:r>
            </a:p>
            <a:p>
              <a:pPr algn="just">
                <a:defRPr/>
              </a:pPr>
              <a:endParaRPr lang="en-US" sz="1000" b="1" kern="0" cap="small" dirty="0">
                <a:solidFill>
                  <a:srgbClr val="FFFF00"/>
                </a:solidFill>
                <a:effectLst>
                  <a:outerShdw blurRad="38100" dist="38100" dir="2700000" algn="tl">
                    <a:srgbClr val="000000"/>
                  </a:outerShdw>
                </a:effectLst>
                <a:latin typeface="+mj-lt"/>
                <a:ea typeface="+mj-ea"/>
                <a:cs typeface="+mj-cs"/>
              </a:endParaRPr>
            </a:p>
            <a:p>
              <a:pPr algn="just">
                <a:defRPr/>
              </a:pPr>
              <a:r>
                <a:rPr lang="en-US" sz="2000" b="1" kern="0" cap="small" dirty="0">
                  <a:solidFill>
                    <a:srgbClr val="FFFF00"/>
                  </a:solidFill>
                  <a:effectLst>
                    <a:outerShdw blurRad="38100" dist="38100" dir="2700000" algn="tl">
                      <a:srgbClr val="000000"/>
                    </a:outerShdw>
                  </a:effectLst>
                  <a:latin typeface="+mj-lt"/>
                  <a:ea typeface="+mj-ea"/>
                  <a:cs typeface="+mj-cs"/>
                </a:rPr>
                <a:t>12.60 - 12.06 = 0.54 </a:t>
              </a:r>
              <a:r>
                <a:rPr lang="en-US" sz="2000" b="1" kern="0" cap="small" dirty="0" err="1">
                  <a:solidFill>
                    <a:srgbClr val="FFFF00"/>
                  </a:solidFill>
                  <a:effectLst>
                    <a:outerShdw blurRad="38100" dist="38100" dir="2700000" algn="tl">
                      <a:srgbClr val="000000"/>
                    </a:outerShdw>
                  </a:effectLst>
                  <a:latin typeface="+mj-lt"/>
                  <a:ea typeface="+mj-ea"/>
                  <a:cs typeface="+mj-cs"/>
                </a:rPr>
                <a:t>eV</a:t>
              </a:r>
              <a:r>
                <a:rPr lang="en-US" sz="2000" b="1" kern="0" cap="small" dirty="0">
                  <a:solidFill>
                    <a:srgbClr val="FFFF00"/>
                  </a:solidFill>
                  <a:effectLst>
                    <a:outerShdw blurRad="38100" dist="38100" dir="2700000" algn="tl">
                      <a:srgbClr val="000000"/>
                    </a:outerShdw>
                  </a:effectLst>
                  <a:latin typeface="+mj-lt"/>
                  <a:ea typeface="+mj-ea"/>
                  <a:cs typeface="+mj-cs"/>
                </a:rPr>
                <a:t> </a:t>
              </a:r>
            </a:p>
            <a:p>
              <a:pPr algn="just">
                <a:defRPr/>
              </a:pPr>
              <a:endParaRPr lang="en-US" sz="1000" b="1" kern="0" cap="small" dirty="0">
                <a:solidFill>
                  <a:srgbClr val="FFFF00"/>
                </a:solidFill>
                <a:effectLst>
                  <a:outerShdw blurRad="38100" dist="38100" dir="2700000" algn="tl">
                    <a:srgbClr val="000000"/>
                  </a:outerShdw>
                </a:effectLst>
                <a:latin typeface="+mj-lt"/>
                <a:ea typeface="+mj-ea"/>
                <a:cs typeface="+mj-cs"/>
              </a:endParaRPr>
            </a:p>
            <a:p>
              <a:pPr algn="just">
                <a:defRPr/>
              </a:pPr>
              <a:r>
                <a:rPr lang="en-US" sz="2000" b="1" kern="0" cap="small" dirty="0">
                  <a:solidFill>
                    <a:srgbClr val="FFFF00"/>
                  </a:solidFill>
                  <a:effectLst>
                    <a:outerShdw blurRad="38100" dist="38100" dir="2700000" algn="tl">
                      <a:srgbClr val="000000"/>
                    </a:outerShdw>
                  </a:effectLst>
                  <a:latin typeface="+mj-lt"/>
                  <a:ea typeface="+mj-ea"/>
                  <a:cs typeface="+mj-cs"/>
                </a:rPr>
                <a:t>is sufficient to release an electron. </a:t>
              </a:r>
              <a:endParaRPr lang="it-IT" sz="2000" b="1" kern="0" cap="small" dirty="0">
                <a:solidFill>
                  <a:srgbClr val="FFFF00"/>
                </a:solidFill>
                <a:effectLst>
                  <a:outerShdw blurRad="38100" dist="38100" dir="2700000" algn="tl">
                    <a:srgbClr val="000000"/>
                  </a:outerShdw>
                </a:effectLst>
                <a:latin typeface="+mj-lt"/>
                <a:ea typeface="+mj-ea"/>
                <a:cs typeface="+mj-cs"/>
              </a:endParaRPr>
            </a:p>
            <a:p>
              <a:pPr algn="just">
                <a:defRPr/>
              </a:pPr>
              <a:r>
                <a:rPr lang="en-GB" sz="2000" b="1" kern="0" cap="small" dirty="0">
                  <a:solidFill>
                    <a:srgbClr val="FFFF00"/>
                  </a:solidFill>
                  <a:effectLst>
                    <a:outerShdw blurRad="38100" dist="38100" dir="2700000" algn="tl">
                      <a:srgbClr val="000000"/>
                    </a:outerShdw>
                  </a:effectLst>
                  <a:latin typeface="+mj-lt"/>
                  <a:ea typeface="+mj-ea"/>
                  <a:cs typeface="+mj-cs"/>
                  <a:sym typeface="Wingdings" pitchFamily="2" charset="2"/>
                </a:rPr>
                <a:t> </a:t>
              </a:r>
            </a:p>
          </p:txBody>
        </p:sp>
        <p:grpSp>
          <p:nvGrpSpPr>
            <p:cNvPr id="20486" name="Gruppo 16"/>
            <p:cNvGrpSpPr>
              <a:grpSpLocks/>
            </p:cNvGrpSpPr>
            <p:nvPr/>
          </p:nvGrpSpPr>
          <p:grpSpPr bwMode="auto">
            <a:xfrm>
              <a:off x="4439097" y="1268760"/>
              <a:ext cx="5749527" cy="4781872"/>
              <a:chOff x="285751" y="1349896"/>
              <a:chExt cx="5749527" cy="4781872"/>
            </a:xfrm>
          </p:grpSpPr>
          <p:sp>
            <p:nvSpPr>
              <p:cNvPr id="26" name="Text Box 28"/>
              <p:cNvSpPr txBox="1">
                <a:spLocks noChangeArrowheads="1"/>
              </p:cNvSpPr>
              <p:nvPr/>
            </p:nvSpPr>
            <p:spPr bwMode="auto">
              <a:xfrm>
                <a:off x="1066161" y="1349896"/>
                <a:ext cx="3733982" cy="1142535"/>
              </a:xfrm>
              <a:prstGeom prst="rect">
                <a:avLst/>
              </a:prstGeom>
              <a:noFill/>
              <a:ln w="9525">
                <a:noFill/>
                <a:miter lim="800000"/>
                <a:headEnd/>
                <a:tailEnd/>
              </a:ln>
            </p:spPr>
            <p:txBody>
              <a:bodyPr/>
              <a:lstStyle/>
              <a:p>
                <a:pPr algn="ctr">
                  <a:defRPr/>
                </a:pPr>
                <a:r>
                  <a:rPr lang="it-IT" sz="2400" b="1" kern="0" cap="small" dirty="0" err="1">
                    <a:solidFill>
                      <a:srgbClr val="FFFF00"/>
                    </a:solidFill>
                    <a:effectLst>
                      <a:outerShdw blurRad="38100" dist="38100" dir="2700000" algn="tl">
                        <a:srgbClr val="000000"/>
                      </a:outerShdw>
                    </a:effectLst>
                    <a:latin typeface="+mj-lt"/>
                    <a:ea typeface="+mj-ea"/>
                    <a:cs typeface="+mj-cs"/>
                    <a:sym typeface="Wingdings" pitchFamily="2" charset="2"/>
                  </a:rPr>
                  <a:t>Non-Coherent</a:t>
                </a:r>
                <a:r>
                  <a:rPr lang="it-IT" sz="2400" b="1" kern="0" cap="small" dirty="0">
                    <a:solidFill>
                      <a:srgbClr val="FFFF00"/>
                    </a:solidFill>
                    <a:effectLst>
                      <a:outerShdw blurRad="38100" dist="38100" dir="2700000" algn="tl">
                        <a:srgbClr val="000000"/>
                      </a:outerShdw>
                    </a:effectLst>
                    <a:latin typeface="+mj-lt"/>
                    <a:ea typeface="+mj-ea"/>
                    <a:cs typeface="+mj-cs"/>
                    <a:sym typeface="Wingdings" pitchFamily="2" charset="2"/>
                  </a:rPr>
                  <a:t> </a:t>
                </a:r>
                <a:r>
                  <a:rPr lang="it-IT" sz="2400" b="1" kern="0" cap="small" dirty="0" err="1">
                    <a:solidFill>
                      <a:srgbClr val="FFFF00"/>
                    </a:solidFill>
                    <a:effectLst>
                      <a:outerShdw blurRad="38100" dist="38100" dir="2700000" algn="tl">
                        <a:srgbClr val="000000"/>
                      </a:outerShdw>
                    </a:effectLst>
                    <a:latin typeface="+mj-lt"/>
                    <a:ea typeface="+mj-ea"/>
                    <a:cs typeface="+mj-cs"/>
                    <a:sym typeface="Wingdings" pitchFamily="2" charset="2"/>
                  </a:rPr>
                  <a:t>Phase</a:t>
                </a:r>
                <a:endParaRPr lang="it-IT" sz="2400" b="1" kern="0" cap="small" dirty="0">
                  <a:solidFill>
                    <a:srgbClr val="FFFF00"/>
                  </a:solidFill>
                  <a:effectLst>
                    <a:outerShdw blurRad="38100" dist="38100" dir="2700000" algn="tl">
                      <a:srgbClr val="000000"/>
                    </a:outerShdw>
                  </a:effectLst>
                  <a:latin typeface="+mj-lt"/>
                  <a:ea typeface="+mj-ea"/>
                  <a:cs typeface="+mj-cs"/>
                  <a:sym typeface="Wingdings" pitchFamily="2" charset="2"/>
                </a:endParaRPr>
              </a:p>
            </p:txBody>
          </p:sp>
          <p:sp>
            <p:nvSpPr>
              <p:cNvPr id="27" name="Text Box 63"/>
              <p:cNvSpPr txBox="1">
                <a:spLocks noChangeArrowheads="1"/>
              </p:cNvSpPr>
              <p:nvPr/>
            </p:nvSpPr>
            <p:spPr bwMode="auto">
              <a:xfrm>
                <a:off x="585126" y="5597905"/>
                <a:ext cx="4010220" cy="533183"/>
              </a:xfrm>
              <a:prstGeom prst="rect">
                <a:avLst/>
              </a:prstGeom>
              <a:noFill/>
              <a:ln w="9525">
                <a:noFill/>
                <a:miter lim="800000"/>
                <a:headEnd/>
                <a:tailEnd/>
              </a:ln>
            </p:spPr>
            <p:txBody>
              <a:bodyPr/>
              <a:lstStyle/>
              <a:p>
                <a:pPr algn="just">
                  <a:defRPr/>
                </a:pPr>
                <a:r>
                  <a:rPr lang="it-IT" sz="2400" b="1" kern="0" cap="small" dirty="0" err="1">
                    <a:solidFill>
                      <a:srgbClr val="FFFF00"/>
                    </a:solidFill>
                    <a:effectLst>
                      <a:outerShdw blurRad="38100" dist="38100" dir="2700000" algn="tl">
                        <a:srgbClr val="000000"/>
                      </a:outerShdw>
                    </a:effectLst>
                    <a:latin typeface="+mj-lt"/>
                    <a:ea typeface="+mj-ea"/>
                    <a:cs typeface="+mj-cs"/>
                    <a:sym typeface="Wingdings" pitchFamily="2" charset="2"/>
                  </a:rPr>
                  <a:t>Coherence</a:t>
                </a:r>
                <a:r>
                  <a:rPr lang="it-IT" sz="2400" b="1" kern="0" cap="small" dirty="0">
                    <a:solidFill>
                      <a:srgbClr val="FFFF00"/>
                    </a:solidFill>
                    <a:effectLst>
                      <a:outerShdw blurRad="38100" dist="38100" dir="2700000" algn="tl">
                        <a:srgbClr val="000000"/>
                      </a:outerShdw>
                    </a:effectLst>
                    <a:latin typeface="+mj-lt"/>
                    <a:ea typeface="+mj-ea"/>
                    <a:cs typeface="+mj-cs"/>
                    <a:sym typeface="Wingdings" pitchFamily="2" charset="2"/>
                  </a:rPr>
                  <a:t> </a:t>
                </a:r>
                <a:r>
                  <a:rPr lang="it-IT" sz="2400" b="1" kern="0" cap="small" dirty="0" err="1">
                    <a:solidFill>
                      <a:srgbClr val="FFFF00"/>
                    </a:solidFill>
                    <a:effectLst>
                      <a:outerShdw blurRad="38100" dist="38100" dir="2700000" algn="tl">
                        <a:srgbClr val="000000"/>
                      </a:outerShdw>
                    </a:effectLst>
                    <a:latin typeface="+mj-lt"/>
                    <a:ea typeface="+mj-ea"/>
                    <a:cs typeface="+mj-cs"/>
                    <a:sym typeface="Wingdings" pitchFamily="2" charset="2"/>
                  </a:rPr>
                  <a:t>Domains</a:t>
                </a:r>
                <a:r>
                  <a:rPr lang="it-IT" sz="2400" b="1" kern="0" cap="small" dirty="0">
                    <a:solidFill>
                      <a:srgbClr val="FFFF00"/>
                    </a:solidFill>
                    <a:effectLst>
                      <a:outerShdw blurRad="38100" dist="38100" dir="2700000" algn="tl">
                        <a:srgbClr val="000000"/>
                      </a:outerShdw>
                    </a:effectLst>
                    <a:latin typeface="+mj-lt"/>
                    <a:ea typeface="+mj-ea"/>
                    <a:cs typeface="+mj-cs"/>
                    <a:sym typeface="Wingdings" pitchFamily="2" charset="2"/>
                  </a:rPr>
                  <a:t> (</a:t>
                </a:r>
                <a:r>
                  <a:rPr lang="it-IT" sz="2400" b="1" kern="0" cap="small" dirty="0" err="1">
                    <a:solidFill>
                      <a:srgbClr val="FFFF00"/>
                    </a:solidFill>
                    <a:effectLst>
                      <a:outerShdw blurRad="38100" dist="38100" dir="2700000" algn="tl">
                        <a:srgbClr val="000000"/>
                      </a:outerShdw>
                    </a:effectLst>
                    <a:latin typeface="+mj-lt"/>
                    <a:ea typeface="+mj-ea"/>
                    <a:cs typeface="+mj-cs"/>
                    <a:sym typeface="Wingdings" pitchFamily="2" charset="2"/>
                  </a:rPr>
                  <a:t>CDs</a:t>
                </a:r>
                <a:r>
                  <a:rPr lang="it-IT" sz="2400" b="1" kern="0" cap="small" dirty="0">
                    <a:solidFill>
                      <a:srgbClr val="FFFF00"/>
                    </a:solidFill>
                    <a:effectLst>
                      <a:outerShdw blurRad="38100" dist="38100" dir="2700000" algn="tl">
                        <a:srgbClr val="000000"/>
                      </a:outerShdw>
                    </a:effectLst>
                    <a:latin typeface="+mj-lt"/>
                    <a:ea typeface="+mj-ea"/>
                    <a:cs typeface="+mj-cs"/>
                    <a:sym typeface="Wingdings" pitchFamily="2" charset="2"/>
                  </a:rPr>
                  <a:t>)</a:t>
                </a:r>
              </a:p>
            </p:txBody>
          </p:sp>
          <p:grpSp>
            <p:nvGrpSpPr>
              <p:cNvPr id="20489" name="Group 67"/>
              <p:cNvGrpSpPr>
                <a:grpSpLocks/>
              </p:cNvGrpSpPr>
              <p:nvPr/>
            </p:nvGrpSpPr>
            <p:grpSpPr bwMode="auto">
              <a:xfrm>
                <a:off x="285751" y="1781175"/>
                <a:ext cx="4724401" cy="3889375"/>
                <a:chOff x="336" y="840"/>
                <a:chExt cx="2976" cy="2450"/>
              </a:xfrm>
            </p:grpSpPr>
            <p:sp>
              <p:nvSpPr>
                <p:cNvPr id="30" name="Rectangle 31"/>
                <p:cNvSpPr>
                  <a:spLocks noChangeArrowheads="1"/>
                </p:cNvSpPr>
                <p:nvPr/>
              </p:nvSpPr>
              <p:spPr bwMode="auto">
                <a:xfrm>
                  <a:off x="336" y="960"/>
                  <a:ext cx="2976" cy="2064"/>
                </a:xfrm>
                <a:prstGeom prst="rect">
                  <a:avLst/>
                </a:prstGeom>
                <a:pattFill prst="pct75">
                  <a:fgClr>
                    <a:srgbClr val="CCCCFF"/>
                  </a:fgClr>
                  <a:bgClr>
                    <a:schemeClr val="bg1"/>
                  </a:bgClr>
                </a:pattFill>
                <a:ln w="9525">
                  <a:solidFill>
                    <a:schemeClr val="tx1"/>
                  </a:solidFill>
                  <a:miter lim="800000"/>
                  <a:headEnd/>
                  <a:tailEnd/>
                </a:ln>
                <a:effectLst>
                  <a:softEdge rad="317500"/>
                </a:effectLst>
              </p:spPr>
              <p:txBody>
                <a:bodyPr wrap="none" anchor="ctr"/>
                <a:lstStyle/>
                <a:p>
                  <a:pPr>
                    <a:defRPr/>
                  </a:pPr>
                  <a:endParaRPr lang="it-IT"/>
                </a:p>
              </p:txBody>
            </p:sp>
            <p:sp>
              <p:nvSpPr>
                <p:cNvPr id="20495" name="Oval 51" descr="80%"/>
                <p:cNvSpPr>
                  <a:spLocks noChangeArrowheads="1"/>
                </p:cNvSpPr>
                <p:nvPr/>
              </p:nvSpPr>
              <p:spPr bwMode="auto">
                <a:xfrm>
                  <a:off x="480" y="1104"/>
                  <a:ext cx="1054" cy="1054"/>
                </a:xfrm>
                <a:prstGeom prst="ellipse">
                  <a:avLst/>
                </a:prstGeom>
                <a:pattFill prst="pct80">
                  <a:fgClr>
                    <a:srgbClr val="9900CC"/>
                  </a:fgClr>
                  <a:bgClr>
                    <a:srgbClr val="FFFFFF"/>
                  </a:bgClr>
                </a:pattFill>
                <a:ln w="31750">
                  <a:solidFill>
                    <a:srgbClr val="3333CC"/>
                  </a:solidFill>
                  <a:prstDash val="sysDot"/>
                  <a:round/>
                  <a:headEnd/>
                  <a:tailEnd/>
                </a:ln>
              </p:spPr>
              <p:txBody>
                <a:bodyPr wrap="none" anchor="ctr"/>
                <a:lstStyle/>
                <a:p>
                  <a:endParaRPr lang="it-IT"/>
                </a:p>
              </p:txBody>
            </p:sp>
            <p:sp>
              <p:nvSpPr>
                <p:cNvPr id="20496" name="Oval 57" descr="80%"/>
                <p:cNvSpPr>
                  <a:spLocks noChangeArrowheads="1"/>
                </p:cNvSpPr>
                <p:nvPr/>
              </p:nvSpPr>
              <p:spPr bwMode="auto">
                <a:xfrm>
                  <a:off x="1920" y="1824"/>
                  <a:ext cx="1054" cy="1054"/>
                </a:xfrm>
                <a:prstGeom prst="ellipse">
                  <a:avLst/>
                </a:prstGeom>
                <a:pattFill prst="pct80">
                  <a:fgClr>
                    <a:srgbClr val="9900CC"/>
                  </a:fgClr>
                  <a:bgClr>
                    <a:srgbClr val="FFFFFF"/>
                  </a:bgClr>
                </a:pattFill>
                <a:ln w="31750">
                  <a:solidFill>
                    <a:srgbClr val="3333CC"/>
                  </a:solidFill>
                  <a:prstDash val="sysDot"/>
                  <a:round/>
                  <a:headEnd/>
                  <a:tailEnd/>
                </a:ln>
              </p:spPr>
              <p:txBody>
                <a:bodyPr wrap="none" anchor="ctr"/>
                <a:lstStyle/>
                <a:p>
                  <a:endParaRPr lang="it-IT"/>
                </a:p>
              </p:txBody>
            </p:sp>
            <p:sp>
              <p:nvSpPr>
                <p:cNvPr id="20497" name="Line 58"/>
                <p:cNvSpPr>
                  <a:spLocks noChangeShapeType="1"/>
                </p:cNvSpPr>
                <p:nvPr/>
              </p:nvSpPr>
              <p:spPr bwMode="auto">
                <a:xfrm flipV="1">
                  <a:off x="1962" y="2640"/>
                  <a:ext cx="582" cy="650"/>
                </a:xfrm>
                <a:prstGeom prst="line">
                  <a:avLst/>
                </a:prstGeom>
                <a:noFill/>
                <a:ln w="50800">
                  <a:solidFill>
                    <a:schemeClr val="folHlink"/>
                  </a:solidFill>
                  <a:prstDash val="dash"/>
                  <a:round/>
                  <a:headEnd/>
                  <a:tailEnd type="triangle" w="med" len="med"/>
                </a:ln>
              </p:spPr>
              <p:txBody>
                <a:bodyPr wrap="none" anchor="ctr"/>
                <a:lstStyle/>
                <a:p>
                  <a:endParaRPr lang="it-IT"/>
                </a:p>
              </p:txBody>
            </p:sp>
            <p:sp>
              <p:nvSpPr>
                <p:cNvPr id="20498" name="Line 59"/>
                <p:cNvSpPr>
                  <a:spLocks noChangeShapeType="1"/>
                </p:cNvSpPr>
                <p:nvPr/>
              </p:nvSpPr>
              <p:spPr bwMode="auto">
                <a:xfrm>
                  <a:off x="960" y="1632"/>
                  <a:ext cx="1488" cy="720"/>
                </a:xfrm>
                <a:prstGeom prst="line">
                  <a:avLst/>
                </a:prstGeom>
                <a:noFill/>
                <a:ln w="9525">
                  <a:solidFill>
                    <a:schemeClr val="folHlink"/>
                  </a:solidFill>
                  <a:round/>
                  <a:headEnd type="triangle" w="med" len="med"/>
                  <a:tailEnd type="triangle" w="med" len="med"/>
                </a:ln>
              </p:spPr>
              <p:txBody>
                <a:bodyPr wrap="none" anchor="ctr"/>
                <a:lstStyle/>
                <a:p>
                  <a:endParaRPr lang="it-IT"/>
                </a:p>
              </p:txBody>
            </p:sp>
            <p:sp>
              <p:nvSpPr>
                <p:cNvPr id="20499" name="Line 60"/>
                <p:cNvSpPr>
                  <a:spLocks noChangeShapeType="1"/>
                </p:cNvSpPr>
                <p:nvPr/>
              </p:nvSpPr>
              <p:spPr bwMode="auto">
                <a:xfrm flipV="1">
                  <a:off x="2448" y="1920"/>
                  <a:ext cx="240" cy="384"/>
                </a:xfrm>
                <a:prstGeom prst="line">
                  <a:avLst/>
                </a:prstGeom>
                <a:noFill/>
                <a:ln w="9525">
                  <a:solidFill>
                    <a:schemeClr val="folHlink"/>
                  </a:solidFill>
                  <a:round/>
                  <a:headEnd/>
                  <a:tailEnd type="triangle" w="med" len="med"/>
                </a:ln>
              </p:spPr>
              <p:txBody>
                <a:bodyPr wrap="none" anchor="ctr"/>
                <a:lstStyle/>
                <a:p>
                  <a:endParaRPr lang="it-IT"/>
                </a:p>
              </p:txBody>
            </p:sp>
            <p:sp>
              <p:nvSpPr>
                <p:cNvPr id="36" name="Text Box 61"/>
                <p:cNvSpPr txBox="1">
                  <a:spLocks noChangeArrowheads="1"/>
                </p:cNvSpPr>
                <p:nvPr/>
              </p:nvSpPr>
              <p:spPr bwMode="auto">
                <a:xfrm>
                  <a:off x="2304" y="1776"/>
                  <a:ext cx="288" cy="336"/>
                </a:xfrm>
                <a:prstGeom prst="rect">
                  <a:avLst/>
                </a:prstGeom>
                <a:noFill/>
                <a:ln w="9525">
                  <a:noFill/>
                  <a:miter lim="800000"/>
                  <a:headEnd/>
                  <a:tailEnd/>
                </a:ln>
              </p:spPr>
              <p:txBody>
                <a:bodyPr/>
                <a:lstStyle/>
                <a:p>
                  <a:pPr algn="just">
                    <a:defRPr/>
                  </a:pPr>
                  <a:r>
                    <a:rPr lang="it-IT" sz="2800" b="1" dirty="0">
                      <a:solidFill>
                        <a:schemeClr val="folHlink"/>
                      </a:solidFill>
                      <a:effectLst>
                        <a:outerShdw blurRad="38100" dist="38100" dir="2700000" algn="tl">
                          <a:srgbClr val="000000"/>
                        </a:outerShdw>
                      </a:effectLst>
                      <a:latin typeface="Times New Roman"/>
                    </a:rPr>
                    <a:t> </a:t>
                  </a:r>
                  <a:r>
                    <a:rPr lang="it-IT" sz="2800" b="1" kern="0" dirty="0">
                      <a:solidFill>
                        <a:srgbClr val="FFFF00"/>
                      </a:solidFill>
                      <a:effectLst>
                        <a:outerShdw blurRad="38100" dist="38100" dir="2700000" algn="tl">
                          <a:srgbClr val="000000"/>
                        </a:outerShdw>
                      </a:effectLst>
                      <a:latin typeface="+mj-lt"/>
                      <a:sym typeface="Wingdings" pitchFamily="2" charset="2"/>
                    </a:rPr>
                    <a:t>r</a:t>
                  </a:r>
                  <a:endParaRPr lang="it-IT" dirty="0">
                    <a:solidFill>
                      <a:schemeClr val="folHlink"/>
                    </a:solidFill>
                    <a:latin typeface="+mj-lt"/>
                  </a:endParaRPr>
                </a:p>
              </p:txBody>
            </p:sp>
            <p:sp>
              <p:nvSpPr>
                <p:cNvPr id="37" name="Text Box 62"/>
                <p:cNvSpPr txBox="1">
                  <a:spLocks noChangeArrowheads="1"/>
                </p:cNvSpPr>
                <p:nvPr/>
              </p:nvSpPr>
              <p:spPr bwMode="auto">
                <a:xfrm>
                  <a:off x="1488" y="2064"/>
                  <a:ext cx="288" cy="336"/>
                </a:xfrm>
                <a:prstGeom prst="rect">
                  <a:avLst/>
                </a:prstGeom>
                <a:noFill/>
                <a:ln w="9525">
                  <a:noFill/>
                  <a:miter lim="800000"/>
                  <a:headEnd/>
                  <a:tailEnd/>
                </a:ln>
              </p:spPr>
              <p:txBody>
                <a:bodyPr/>
                <a:lstStyle/>
                <a:p>
                  <a:pPr algn="just">
                    <a:defRPr/>
                  </a:pPr>
                  <a:r>
                    <a:rPr lang="it-IT" sz="2800" b="1" dirty="0">
                      <a:solidFill>
                        <a:schemeClr val="folHlink"/>
                      </a:solidFill>
                      <a:effectLst>
                        <a:outerShdw blurRad="38100" dist="38100" dir="2700000" algn="tl">
                          <a:srgbClr val="000000"/>
                        </a:outerShdw>
                      </a:effectLst>
                      <a:latin typeface="+mj-lt"/>
                    </a:rPr>
                    <a:t>D</a:t>
                  </a:r>
                  <a:endParaRPr lang="it-IT" dirty="0">
                    <a:solidFill>
                      <a:schemeClr val="folHlink"/>
                    </a:solidFill>
                    <a:latin typeface="+mj-lt"/>
                  </a:endParaRPr>
                </a:p>
              </p:txBody>
            </p:sp>
            <p:sp>
              <p:nvSpPr>
                <p:cNvPr id="20502" name="Line 64"/>
                <p:cNvSpPr>
                  <a:spLocks noChangeShapeType="1"/>
                </p:cNvSpPr>
                <p:nvPr/>
              </p:nvSpPr>
              <p:spPr bwMode="auto">
                <a:xfrm flipH="1">
                  <a:off x="1690" y="840"/>
                  <a:ext cx="733" cy="1678"/>
                </a:xfrm>
                <a:prstGeom prst="line">
                  <a:avLst/>
                </a:prstGeom>
                <a:noFill/>
                <a:ln w="50800">
                  <a:solidFill>
                    <a:schemeClr val="folHlink"/>
                  </a:solidFill>
                  <a:prstDash val="dash"/>
                  <a:round/>
                  <a:headEnd/>
                  <a:tailEnd type="triangle" w="med" len="med"/>
                </a:ln>
              </p:spPr>
              <p:txBody>
                <a:bodyPr wrap="none" anchor="ctr"/>
                <a:lstStyle/>
                <a:p>
                  <a:endParaRPr lang="it-IT"/>
                </a:p>
              </p:txBody>
            </p:sp>
          </p:grpSp>
          <p:sp>
            <p:nvSpPr>
              <p:cNvPr id="20490" name="Line 58"/>
              <p:cNvSpPr>
                <a:spLocks noChangeShapeType="1"/>
              </p:cNvSpPr>
              <p:nvPr/>
            </p:nvSpPr>
            <p:spPr bwMode="auto">
              <a:xfrm flipH="1" flipV="1">
                <a:off x="1386136" y="3861048"/>
                <a:ext cx="40630" cy="1737320"/>
              </a:xfrm>
              <a:prstGeom prst="line">
                <a:avLst/>
              </a:prstGeom>
              <a:noFill/>
              <a:ln w="50800">
                <a:solidFill>
                  <a:schemeClr val="folHlink"/>
                </a:solidFill>
                <a:prstDash val="dash"/>
                <a:round/>
                <a:headEnd/>
                <a:tailEnd type="triangle" w="med" len="med"/>
              </a:ln>
            </p:spPr>
            <p:txBody>
              <a:bodyPr wrap="none" anchor="ctr"/>
              <a:lstStyle/>
              <a:p>
                <a:endParaRPr lang="it-IT"/>
              </a:p>
            </p:txBody>
          </p:sp>
          <p:sp>
            <p:nvSpPr>
              <p:cNvPr id="25" name="Text Box 27"/>
              <p:cNvSpPr txBox="1">
                <a:spLocks noChangeArrowheads="1"/>
              </p:cNvSpPr>
              <p:nvPr/>
            </p:nvSpPr>
            <p:spPr bwMode="auto">
              <a:xfrm>
                <a:off x="2148889" y="2357548"/>
                <a:ext cx="3886389" cy="1447211"/>
              </a:xfrm>
              <a:prstGeom prst="rect">
                <a:avLst/>
              </a:prstGeom>
              <a:noFill/>
              <a:ln w="9525">
                <a:noFill/>
                <a:miter lim="800000"/>
                <a:headEnd/>
                <a:tailEnd/>
              </a:ln>
            </p:spPr>
            <p:txBody>
              <a:bodyPr/>
              <a:lstStyle/>
              <a:p>
                <a:pPr>
                  <a:defRPr/>
                </a:pPr>
                <a:r>
                  <a:rPr lang="it-IT" sz="2000" kern="0" cap="small" dirty="0">
                    <a:solidFill>
                      <a:schemeClr val="bg2"/>
                    </a:solidFill>
                    <a:latin typeface="+mj-lt"/>
                    <a:ea typeface="+mj-ea"/>
                    <a:cs typeface="+mj-cs"/>
                    <a:sym typeface="Wingdings" pitchFamily="2" charset="2"/>
                  </a:rPr>
                  <a:t>At </a:t>
                </a:r>
                <a:r>
                  <a:rPr lang="it-IT" sz="2000" kern="0" cap="small" dirty="0" err="1">
                    <a:solidFill>
                      <a:schemeClr val="bg2"/>
                    </a:solidFill>
                    <a:latin typeface="+mj-lt"/>
                    <a:ea typeface="+mj-ea"/>
                    <a:cs typeface="+mj-cs"/>
                    <a:sym typeface="Wingdings" pitchFamily="2" charset="2"/>
                  </a:rPr>
                  <a:t>room</a:t>
                </a:r>
                <a:r>
                  <a:rPr lang="it-IT" sz="2000" kern="0" cap="small" dirty="0">
                    <a:solidFill>
                      <a:schemeClr val="bg2"/>
                    </a:solidFill>
                    <a:latin typeface="+mj-lt"/>
                    <a:ea typeface="+mj-ea"/>
                    <a:cs typeface="+mj-cs"/>
                    <a:sym typeface="Wingdings" pitchFamily="2" charset="2"/>
                  </a:rPr>
                  <a:t> temperature</a:t>
                </a:r>
              </a:p>
              <a:p>
                <a:pPr>
                  <a:defRPr/>
                </a:pPr>
                <a:r>
                  <a:rPr lang="it-IT" sz="2000" kern="0" cap="small" dirty="0">
                    <a:solidFill>
                      <a:schemeClr val="bg2"/>
                    </a:solidFill>
                    <a:latin typeface="+mj-lt"/>
                    <a:ea typeface="+mj-ea"/>
                    <a:cs typeface="+mj-cs"/>
                    <a:sym typeface="Wingdings" pitchFamily="2" charset="2"/>
                  </a:rPr>
                  <a:t>D = 750 Angstrom</a:t>
                </a:r>
              </a:p>
              <a:p>
                <a:pPr>
                  <a:defRPr/>
                </a:pPr>
                <a:r>
                  <a:rPr lang="it-IT" sz="2000" kern="0" dirty="0">
                    <a:solidFill>
                      <a:schemeClr val="bg2"/>
                    </a:solidFill>
                    <a:latin typeface="+mj-lt"/>
                    <a:ea typeface="+mj-ea"/>
                    <a:cs typeface="+mj-cs"/>
                    <a:sym typeface="Wingdings" pitchFamily="2" charset="2"/>
                  </a:rPr>
                  <a:t>r</a:t>
                </a:r>
                <a:r>
                  <a:rPr lang="it-IT" sz="2000" kern="0" cap="small" dirty="0">
                    <a:solidFill>
                      <a:schemeClr val="bg2"/>
                    </a:solidFill>
                    <a:latin typeface="+mj-lt"/>
                    <a:ea typeface="+mj-ea"/>
                    <a:cs typeface="+mj-cs"/>
                    <a:sym typeface="Wingdings" pitchFamily="2" charset="2"/>
                  </a:rPr>
                  <a:t> = 250 Angstrom</a:t>
                </a:r>
              </a:p>
            </p:txBody>
          </p:sp>
        </p:gr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7" name="Rectangle 15"/>
          <p:cNvSpPr>
            <a:spLocks noChangeArrowheads="1"/>
          </p:cNvSpPr>
          <p:nvPr/>
        </p:nvSpPr>
        <p:spPr bwMode="auto">
          <a:xfrm>
            <a:off x="631825" y="1379538"/>
            <a:ext cx="8188325" cy="4929187"/>
          </a:xfrm>
          <a:prstGeom prst="rect">
            <a:avLst/>
          </a:prstGeom>
          <a:noFill/>
          <a:ln w="9525">
            <a:noFill/>
            <a:miter lim="800000"/>
            <a:headEnd/>
            <a:tailEnd/>
          </a:ln>
        </p:spPr>
        <p:txBody>
          <a:bodyPr lIns="92075" tIns="46038" rIns="92075" bIns="46038" anchor="ctr"/>
          <a:lstStyle/>
          <a:p>
            <a:pPr>
              <a:defRPr/>
            </a:pPr>
            <a:r>
              <a:rPr lang="en-GB" sz="2000" b="1" kern="0" cap="small" dirty="0">
                <a:solidFill>
                  <a:srgbClr val="FFFF00"/>
                </a:solidFill>
                <a:effectLst>
                  <a:outerShdw blurRad="38100" dist="38100" dir="2700000" algn="tl">
                    <a:srgbClr val="000000"/>
                  </a:outerShdw>
                </a:effectLst>
                <a:latin typeface="+mj-lt"/>
                <a:ea typeface="+mj-ea"/>
                <a:cs typeface="+mj-cs"/>
                <a:sym typeface="Wingdings" pitchFamily="2" charset="2"/>
              </a:rPr>
              <a:t> </a:t>
            </a:r>
          </a:p>
        </p:txBody>
      </p:sp>
      <p:grpSp>
        <p:nvGrpSpPr>
          <p:cNvPr id="2" name="Gruppo 25"/>
          <p:cNvGrpSpPr>
            <a:grpSpLocks/>
          </p:cNvGrpSpPr>
          <p:nvPr/>
        </p:nvGrpSpPr>
        <p:grpSpPr bwMode="auto">
          <a:xfrm>
            <a:off x="-180975" y="495300"/>
            <a:ext cx="10440988" cy="7053263"/>
            <a:chOff x="-180975" y="495300"/>
            <a:chExt cx="10441607" cy="7052708"/>
          </a:xfrm>
        </p:grpSpPr>
        <p:grpSp>
          <p:nvGrpSpPr>
            <p:cNvPr id="21511" name="Gruppo 7"/>
            <p:cNvGrpSpPr>
              <a:grpSpLocks/>
            </p:cNvGrpSpPr>
            <p:nvPr/>
          </p:nvGrpSpPr>
          <p:grpSpPr bwMode="auto">
            <a:xfrm>
              <a:off x="-180975" y="1196975"/>
              <a:ext cx="10441607" cy="5000625"/>
              <a:chOff x="-36512" y="1268760"/>
              <a:chExt cx="10441655" cy="5001196"/>
            </a:xfrm>
          </p:grpSpPr>
          <p:sp>
            <p:nvSpPr>
              <p:cNvPr id="9" name="Rectangle 15"/>
              <p:cNvSpPr>
                <a:spLocks noChangeArrowheads="1"/>
              </p:cNvSpPr>
              <p:nvPr/>
            </p:nvSpPr>
            <p:spPr bwMode="auto">
              <a:xfrm>
                <a:off x="-36512" y="1340146"/>
                <a:ext cx="4643735" cy="4929361"/>
              </a:xfrm>
              <a:prstGeom prst="rect">
                <a:avLst/>
              </a:prstGeom>
              <a:noFill/>
              <a:ln w="9525">
                <a:noFill/>
                <a:miter lim="800000"/>
                <a:headEnd/>
                <a:tailEnd/>
              </a:ln>
            </p:spPr>
            <p:txBody>
              <a:bodyPr lIns="92075" tIns="46038" rIns="92075" bIns="46038" anchor="ctr"/>
              <a:lstStyle/>
              <a:p>
                <a:pPr>
                  <a:defRPr/>
                </a:pPr>
                <a:endParaRPr lang="en-GB" sz="2000" b="1" kern="0" cap="small" dirty="0">
                  <a:solidFill>
                    <a:srgbClr val="FFFF00"/>
                  </a:solidFill>
                  <a:effectLst>
                    <a:outerShdw blurRad="38100" dist="38100" dir="2700000" algn="tl">
                      <a:srgbClr val="000000"/>
                    </a:outerShdw>
                  </a:effectLst>
                  <a:latin typeface="+mj-lt"/>
                  <a:ea typeface="+mj-ea"/>
                  <a:cs typeface="+mj-cs"/>
                  <a:sym typeface="Wingdings" pitchFamily="2" charset="2"/>
                </a:endParaRPr>
              </a:p>
            </p:txBody>
          </p:sp>
          <p:grpSp>
            <p:nvGrpSpPr>
              <p:cNvPr id="21514" name="Gruppo 16"/>
              <p:cNvGrpSpPr>
                <a:grpSpLocks/>
              </p:cNvGrpSpPr>
              <p:nvPr/>
            </p:nvGrpSpPr>
            <p:grpSpPr bwMode="auto">
              <a:xfrm>
                <a:off x="4716911" y="1268760"/>
                <a:ext cx="5688232" cy="4782096"/>
                <a:chOff x="563565" y="1349896"/>
                <a:chExt cx="5688232" cy="4782096"/>
              </a:xfrm>
            </p:grpSpPr>
            <p:sp>
              <p:nvSpPr>
                <p:cNvPr id="11" name="Text Box 28"/>
                <p:cNvSpPr txBox="1">
                  <a:spLocks noChangeArrowheads="1"/>
                </p:cNvSpPr>
                <p:nvPr/>
              </p:nvSpPr>
              <p:spPr bwMode="auto">
                <a:xfrm>
                  <a:off x="1066691" y="1349841"/>
                  <a:ext cx="3734038" cy="1143040"/>
                </a:xfrm>
                <a:prstGeom prst="rect">
                  <a:avLst/>
                </a:prstGeom>
                <a:noFill/>
                <a:ln w="9525">
                  <a:noFill/>
                  <a:miter lim="800000"/>
                  <a:headEnd/>
                  <a:tailEnd/>
                </a:ln>
              </p:spPr>
              <p:txBody>
                <a:bodyPr/>
                <a:lstStyle/>
                <a:p>
                  <a:pPr algn="ctr">
                    <a:defRPr/>
                  </a:pPr>
                  <a:r>
                    <a:rPr lang="it-IT" sz="2400" b="1" kern="0" cap="small" dirty="0" err="1">
                      <a:solidFill>
                        <a:srgbClr val="FFFF00"/>
                      </a:solidFill>
                      <a:effectLst>
                        <a:outerShdw blurRad="38100" dist="38100" dir="2700000" algn="tl">
                          <a:srgbClr val="000000"/>
                        </a:outerShdw>
                      </a:effectLst>
                      <a:latin typeface="+mj-lt"/>
                      <a:ea typeface="+mj-ea"/>
                      <a:cs typeface="+mj-cs"/>
                      <a:sym typeface="Wingdings" pitchFamily="2" charset="2"/>
                    </a:rPr>
                    <a:t>Non-Coherent</a:t>
                  </a:r>
                  <a:r>
                    <a:rPr lang="it-IT" sz="2400" b="1" kern="0" cap="small" dirty="0">
                      <a:solidFill>
                        <a:srgbClr val="FFFF00"/>
                      </a:solidFill>
                      <a:effectLst>
                        <a:outerShdw blurRad="38100" dist="38100" dir="2700000" algn="tl">
                          <a:srgbClr val="000000"/>
                        </a:outerShdw>
                      </a:effectLst>
                      <a:latin typeface="+mj-lt"/>
                      <a:ea typeface="+mj-ea"/>
                      <a:cs typeface="+mj-cs"/>
                      <a:sym typeface="Wingdings" pitchFamily="2" charset="2"/>
                    </a:rPr>
                    <a:t> </a:t>
                  </a:r>
                  <a:r>
                    <a:rPr lang="it-IT" sz="2400" b="1" kern="0" cap="small" dirty="0" err="1">
                      <a:solidFill>
                        <a:srgbClr val="FFFF00"/>
                      </a:solidFill>
                      <a:effectLst>
                        <a:outerShdw blurRad="38100" dist="38100" dir="2700000" algn="tl">
                          <a:srgbClr val="000000"/>
                        </a:outerShdw>
                      </a:effectLst>
                      <a:latin typeface="+mj-lt"/>
                      <a:ea typeface="+mj-ea"/>
                      <a:cs typeface="+mj-cs"/>
                      <a:sym typeface="Wingdings" pitchFamily="2" charset="2"/>
                    </a:rPr>
                    <a:t>Phase</a:t>
                  </a:r>
                  <a:endParaRPr lang="it-IT" sz="2400" b="1" kern="0" cap="small" dirty="0">
                    <a:solidFill>
                      <a:srgbClr val="FFFF00"/>
                    </a:solidFill>
                    <a:effectLst>
                      <a:outerShdw blurRad="38100" dist="38100" dir="2700000" algn="tl">
                        <a:srgbClr val="000000"/>
                      </a:outerShdw>
                    </a:effectLst>
                    <a:latin typeface="+mj-lt"/>
                    <a:ea typeface="+mj-ea"/>
                    <a:cs typeface="+mj-cs"/>
                    <a:sym typeface="Wingdings" pitchFamily="2" charset="2"/>
                  </a:endParaRPr>
                </a:p>
              </p:txBody>
            </p:sp>
            <p:sp>
              <p:nvSpPr>
                <p:cNvPr id="12" name="Text Box 63"/>
                <p:cNvSpPr txBox="1">
                  <a:spLocks noChangeArrowheads="1"/>
                </p:cNvSpPr>
                <p:nvPr/>
              </p:nvSpPr>
              <p:spPr bwMode="auto">
                <a:xfrm>
                  <a:off x="801561" y="5598141"/>
                  <a:ext cx="4550065" cy="533419"/>
                </a:xfrm>
                <a:prstGeom prst="rect">
                  <a:avLst/>
                </a:prstGeom>
                <a:noFill/>
                <a:ln w="9525">
                  <a:noFill/>
                  <a:miter lim="800000"/>
                  <a:headEnd/>
                  <a:tailEnd/>
                </a:ln>
              </p:spPr>
              <p:txBody>
                <a:bodyPr/>
                <a:lstStyle/>
                <a:p>
                  <a:pPr algn="just">
                    <a:defRPr/>
                  </a:pPr>
                  <a:r>
                    <a:rPr lang="it-IT" sz="2400" b="1" kern="0" cap="small" dirty="0" err="1">
                      <a:solidFill>
                        <a:srgbClr val="FFFF00"/>
                      </a:solidFill>
                      <a:effectLst>
                        <a:outerShdw blurRad="38100" dist="38100" dir="2700000" algn="tl">
                          <a:srgbClr val="000000"/>
                        </a:outerShdw>
                      </a:effectLst>
                      <a:latin typeface="+mj-lt"/>
                      <a:ea typeface="+mj-ea"/>
                      <a:cs typeface="+mj-cs"/>
                      <a:sym typeface="Wingdings" pitchFamily="2" charset="2"/>
                    </a:rPr>
                    <a:t>Coherence</a:t>
                  </a:r>
                  <a:r>
                    <a:rPr lang="it-IT" sz="2400" b="1" kern="0" cap="small" dirty="0">
                      <a:solidFill>
                        <a:srgbClr val="FFFF00"/>
                      </a:solidFill>
                      <a:effectLst>
                        <a:outerShdw blurRad="38100" dist="38100" dir="2700000" algn="tl">
                          <a:srgbClr val="000000"/>
                        </a:outerShdw>
                      </a:effectLst>
                      <a:latin typeface="+mj-lt"/>
                      <a:ea typeface="+mj-ea"/>
                      <a:cs typeface="+mj-cs"/>
                      <a:sym typeface="Wingdings" pitchFamily="2" charset="2"/>
                    </a:rPr>
                    <a:t> </a:t>
                  </a:r>
                  <a:r>
                    <a:rPr lang="it-IT" sz="2400" b="1" kern="0" cap="small" dirty="0" err="1">
                      <a:solidFill>
                        <a:srgbClr val="FFFF00"/>
                      </a:solidFill>
                      <a:effectLst>
                        <a:outerShdw blurRad="38100" dist="38100" dir="2700000" algn="tl">
                          <a:srgbClr val="000000"/>
                        </a:outerShdw>
                      </a:effectLst>
                      <a:latin typeface="+mj-lt"/>
                      <a:ea typeface="+mj-ea"/>
                      <a:cs typeface="+mj-cs"/>
                      <a:sym typeface="Wingdings" pitchFamily="2" charset="2"/>
                    </a:rPr>
                    <a:t>Domains</a:t>
                  </a:r>
                  <a:r>
                    <a:rPr lang="it-IT" sz="2400" b="1" kern="0" cap="small" dirty="0">
                      <a:solidFill>
                        <a:srgbClr val="FFFF00"/>
                      </a:solidFill>
                      <a:effectLst>
                        <a:outerShdw blurRad="38100" dist="38100" dir="2700000" algn="tl">
                          <a:srgbClr val="000000"/>
                        </a:outerShdw>
                      </a:effectLst>
                      <a:latin typeface="+mj-lt"/>
                      <a:ea typeface="+mj-ea"/>
                      <a:cs typeface="+mj-cs"/>
                      <a:sym typeface="Wingdings" pitchFamily="2" charset="2"/>
                    </a:rPr>
                    <a:t> (</a:t>
                  </a:r>
                  <a:r>
                    <a:rPr lang="it-IT" sz="2400" b="1" kern="0" cap="small" dirty="0" err="1">
                      <a:solidFill>
                        <a:srgbClr val="FFFF00"/>
                      </a:solidFill>
                      <a:effectLst>
                        <a:outerShdw blurRad="38100" dist="38100" dir="2700000" algn="tl">
                          <a:srgbClr val="000000"/>
                        </a:outerShdw>
                      </a:effectLst>
                      <a:latin typeface="+mj-lt"/>
                      <a:ea typeface="+mj-ea"/>
                      <a:cs typeface="+mj-cs"/>
                      <a:sym typeface="Wingdings" pitchFamily="2" charset="2"/>
                    </a:rPr>
                    <a:t>CDs</a:t>
                  </a:r>
                  <a:r>
                    <a:rPr lang="it-IT" sz="2400" b="1" kern="0" cap="small" dirty="0">
                      <a:solidFill>
                        <a:srgbClr val="FFFF00"/>
                      </a:solidFill>
                      <a:effectLst>
                        <a:outerShdw blurRad="38100" dist="38100" dir="2700000" algn="tl">
                          <a:srgbClr val="000000"/>
                        </a:outerShdw>
                      </a:effectLst>
                      <a:latin typeface="+mj-lt"/>
                      <a:ea typeface="+mj-ea"/>
                      <a:cs typeface="+mj-cs"/>
                      <a:sym typeface="Wingdings" pitchFamily="2" charset="2"/>
                    </a:rPr>
                    <a:t>)</a:t>
                  </a:r>
                </a:p>
              </p:txBody>
            </p:sp>
            <p:grpSp>
              <p:nvGrpSpPr>
                <p:cNvPr id="21517" name="Group 67"/>
                <p:cNvGrpSpPr>
                  <a:grpSpLocks/>
                </p:cNvGrpSpPr>
                <p:nvPr/>
              </p:nvGrpSpPr>
              <p:grpSpPr bwMode="auto">
                <a:xfrm>
                  <a:off x="563565" y="1781175"/>
                  <a:ext cx="4724401" cy="3889375"/>
                  <a:chOff x="511" y="840"/>
                  <a:chExt cx="2976" cy="2450"/>
                </a:xfrm>
              </p:grpSpPr>
              <p:sp>
                <p:nvSpPr>
                  <p:cNvPr id="16" name="Rectangle 31"/>
                  <p:cNvSpPr>
                    <a:spLocks noChangeAspect="1" noChangeArrowheads="1"/>
                  </p:cNvSpPr>
                  <p:nvPr/>
                </p:nvSpPr>
                <p:spPr bwMode="auto">
                  <a:xfrm>
                    <a:off x="511" y="999"/>
                    <a:ext cx="2976" cy="2064"/>
                  </a:xfrm>
                  <a:prstGeom prst="rect">
                    <a:avLst/>
                  </a:prstGeom>
                  <a:pattFill prst="pct75">
                    <a:fgClr>
                      <a:srgbClr val="CCCCFF"/>
                    </a:fgClr>
                    <a:bgClr>
                      <a:schemeClr val="bg1"/>
                    </a:bgClr>
                  </a:pattFill>
                  <a:ln w="9525">
                    <a:solidFill>
                      <a:schemeClr val="tx1"/>
                    </a:solidFill>
                    <a:miter lim="800000"/>
                    <a:headEnd/>
                    <a:tailEnd/>
                  </a:ln>
                  <a:effectLst>
                    <a:softEdge rad="317500"/>
                  </a:effectLst>
                </p:spPr>
                <p:txBody>
                  <a:bodyPr wrap="none" anchor="ctr"/>
                  <a:lstStyle/>
                  <a:p>
                    <a:pPr>
                      <a:defRPr/>
                    </a:pPr>
                    <a:endParaRPr lang="it-IT"/>
                  </a:p>
                </p:txBody>
              </p:sp>
              <p:sp>
                <p:nvSpPr>
                  <p:cNvPr id="21523" name="Oval 51" descr="80%"/>
                  <p:cNvSpPr>
                    <a:spLocks noChangeAspect="1" noChangeArrowheads="1"/>
                  </p:cNvSpPr>
                  <p:nvPr/>
                </p:nvSpPr>
                <p:spPr bwMode="auto">
                  <a:xfrm>
                    <a:off x="616" y="1104"/>
                    <a:ext cx="1054" cy="1054"/>
                  </a:xfrm>
                  <a:prstGeom prst="ellipse">
                    <a:avLst/>
                  </a:prstGeom>
                  <a:pattFill prst="pct80">
                    <a:fgClr>
                      <a:srgbClr val="9900CC"/>
                    </a:fgClr>
                    <a:bgClr>
                      <a:srgbClr val="FFFFFF"/>
                    </a:bgClr>
                  </a:pattFill>
                  <a:ln w="31750">
                    <a:solidFill>
                      <a:srgbClr val="3333CC"/>
                    </a:solidFill>
                    <a:prstDash val="sysDot"/>
                    <a:round/>
                    <a:headEnd/>
                    <a:tailEnd/>
                  </a:ln>
                </p:spPr>
                <p:txBody>
                  <a:bodyPr wrap="none" anchor="ctr"/>
                  <a:lstStyle/>
                  <a:p>
                    <a:endParaRPr lang="it-IT"/>
                  </a:p>
                </p:txBody>
              </p:sp>
              <p:sp>
                <p:nvSpPr>
                  <p:cNvPr id="21524" name="Oval 57" descr="80%"/>
                  <p:cNvSpPr>
                    <a:spLocks noChangeArrowheads="1"/>
                  </p:cNvSpPr>
                  <p:nvPr/>
                </p:nvSpPr>
                <p:spPr bwMode="auto">
                  <a:xfrm>
                    <a:off x="2056" y="1824"/>
                    <a:ext cx="1054" cy="1054"/>
                  </a:xfrm>
                  <a:prstGeom prst="ellipse">
                    <a:avLst/>
                  </a:prstGeom>
                  <a:pattFill prst="pct80">
                    <a:fgClr>
                      <a:srgbClr val="9900CC"/>
                    </a:fgClr>
                    <a:bgClr>
                      <a:srgbClr val="FFFFFF"/>
                    </a:bgClr>
                  </a:pattFill>
                  <a:ln w="31750">
                    <a:solidFill>
                      <a:srgbClr val="3333CC"/>
                    </a:solidFill>
                    <a:prstDash val="sysDot"/>
                    <a:round/>
                    <a:headEnd/>
                    <a:tailEnd/>
                  </a:ln>
                </p:spPr>
                <p:txBody>
                  <a:bodyPr wrap="none" anchor="ctr"/>
                  <a:lstStyle/>
                  <a:p>
                    <a:endParaRPr lang="it-IT"/>
                  </a:p>
                </p:txBody>
              </p:sp>
              <p:sp>
                <p:nvSpPr>
                  <p:cNvPr id="21525" name="Line 58"/>
                  <p:cNvSpPr>
                    <a:spLocks noChangeShapeType="1"/>
                  </p:cNvSpPr>
                  <p:nvPr/>
                </p:nvSpPr>
                <p:spPr bwMode="auto">
                  <a:xfrm flipV="1">
                    <a:off x="2098" y="2640"/>
                    <a:ext cx="582" cy="650"/>
                  </a:xfrm>
                  <a:prstGeom prst="line">
                    <a:avLst/>
                  </a:prstGeom>
                  <a:noFill/>
                  <a:ln w="50800">
                    <a:solidFill>
                      <a:schemeClr val="folHlink"/>
                    </a:solidFill>
                    <a:prstDash val="dash"/>
                    <a:round/>
                    <a:headEnd/>
                    <a:tailEnd type="triangle" w="med" len="med"/>
                  </a:ln>
                </p:spPr>
                <p:txBody>
                  <a:bodyPr wrap="none" anchor="ctr"/>
                  <a:lstStyle/>
                  <a:p>
                    <a:endParaRPr lang="it-IT"/>
                  </a:p>
                </p:txBody>
              </p:sp>
              <p:sp>
                <p:nvSpPr>
                  <p:cNvPr id="21526" name="Line 59"/>
                  <p:cNvSpPr>
                    <a:spLocks noChangeAspect="1" noChangeShapeType="1"/>
                  </p:cNvSpPr>
                  <p:nvPr/>
                </p:nvSpPr>
                <p:spPr bwMode="auto">
                  <a:xfrm>
                    <a:off x="1096" y="1632"/>
                    <a:ext cx="1488" cy="720"/>
                  </a:xfrm>
                  <a:prstGeom prst="line">
                    <a:avLst/>
                  </a:prstGeom>
                  <a:noFill/>
                  <a:ln w="9525">
                    <a:solidFill>
                      <a:schemeClr val="folHlink"/>
                    </a:solidFill>
                    <a:round/>
                    <a:headEnd type="triangle" w="med" len="med"/>
                    <a:tailEnd type="triangle" w="med" len="med"/>
                  </a:ln>
                </p:spPr>
                <p:txBody>
                  <a:bodyPr wrap="none" anchor="ctr"/>
                  <a:lstStyle/>
                  <a:p>
                    <a:endParaRPr lang="it-IT"/>
                  </a:p>
                </p:txBody>
              </p:sp>
              <p:sp>
                <p:nvSpPr>
                  <p:cNvPr id="21527" name="Line 60"/>
                  <p:cNvSpPr>
                    <a:spLocks noChangeAspect="1" noChangeShapeType="1"/>
                  </p:cNvSpPr>
                  <p:nvPr/>
                </p:nvSpPr>
                <p:spPr bwMode="auto">
                  <a:xfrm flipV="1">
                    <a:off x="2584" y="1920"/>
                    <a:ext cx="240" cy="384"/>
                  </a:xfrm>
                  <a:prstGeom prst="line">
                    <a:avLst/>
                  </a:prstGeom>
                  <a:noFill/>
                  <a:ln w="9525">
                    <a:solidFill>
                      <a:schemeClr val="folHlink"/>
                    </a:solidFill>
                    <a:round/>
                    <a:headEnd/>
                    <a:tailEnd type="triangle" w="med" len="med"/>
                  </a:ln>
                </p:spPr>
                <p:txBody>
                  <a:bodyPr wrap="none" anchor="ctr"/>
                  <a:lstStyle/>
                  <a:p>
                    <a:endParaRPr lang="it-IT"/>
                  </a:p>
                </p:txBody>
              </p:sp>
              <p:sp>
                <p:nvSpPr>
                  <p:cNvPr id="22" name="Text Box 61"/>
                  <p:cNvSpPr txBox="1">
                    <a:spLocks noChangeAspect="1" noChangeArrowheads="1"/>
                  </p:cNvSpPr>
                  <p:nvPr/>
                </p:nvSpPr>
                <p:spPr bwMode="auto">
                  <a:xfrm>
                    <a:off x="2440" y="1776"/>
                    <a:ext cx="288" cy="326"/>
                  </a:xfrm>
                  <a:prstGeom prst="rect">
                    <a:avLst/>
                  </a:prstGeom>
                  <a:noFill/>
                  <a:ln w="9525">
                    <a:noFill/>
                    <a:miter lim="800000"/>
                    <a:headEnd/>
                    <a:tailEnd/>
                  </a:ln>
                </p:spPr>
                <p:txBody>
                  <a:bodyPr/>
                  <a:lstStyle/>
                  <a:p>
                    <a:pPr algn="just">
                      <a:defRPr/>
                    </a:pPr>
                    <a:r>
                      <a:rPr lang="it-IT" sz="2800" b="1" dirty="0">
                        <a:solidFill>
                          <a:schemeClr val="folHlink"/>
                        </a:solidFill>
                        <a:effectLst>
                          <a:outerShdw blurRad="38100" dist="38100" dir="2700000" algn="tl">
                            <a:srgbClr val="000000"/>
                          </a:outerShdw>
                        </a:effectLst>
                        <a:latin typeface="Times New Roman"/>
                      </a:rPr>
                      <a:t> </a:t>
                    </a:r>
                    <a:r>
                      <a:rPr lang="it-IT" sz="2800" b="1" kern="0" dirty="0">
                        <a:solidFill>
                          <a:srgbClr val="FFFF00"/>
                        </a:solidFill>
                        <a:effectLst>
                          <a:outerShdw blurRad="38100" dist="38100" dir="2700000" algn="tl">
                            <a:srgbClr val="000000"/>
                          </a:outerShdw>
                        </a:effectLst>
                        <a:latin typeface="+mj-lt"/>
                        <a:sym typeface="Wingdings" pitchFamily="2" charset="2"/>
                      </a:rPr>
                      <a:t>r</a:t>
                    </a:r>
                    <a:endParaRPr lang="it-IT" dirty="0">
                      <a:solidFill>
                        <a:schemeClr val="folHlink"/>
                      </a:solidFill>
                      <a:latin typeface="+mj-lt"/>
                    </a:endParaRPr>
                  </a:p>
                </p:txBody>
              </p:sp>
              <p:sp>
                <p:nvSpPr>
                  <p:cNvPr id="23" name="Text Box 62"/>
                  <p:cNvSpPr txBox="1">
                    <a:spLocks noChangeArrowheads="1"/>
                  </p:cNvSpPr>
                  <p:nvPr/>
                </p:nvSpPr>
                <p:spPr bwMode="auto">
                  <a:xfrm>
                    <a:off x="1624" y="2064"/>
                    <a:ext cx="288" cy="326"/>
                  </a:xfrm>
                  <a:prstGeom prst="rect">
                    <a:avLst/>
                  </a:prstGeom>
                  <a:noFill/>
                  <a:ln w="9525">
                    <a:noFill/>
                    <a:miter lim="800000"/>
                    <a:headEnd/>
                    <a:tailEnd/>
                  </a:ln>
                </p:spPr>
                <p:txBody>
                  <a:bodyPr/>
                  <a:lstStyle/>
                  <a:p>
                    <a:pPr algn="just">
                      <a:defRPr/>
                    </a:pPr>
                    <a:r>
                      <a:rPr lang="it-IT" sz="2800" b="1" dirty="0">
                        <a:solidFill>
                          <a:schemeClr val="folHlink"/>
                        </a:solidFill>
                        <a:effectLst>
                          <a:outerShdw blurRad="38100" dist="38100" dir="2700000" algn="tl">
                            <a:srgbClr val="000000"/>
                          </a:outerShdw>
                        </a:effectLst>
                        <a:latin typeface="+mj-lt"/>
                      </a:rPr>
                      <a:t>D</a:t>
                    </a:r>
                    <a:endParaRPr lang="it-IT" dirty="0">
                      <a:solidFill>
                        <a:schemeClr val="folHlink"/>
                      </a:solidFill>
                      <a:latin typeface="+mj-lt"/>
                    </a:endParaRPr>
                  </a:p>
                </p:txBody>
              </p:sp>
              <p:sp>
                <p:nvSpPr>
                  <p:cNvPr id="21530" name="Line 64"/>
                  <p:cNvSpPr>
                    <a:spLocks noChangeShapeType="1"/>
                  </p:cNvSpPr>
                  <p:nvPr/>
                </p:nvSpPr>
                <p:spPr bwMode="auto">
                  <a:xfrm flipH="1">
                    <a:off x="1690" y="840"/>
                    <a:ext cx="733" cy="1678"/>
                  </a:xfrm>
                  <a:prstGeom prst="line">
                    <a:avLst/>
                  </a:prstGeom>
                  <a:noFill/>
                  <a:ln w="50800">
                    <a:solidFill>
                      <a:schemeClr val="folHlink"/>
                    </a:solidFill>
                    <a:prstDash val="dash"/>
                    <a:round/>
                    <a:headEnd/>
                    <a:tailEnd type="triangle" w="med" len="med"/>
                  </a:ln>
                </p:spPr>
                <p:txBody>
                  <a:bodyPr wrap="none" anchor="ctr"/>
                  <a:lstStyle/>
                  <a:p>
                    <a:endParaRPr lang="it-IT"/>
                  </a:p>
                </p:txBody>
              </p:sp>
            </p:grpSp>
            <p:sp>
              <p:nvSpPr>
                <p:cNvPr id="21518" name="Line 58"/>
                <p:cNvSpPr>
                  <a:spLocks noChangeShapeType="1"/>
                </p:cNvSpPr>
                <p:nvPr/>
              </p:nvSpPr>
              <p:spPr bwMode="auto">
                <a:xfrm flipH="1" flipV="1">
                  <a:off x="1602655" y="3861048"/>
                  <a:ext cx="40630" cy="1737320"/>
                </a:xfrm>
                <a:prstGeom prst="line">
                  <a:avLst/>
                </a:prstGeom>
                <a:noFill/>
                <a:ln w="50800">
                  <a:solidFill>
                    <a:schemeClr val="folHlink"/>
                  </a:solidFill>
                  <a:prstDash val="dash"/>
                  <a:round/>
                  <a:headEnd/>
                  <a:tailEnd type="triangle" w="med" len="med"/>
                </a:ln>
              </p:spPr>
              <p:txBody>
                <a:bodyPr wrap="none" anchor="ctr"/>
                <a:lstStyle/>
                <a:p>
                  <a:endParaRPr lang="it-IT"/>
                </a:p>
              </p:txBody>
            </p:sp>
            <p:sp>
              <p:nvSpPr>
                <p:cNvPr id="15" name="Text Box 27"/>
                <p:cNvSpPr txBox="1">
                  <a:spLocks noChangeAspect="1" noChangeArrowheads="1"/>
                </p:cNvSpPr>
                <p:nvPr/>
              </p:nvSpPr>
              <p:spPr bwMode="auto">
                <a:xfrm>
                  <a:off x="2365349" y="2357940"/>
                  <a:ext cx="3886448" cy="1447851"/>
                </a:xfrm>
                <a:prstGeom prst="rect">
                  <a:avLst/>
                </a:prstGeom>
                <a:noFill/>
                <a:ln w="9525">
                  <a:noFill/>
                  <a:miter lim="800000"/>
                  <a:headEnd/>
                  <a:tailEnd/>
                </a:ln>
              </p:spPr>
              <p:txBody>
                <a:bodyPr/>
                <a:lstStyle/>
                <a:p>
                  <a:pPr>
                    <a:defRPr/>
                  </a:pPr>
                  <a:r>
                    <a:rPr lang="it-IT" sz="2000" kern="0" cap="small" dirty="0">
                      <a:solidFill>
                        <a:schemeClr val="bg2"/>
                      </a:solidFill>
                      <a:latin typeface="+mj-lt"/>
                      <a:ea typeface="+mj-ea"/>
                      <a:cs typeface="+mj-cs"/>
                      <a:sym typeface="Wingdings" pitchFamily="2" charset="2"/>
                    </a:rPr>
                    <a:t>At </a:t>
                  </a:r>
                  <a:r>
                    <a:rPr lang="it-IT" sz="2000" kern="0" cap="small" dirty="0" err="1">
                      <a:solidFill>
                        <a:schemeClr val="bg2"/>
                      </a:solidFill>
                      <a:latin typeface="+mj-lt"/>
                      <a:ea typeface="+mj-ea"/>
                      <a:cs typeface="+mj-cs"/>
                      <a:sym typeface="Wingdings" pitchFamily="2" charset="2"/>
                    </a:rPr>
                    <a:t>room</a:t>
                  </a:r>
                  <a:r>
                    <a:rPr lang="it-IT" sz="2000" kern="0" cap="small" dirty="0">
                      <a:solidFill>
                        <a:schemeClr val="bg2"/>
                      </a:solidFill>
                      <a:latin typeface="+mj-lt"/>
                      <a:ea typeface="+mj-ea"/>
                      <a:cs typeface="+mj-cs"/>
                      <a:sym typeface="Wingdings" pitchFamily="2" charset="2"/>
                    </a:rPr>
                    <a:t> temperature</a:t>
                  </a:r>
                </a:p>
                <a:p>
                  <a:pPr>
                    <a:defRPr/>
                  </a:pPr>
                  <a:r>
                    <a:rPr lang="it-IT" sz="2000" kern="0" cap="small" dirty="0">
                      <a:solidFill>
                        <a:schemeClr val="bg2"/>
                      </a:solidFill>
                      <a:latin typeface="+mj-lt"/>
                      <a:ea typeface="+mj-ea"/>
                      <a:cs typeface="+mj-cs"/>
                      <a:sym typeface="Wingdings" pitchFamily="2" charset="2"/>
                    </a:rPr>
                    <a:t>D = 750 Angstrom</a:t>
                  </a:r>
                </a:p>
                <a:p>
                  <a:pPr>
                    <a:defRPr/>
                  </a:pPr>
                  <a:r>
                    <a:rPr lang="it-IT" sz="2000" kern="0" dirty="0">
                      <a:solidFill>
                        <a:schemeClr val="bg2"/>
                      </a:solidFill>
                      <a:latin typeface="+mj-lt"/>
                      <a:ea typeface="+mj-ea"/>
                      <a:cs typeface="+mj-cs"/>
                      <a:sym typeface="Wingdings" pitchFamily="2" charset="2"/>
                    </a:rPr>
                    <a:t>r</a:t>
                  </a:r>
                  <a:r>
                    <a:rPr lang="it-IT" sz="2000" kern="0" cap="small" dirty="0">
                      <a:solidFill>
                        <a:schemeClr val="bg2"/>
                      </a:solidFill>
                      <a:latin typeface="+mj-lt"/>
                      <a:ea typeface="+mj-ea"/>
                      <a:cs typeface="+mj-cs"/>
                      <a:sym typeface="Wingdings" pitchFamily="2" charset="2"/>
                    </a:rPr>
                    <a:t> = 250 Angstrom</a:t>
                  </a:r>
                </a:p>
              </p:txBody>
            </p:sp>
          </p:grpSp>
        </p:grpSp>
        <p:sp>
          <p:nvSpPr>
            <p:cNvPr id="25" name="CasellaDiTesto 24"/>
            <p:cNvSpPr txBox="1"/>
            <p:nvPr/>
          </p:nvSpPr>
          <p:spPr>
            <a:xfrm>
              <a:off x="34938" y="495300"/>
              <a:ext cx="4608786" cy="7052708"/>
            </a:xfrm>
            <a:prstGeom prst="rect">
              <a:avLst/>
            </a:prstGeom>
            <a:noFill/>
          </p:spPr>
          <p:txBody>
            <a:bodyPr>
              <a:spAutoFit/>
            </a:bodyPr>
            <a:lstStyle/>
            <a:p>
              <a:pPr algn="just">
                <a:defRPr/>
              </a:pPr>
              <a:r>
                <a:rPr lang="en-US" sz="2000" b="1" kern="0" cap="small" dirty="0">
                  <a:solidFill>
                    <a:srgbClr val="FFFF00"/>
                  </a:solidFill>
                  <a:effectLst>
                    <a:outerShdw blurRad="38100" dist="38100" dir="2700000" algn="tl">
                      <a:srgbClr val="000000"/>
                    </a:outerShdw>
                  </a:effectLst>
                </a:rPr>
                <a:t>More exactly, the almost free electrons have to cross an energy barrier:    (0.54 – 0.1) </a:t>
              </a:r>
              <a:r>
                <a:rPr lang="en-US" sz="2000" b="1" kern="0" cap="small" dirty="0" err="1">
                  <a:solidFill>
                    <a:srgbClr val="FFFF00"/>
                  </a:solidFill>
                  <a:effectLst>
                    <a:outerShdw blurRad="38100" dist="38100" dir="2700000" algn="tl">
                      <a:srgbClr val="000000"/>
                    </a:outerShdw>
                  </a:effectLst>
                </a:rPr>
                <a:t>eV</a:t>
              </a:r>
              <a:r>
                <a:rPr lang="en-US" sz="2000" b="1" kern="0" cap="small" dirty="0">
                  <a:solidFill>
                    <a:srgbClr val="FFFF00"/>
                  </a:solidFill>
                  <a:effectLst>
                    <a:outerShdw blurRad="38100" dist="38100" dir="2700000" algn="tl">
                      <a:srgbClr val="000000"/>
                    </a:outerShdw>
                  </a:effectLst>
                </a:rPr>
                <a:t> = 0.44 </a:t>
              </a:r>
              <a:r>
                <a:rPr lang="en-US" sz="2000" b="1" kern="0" cap="small" dirty="0" err="1">
                  <a:solidFill>
                    <a:srgbClr val="FFFF00"/>
                  </a:solidFill>
                  <a:effectLst>
                    <a:outerShdw blurRad="38100" dist="38100" dir="2700000" algn="tl">
                      <a:srgbClr val="000000"/>
                    </a:outerShdw>
                  </a:effectLst>
                </a:rPr>
                <a:t>eV</a:t>
              </a:r>
              <a:r>
                <a:rPr lang="en-US" sz="2000" b="1" kern="0" cap="small" dirty="0">
                  <a:solidFill>
                    <a:srgbClr val="FFFF00"/>
                  </a:solidFill>
                  <a:effectLst>
                    <a:outerShdw blurRad="38100" dist="38100" dir="2700000" algn="tl">
                      <a:srgbClr val="000000"/>
                    </a:outerShdw>
                  </a:effectLst>
                </a:rPr>
                <a:t>,</a:t>
              </a:r>
            </a:p>
            <a:p>
              <a:pPr algn="just">
                <a:defRPr/>
              </a:pPr>
              <a:r>
                <a:rPr lang="en-US" sz="2000" b="1" kern="0" cap="small" dirty="0">
                  <a:solidFill>
                    <a:srgbClr val="FFFF00"/>
                  </a:solidFill>
                  <a:effectLst>
                    <a:outerShdw blurRad="38100" dist="38100" dir="2700000" algn="tl">
                      <a:srgbClr val="000000"/>
                    </a:outerShdw>
                  </a:effectLst>
                </a:rPr>
                <a:t>where 0.1 </a:t>
              </a:r>
              <a:r>
                <a:rPr lang="en-US" sz="2000" b="1" kern="0" cap="small" dirty="0" err="1">
                  <a:solidFill>
                    <a:srgbClr val="FFFF00"/>
                  </a:solidFill>
                  <a:effectLst>
                    <a:outerShdw blurRad="38100" dist="38100" dir="2700000" algn="tl">
                      <a:srgbClr val="000000"/>
                    </a:outerShdw>
                  </a:effectLst>
                </a:rPr>
                <a:t>eV</a:t>
              </a:r>
              <a:r>
                <a:rPr lang="en-US" sz="2000" b="1" kern="0" cap="small" dirty="0">
                  <a:solidFill>
                    <a:srgbClr val="FFFF00"/>
                  </a:solidFill>
                  <a:effectLst>
                    <a:outerShdw blurRad="38100" dist="38100" dir="2700000" algn="tl">
                      <a:srgbClr val="000000"/>
                    </a:outerShdw>
                  </a:effectLst>
                </a:rPr>
                <a:t> - electric potential difference at CD boundary with non-coherent water</a:t>
              </a:r>
              <a:r>
                <a:rPr lang="en-US" sz="2000" b="1" kern="0" cap="small" baseline="30000" dirty="0">
                  <a:solidFill>
                    <a:srgbClr val="FFFF00"/>
                  </a:solidFill>
                  <a:effectLst>
                    <a:outerShdw blurRad="38100" dist="38100" dir="2700000" algn="tl">
                      <a:srgbClr val="000000"/>
                    </a:outerShdw>
                  </a:effectLst>
                </a:rPr>
                <a:t>9</a:t>
              </a:r>
              <a:r>
                <a:rPr lang="en-US" sz="2000" b="1" kern="0" cap="small" dirty="0">
                  <a:solidFill>
                    <a:srgbClr val="FFFF00"/>
                  </a:solidFill>
                  <a:effectLst>
                    <a:outerShdw blurRad="38100" dist="38100" dir="2700000" algn="tl">
                      <a:srgbClr val="000000"/>
                    </a:outerShdw>
                  </a:effectLst>
                </a:rPr>
                <a:t>. </a:t>
              </a:r>
            </a:p>
            <a:p>
              <a:pPr algn="just">
                <a:defRPr/>
              </a:pPr>
              <a:endParaRPr lang="en-US" sz="800" b="1" kern="0" cap="small" dirty="0">
                <a:solidFill>
                  <a:srgbClr val="FFFF00"/>
                </a:solidFill>
                <a:effectLst>
                  <a:outerShdw blurRad="38100" dist="38100" dir="2700000" algn="tl">
                    <a:srgbClr val="000000"/>
                  </a:outerShdw>
                </a:effectLst>
              </a:endParaRPr>
            </a:p>
            <a:p>
              <a:pPr algn="just">
                <a:defRPr/>
              </a:pPr>
              <a:r>
                <a:rPr lang="en-US" sz="2000" b="1" kern="0" cap="small" dirty="0">
                  <a:solidFill>
                    <a:srgbClr val="FFFF00"/>
                  </a:solidFill>
                  <a:effectLst>
                    <a:outerShdw blurRad="38100" dist="38100" dir="2700000" algn="tl">
                      <a:srgbClr val="000000"/>
                    </a:outerShdw>
                  </a:effectLst>
                </a:rPr>
                <a:t>This small amount of energy,      ~0.44 </a:t>
              </a:r>
              <a:r>
                <a:rPr lang="en-US" sz="2000" b="1" kern="0" cap="small" dirty="0" err="1">
                  <a:solidFill>
                    <a:srgbClr val="FFFF00"/>
                  </a:solidFill>
                  <a:effectLst>
                    <a:outerShdw blurRad="38100" dist="38100" dir="2700000" algn="tl">
                      <a:srgbClr val="000000"/>
                    </a:outerShdw>
                  </a:effectLst>
                </a:rPr>
                <a:t>eV</a:t>
              </a:r>
              <a:r>
                <a:rPr lang="en-US" sz="2000" b="1" kern="0" cap="small" dirty="0">
                  <a:solidFill>
                    <a:srgbClr val="FFFF00"/>
                  </a:solidFill>
                  <a:effectLst>
                    <a:outerShdw blurRad="38100" dist="38100" dir="2700000" algn="tl">
                      <a:srgbClr val="000000"/>
                    </a:outerShdw>
                  </a:effectLst>
                </a:rPr>
                <a:t>, necessary for  electron extraction, makes the </a:t>
              </a:r>
              <a:r>
                <a:rPr lang="en-US" sz="2000" b="1" kern="0" cap="small" dirty="0">
                  <a:solidFill>
                    <a:schemeClr val="accent2">
                      <a:lumMod val="60000"/>
                      <a:lumOff val="40000"/>
                    </a:schemeClr>
                  </a:solidFill>
                </a:rPr>
                <a:t>coherent H</a:t>
              </a:r>
              <a:r>
                <a:rPr lang="en-US" sz="2000" b="1" kern="0" cap="small" baseline="-25000" dirty="0">
                  <a:solidFill>
                    <a:schemeClr val="accent2">
                      <a:lumMod val="60000"/>
                      <a:lumOff val="40000"/>
                    </a:schemeClr>
                  </a:solidFill>
                </a:rPr>
                <a:t>2</a:t>
              </a:r>
              <a:r>
                <a:rPr lang="en-US" sz="2000" b="1" kern="0" cap="small" dirty="0">
                  <a:solidFill>
                    <a:schemeClr val="accent2">
                      <a:lumMod val="60000"/>
                      <a:lumOff val="40000"/>
                    </a:schemeClr>
                  </a:solidFill>
                </a:rPr>
                <a:t>O a reservoir of quasi-free electrons that can be easily released by:</a:t>
              </a:r>
            </a:p>
            <a:p>
              <a:pPr algn="just">
                <a:buFontTx/>
                <a:buChar char="-"/>
                <a:defRPr/>
              </a:pPr>
              <a:r>
                <a:rPr lang="en-US" sz="2000" b="1" kern="0" cap="small" dirty="0">
                  <a:solidFill>
                    <a:schemeClr val="accent2">
                      <a:lumMod val="60000"/>
                      <a:lumOff val="40000"/>
                    </a:schemeClr>
                  </a:solidFill>
                </a:rPr>
                <a:t>quantum tunnel effect       </a:t>
              </a:r>
              <a:r>
                <a:rPr lang="en-US" sz="2000" b="1" kern="0" cap="small" dirty="0">
                  <a:solidFill>
                    <a:srgbClr val="FFFF00"/>
                  </a:solidFill>
                </a:rPr>
                <a:t>or</a:t>
              </a:r>
              <a:r>
                <a:rPr lang="en-US" sz="2000" b="1" kern="0" cap="small" dirty="0">
                  <a:solidFill>
                    <a:schemeClr val="accent2">
                      <a:lumMod val="60000"/>
                      <a:lumOff val="40000"/>
                    </a:schemeClr>
                  </a:solidFill>
                </a:rPr>
                <a:t> </a:t>
              </a:r>
            </a:p>
            <a:p>
              <a:pPr algn="just">
                <a:buFontTx/>
                <a:buChar char="-"/>
                <a:defRPr/>
              </a:pPr>
              <a:r>
                <a:rPr lang="en-US" sz="2000" b="1" kern="0" cap="small" dirty="0">
                  <a:solidFill>
                    <a:schemeClr val="accent2">
                      <a:lumMod val="60000"/>
                      <a:lumOff val="40000"/>
                    </a:schemeClr>
                  </a:solidFill>
                </a:rPr>
                <a:t> small external perturbation</a:t>
              </a:r>
              <a:r>
                <a:rPr lang="en-US" sz="2000" b="1" kern="0" cap="small" dirty="0">
                  <a:solidFill>
                    <a:schemeClr val="accent2">
                      <a:lumMod val="60000"/>
                      <a:lumOff val="40000"/>
                    </a:schemeClr>
                  </a:solidFill>
                  <a:effectLst>
                    <a:outerShdw blurRad="38100" dist="38100" dir="2700000" algn="tl">
                      <a:srgbClr val="000000"/>
                    </a:outerShdw>
                  </a:effectLst>
                </a:rPr>
                <a:t> </a:t>
              </a:r>
              <a:r>
                <a:rPr lang="en-US" sz="2000" b="1" kern="0" cap="small" dirty="0">
                  <a:solidFill>
                    <a:srgbClr val="FFFF00"/>
                  </a:solidFill>
                  <a:effectLst>
                    <a:outerShdw blurRad="38100" dist="38100" dir="2700000" algn="tl">
                      <a:srgbClr val="000000"/>
                    </a:outerShdw>
                  </a:effectLst>
                </a:rPr>
                <a:t>(e.g. 0.44 </a:t>
              </a:r>
              <a:r>
                <a:rPr lang="en-US" sz="2000" b="1" kern="0" cap="small" dirty="0" err="1">
                  <a:solidFill>
                    <a:srgbClr val="FFFF00"/>
                  </a:solidFill>
                  <a:effectLst>
                    <a:outerShdw blurRad="38100" dist="38100" dir="2700000" algn="tl">
                      <a:srgbClr val="000000"/>
                    </a:outerShdw>
                  </a:effectLst>
                </a:rPr>
                <a:t>eV</a:t>
              </a:r>
              <a:r>
                <a:rPr lang="en-US" sz="2000" b="1" kern="0" cap="small" dirty="0">
                  <a:solidFill>
                    <a:srgbClr val="FFFF00"/>
                  </a:solidFill>
                  <a:effectLst>
                    <a:outerShdw blurRad="38100" dist="38100" dir="2700000" algn="tl">
                      <a:srgbClr val="000000"/>
                    </a:outerShdw>
                  </a:effectLst>
                </a:rPr>
                <a:t> matches well O</a:t>
              </a:r>
              <a:r>
                <a:rPr lang="en-US" sz="2000" b="1" kern="0" cap="small" baseline="-25000" dirty="0">
                  <a:solidFill>
                    <a:srgbClr val="FFFF00"/>
                  </a:solidFill>
                  <a:effectLst>
                    <a:outerShdw blurRad="38100" dist="38100" dir="2700000" algn="tl">
                      <a:srgbClr val="000000"/>
                    </a:outerShdw>
                  </a:effectLst>
                </a:rPr>
                <a:t>2</a:t>
              </a:r>
              <a:r>
                <a:rPr lang="en-US" sz="2000" b="1" kern="0" cap="small" dirty="0">
                  <a:solidFill>
                    <a:srgbClr val="FFFF00"/>
                  </a:solidFill>
                  <a:effectLst>
                    <a:outerShdw blurRad="38100" dist="38100" dir="2700000" algn="tl">
                      <a:srgbClr val="000000"/>
                    </a:outerShdw>
                  </a:effectLst>
                </a:rPr>
                <a:t> electro-negativity. if present in H</a:t>
              </a:r>
              <a:r>
                <a:rPr lang="en-US" sz="2000" b="1" kern="0" cap="small" baseline="-25000" dirty="0">
                  <a:solidFill>
                    <a:srgbClr val="FFFF00"/>
                  </a:solidFill>
                  <a:effectLst>
                    <a:outerShdw blurRad="38100" dist="38100" dir="2700000" algn="tl">
                      <a:srgbClr val="000000"/>
                    </a:outerShdw>
                  </a:effectLst>
                </a:rPr>
                <a:t>2</a:t>
              </a:r>
              <a:r>
                <a:rPr lang="en-US" sz="2000" b="1" kern="0" cap="small" dirty="0">
                  <a:solidFill>
                    <a:srgbClr val="FFFF00"/>
                  </a:solidFill>
                  <a:effectLst>
                    <a:outerShdw blurRad="38100" dist="38100" dir="2700000" algn="tl">
                      <a:srgbClr val="000000"/>
                    </a:outerShdw>
                  </a:effectLst>
                </a:rPr>
                <a:t>O, </a:t>
              </a:r>
              <a:r>
                <a:rPr lang="en-US" sz="2000" b="1" kern="0" cap="small" dirty="0">
                  <a:solidFill>
                    <a:srgbClr val="FF0000"/>
                  </a:solidFill>
                  <a:effectLst>
                    <a:outerShdw blurRad="38100" dist="38100" dir="2700000" algn="tl">
                      <a:srgbClr val="000000"/>
                    </a:outerShdw>
                  </a:effectLst>
                </a:rPr>
                <a:t>O</a:t>
              </a:r>
              <a:r>
                <a:rPr lang="en-US" sz="2000" b="1" kern="0" cap="small" baseline="-25000" dirty="0">
                  <a:solidFill>
                    <a:srgbClr val="FF0000"/>
                  </a:solidFill>
                  <a:effectLst>
                    <a:outerShdw blurRad="38100" dist="38100" dir="2700000" algn="tl">
                      <a:srgbClr val="000000"/>
                    </a:outerShdw>
                  </a:effectLst>
                </a:rPr>
                <a:t>2</a:t>
              </a:r>
              <a:r>
                <a:rPr lang="en-US" sz="2000" b="1" kern="0" cap="small" dirty="0">
                  <a:solidFill>
                    <a:srgbClr val="FF0000"/>
                  </a:solidFill>
                  <a:effectLst>
                    <a:outerShdw blurRad="38100" dist="38100" dir="2700000" algn="tl">
                      <a:srgbClr val="000000"/>
                    </a:outerShdw>
                  </a:effectLst>
                </a:rPr>
                <a:t> is the privileged receptor of the electrons extracted from CDs.) </a:t>
              </a:r>
            </a:p>
            <a:p>
              <a:pPr>
                <a:defRPr/>
              </a:pPr>
              <a:endParaRPr lang="en-US" sz="300" dirty="0"/>
            </a:p>
            <a:p>
              <a:pPr>
                <a:defRPr/>
              </a:pPr>
              <a:endParaRPr lang="en-US" sz="800" baseline="30000" dirty="0"/>
            </a:p>
            <a:p>
              <a:pPr>
                <a:defRPr/>
              </a:pPr>
              <a:r>
                <a:rPr lang="en-US" baseline="30000" dirty="0"/>
                <a:t>9</a:t>
              </a:r>
              <a:r>
                <a:rPr lang="en-US" dirty="0"/>
                <a:t>V. L. </a:t>
              </a:r>
              <a:r>
                <a:rPr lang="en-US" dirty="0" err="1"/>
                <a:t>Voeikov</a:t>
              </a:r>
              <a:r>
                <a:rPr lang="en-US" dirty="0"/>
                <a:t>, E. Del </a:t>
              </a:r>
              <a:r>
                <a:rPr lang="en-US" dirty="0" err="1"/>
                <a:t>Giudice</a:t>
              </a:r>
              <a:r>
                <a:rPr lang="en-US" dirty="0"/>
                <a:t>: Water Journal, (1) (2009) 52</a:t>
              </a:r>
              <a:endParaRPr lang="it-IT" dirty="0"/>
            </a:p>
            <a:p>
              <a:pPr>
                <a:defRPr/>
              </a:pPr>
              <a:endParaRPr lang="it-IT" sz="2000" b="1" kern="0" cap="small" dirty="0">
                <a:solidFill>
                  <a:srgbClr val="FFFF00"/>
                </a:solidFill>
                <a:effectLst>
                  <a:outerShdw blurRad="38100" dist="38100" dir="2700000" algn="tl">
                    <a:srgbClr val="000000"/>
                  </a:outerShdw>
                </a:effectLst>
              </a:endParaRPr>
            </a:p>
            <a:p>
              <a:pPr>
                <a:defRPr/>
              </a:pPr>
              <a:endParaRPr lang="it-IT" sz="2000" dirty="0"/>
            </a:p>
          </p:txBody>
        </p:sp>
      </p:grpSp>
      <p:grpSp>
        <p:nvGrpSpPr>
          <p:cNvPr id="6" name="Gruppo 25"/>
          <p:cNvGrpSpPr>
            <a:grpSpLocks/>
          </p:cNvGrpSpPr>
          <p:nvPr/>
        </p:nvGrpSpPr>
        <p:grpSpPr bwMode="auto">
          <a:xfrm>
            <a:off x="-1257300" y="-142875"/>
            <a:ext cx="10582275" cy="1627188"/>
            <a:chOff x="-1224136" y="-142900"/>
            <a:chExt cx="10582482" cy="1627684"/>
          </a:xfrm>
        </p:grpSpPr>
        <p:pic>
          <p:nvPicPr>
            <p:cNvPr id="27" name="Picture 5"/>
            <p:cNvPicPr>
              <a:picLocks noChangeAspect="1" noChangeArrowheads="1"/>
            </p:cNvPicPr>
            <p:nvPr/>
          </p:nvPicPr>
          <p:blipFill>
            <a:blip r:embed="rId3" cstate="email"/>
            <a:srcRect/>
            <a:stretch>
              <a:fillRect/>
            </a:stretch>
          </p:blipFill>
          <p:spPr bwMode="auto">
            <a:xfrm>
              <a:off x="6901780" y="-142900"/>
              <a:ext cx="2456566" cy="1627684"/>
            </a:xfrm>
            <a:prstGeom prst="rect">
              <a:avLst/>
            </a:prstGeom>
            <a:noFill/>
            <a:effectLst>
              <a:softEdge rad="317500"/>
            </a:effectLst>
          </p:spPr>
        </p:pic>
        <p:sp>
          <p:nvSpPr>
            <p:cNvPr id="28" name="CasellaDiTesto 27"/>
            <p:cNvSpPr txBox="1"/>
            <p:nvPr/>
          </p:nvSpPr>
          <p:spPr>
            <a:xfrm>
              <a:off x="-1224136" y="-26978"/>
              <a:ext cx="9468035" cy="554207"/>
            </a:xfrm>
            <a:prstGeom prst="rect">
              <a:avLst/>
            </a:prstGeom>
            <a:noFill/>
          </p:spPr>
          <p:txBody>
            <a:bodyPr>
              <a:spAutoFit/>
            </a:bodyPr>
            <a:lstStyle/>
            <a:p>
              <a:pPr algn="ctr">
                <a:defRPr/>
              </a:pPr>
              <a:r>
                <a:rPr lang="en-US" sz="3000" b="1" kern="0" cap="small" dirty="0">
                  <a:solidFill>
                    <a:srgbClr val="FF0000"/>
                  </a:solidFill>
                  <a:effectLst>
                    <a:outerShdw blurRad="38100" dist="38100" dir="2700000" algn="tl">
                      <a:srgbClr val="000000"/>
                    </a:outerShdw>
                  </a:effectLst>
                  <a:latin typeface="+mj-lt"/>
                </a:rPr>
                <a:t>Coherent QED description of water </a:t>
              </a:r>
              <a:endParaRPr lang="it-IT" sz="3000" dirty="0">
                <a:solidFill>
                  <a:srgbClr val="FF0000"/>
                </a:solidFill>
                <a:latin typeface="+mj-lt"/>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po 9"/>
          <p:cNvGrpSpPr>
            <a:grpSpLocks/>
          </p:cNvGrpSpPr>
          <p:nvPr/>
        </p:nvGrpSpPr>
        <p:grpSpPr bwMode="auto">
          <a:xfrm>
            <a:off x="107950" y="188913"/>
            <a:ext cx="1730375" cy="606425"/>
            <a:chOff x="107504" y="188640"/>
            <a:chExt cx="1731564" cy="606261"/>
          </a:xfrm>
        </p:grpSpPr>
        <p:pic>
          <p:nvPicPr>
            <p:cNvPr id="4103" name="Immagine 5" descr="logo"/>
            <p:cNvPicPr>
              <a:picLocks noChangeAspect="1" noChangeArrowheads="1"/>
            </p:cNvPicPr>
            <p:nvPr/>
          </p:nvPicPr>
          <p:blipFill>
            <a:blip r:embed="rId3" cstate="print"/>
            <a:srcRect/>
            <a:stretch>
              <a:fillRect/>
            </a:stretch>
          </p:blipFill>
          <p:spPr bwMode="auto">
            <a:xfrm>
              <a:off x="179513" y="188640"/>
              <a:ext cx="1584176" cy="360040"/>
            </a:xfrm>
            <a:prstGeom prst="rect">
              <a:avLst/>
            </a:prstGeom>
            <a:noFill/>
            <a:ln w="9525">
              <a:noFill/>
              <a:miter lim="800000"/>
              <a:headEnd/>
              <a:tailEnd/>
            </a:ln>
          </p:spPr>
        </p:pic>
        <p:sp>
          <p:nvSpPr>
            <p:cNvPr id="4104" name="Rettangolo 8"/>
            <p:cNvSpPr>
              <a:spLocks noChangeArrowheads="1"/>
            </p:cNvSpPr>
            <p:nvPr/>
          </p:nvSpPr>
          <p:spPr bwMode="auto">
            <a:xfrm>
              <a:off x="107504" y="548680"/>
              <a:ext cx="1731564" cy="246221"/>
            </a:xfrm>
            <a:prstGeom prst="rect">
              <a:avLst/>
            </a:prstGeom>
            <a:noFill/>
            <a:ln w="9525">
              <a:noFill/>
              <a:miter lim="800000"/>
              <a:headEnd/>
              <a:tailEnd/>
            </a:ln>
          </p:spPr>
          <p:txBody>
            <a:bodyPr wrap="none">
              <a:spAutoFit/>
            </a:bodyPr>
            <a:lstStyle/>
            <a:p>
              <a:r>
                <a:rPr lang="en-GB" sz="1000" b="1">
                  <a:latin typeface="Calibri" pitchFamily="34" charset="0"/>
                </a:rPr>
                <a:t>CNR_INFM Spin off Company</a:t>
              </a:r>
              <a:endParaRPr lang="it-IT" sz="1000">
                <a:latin typeface="Calibri" pitchFamily="34" charset="0"/>
              </a:endParaRPr>
            </a:p>
          </p:txBody>
        </p:sp>
      </p:grpSp>
      <p:pic>
        <p:nvPicPr>
          <p:cNvPr id="8" name="Picture 17" descr="Image"/>
          <p:cNvPicPr>
            <a:picLocks noChangeAspect="1" noChangeArrowheads="1"/>
          </p:cNvPicPr>
          <p:nvPr/>
        </p:nvPicPr>
        <p:blipFill>
          <a:blip r:embed="rId4" cstate="print"/>
          <a:srcRect/>
          <a:stretch>
            <a:fillRect/>
          </a:stretch>
        </p:blipFill>
        <p:spPr bwMode="auto">
          <a:xfrm>
            <a:off x="7164288" y="-1"/>
            <a:ext cx="1979712" cy="1486405"/>
          </a:xfrm>
          <a:prstGeom prst="rect">
            <a:avLst/>
          </a:prstGeom>
          <a:ln>
            <a:noFill/>
          </a:ln>
          <a:effectLst>
            <a:softEdge rad="112500"/>
          </a:effectLst>
        </p:spPr>
      </p:pic>
      <p:pic>
        <p:nvPicPr>
          <p:cNvPr id="4100" name="Picture 7" descr="PROMETE LogoNEW"/>
          <p:cNvPicPr>
            <a:picLocks noChangeAspect="1" noChangeArrowheads="1"/>
          </p:cNvPicPr>
          <p:nvPr/>
        </p:nvPicPr>
        <p:blipFill>
          <a:blip r:embed="rId5" cstate="print"/>
          <a:srcRect l="24933" r="56097"/>
          <a:stretch>
            <a:fillRect/>
          </a:stretch>
        </p:blipFill>
        <p:spPr bwMode="auto">
          <a:xfrm>
            <a:off x="0" y="5516563"/>
            <a:ext cx="815975" cy="914400"/>
          </a:xfrm>
          <a:prstGeom prst="rect">
            <a:avLst/>
          </a:prstGeom>
          <a:noFill/>
          <a:ln w="9525">
            <a:noFill/>
            <a:miter lim="800000"/>
            <a:headEnd/>
            <a:tailEnd/>
          </a:ln>
        </p:spPr>
      </p:pic>
      <p:pic>
        <p:nvPicPr>
          <p:cNvPr id="4101" name="Picture 8" descr="C:\Robert\Documenti\Documenti\Condivisa\PROMETE\SVILUPPO\Sviluppo 2012\ALTRAN\2012-01-16 PROMETE V.le Kennedy\PROMETE V.le Kennedy 017.JPG"/>
          <p:cNvPicPr>
            <a:picLocks noChangeAspect="1" noChangeArrowheads="1"/>
          </p:cNvPicPr>
          <p:nvPr/>
        </p:nvPicPr>
        <p:blipFill>
          <a:blip r:embed="rId6" cstate="print"/>
          <a:srcRect t="2150" r="19263"/>
          <a:stretch>
            <a:fillRect/>
          </a:stretch>
        </p:blipFill>
        <p:spPr bwMode="auto">
          <a:xfrm>
            <a:off x="1912938" y="0"/>
            <a:ext cx="4243387" cy="6858000"/>
          </a:xfrm>
          <a:prstGeom prst="rect">
            <a:avLst/>
          </a:prstGeom>
          <a:noFill/>
          <a:ln w="9525">
            <a:noFill/>
            <a:miter lim="800000"/>
            <a:headEnd/>
            <a:tailEnd/>
          </a:ln>
        </p:spPr>
      </p:pic>
      <p:sp>
        <p:nvSpPr>
          <p:cNvPr id="3" name="Sottotitolo 2"/>
          <p:cNvSpPr>
            <a:spLocks noGrp="1"/>
          </p:cNvSpPr>
          <p:nvPr>
            <p:ph type="subTitle" idx="1"/>
          </p:nvPr>
        </p:nvSpPr>
        <p:spPr>
          <a:xfrm>
            <a:off x="2700338" y="4086225"/>
            <a:ext cx="7920037" cy="1071563"/>
          </a:xfrm>
        </p:spPr>
        <p:txBody>
          <a:bodyPr rtlCol="0">
            <a:normAutofit fontScale="40000" lnSpcReduction="20000"/>
          </a:bodyPr>
          <a:lstStyle/>
          <a:p>
            <a:pPr eaLnBrk="1" fontAlgn="auto" hangingPunct="1">
              <a:spcAft>
                <a:spcPts val="0"/>
              </a:spcAft>
              <a:defRPr/>
            </a:pPr>
            <a:endParaRPr lang="it-IT" b="1" dirty="0" smtClean="0">
              <a:solidFill>
                <a:schemeClr val="bg2">
                  <a:lumMod val="75000"/>
                </a:schemeClr>
              </a:solidFill>
              <a:latin typeface="Helvetica"/>
            </a:endParaRPr>
          </a:p>
          <a:p>
            <a:pPr eaLnBrk="1" fontAlgn="auto" hangingPunct="1">
              <a:spcAft>
                <a:spcPts val="0"/>
              </a:spcAft>
              <a:defRPr/>
            </a:pPr>
            <a:r>
              <a:rPr lang="it-IT" sz="6500" b="1" cap="small" spc="200" dirty="0" smtClean="0">
                <a:solidFill>
                  <a:srgbClr val="FFFF00"/>
                </a:solidFill>
                <a:latin typeface="Helvetica"/>
                <a:ea typeface="+mj-ea"/>
                <a:cs typeface="+mj-cs"/>
              </a:rPr>
              <a:t>PROMETE Srl</a:t>
            </a:r>
          </a:p>
          <a:p>
            <a:pPr eaLnBrk="1" fontAlgn="auto" hangingPunct="1">
              <a:spcAft>
                <a:spcPts val="0"/>
              </a:spcAft>
              <a:defRPr/>
            </a:pPr>
            <a:r>
              <a:rPr lang="it-IT" sz="6500" b="1" cap="small" spc="200" dirty="0" smtClean="0">
                <a:solidFill>
                  <a:srgbClr val="FFFF00"/>
                </a:solidFill>
                <a:latin typeface="Helvetica"/>
                <a:ea typeface="+mj-ea"/>
                <a:cs typeface="+mj-cs"/>
              </a:rPr>
              <a:t>    INFM-CNR </a:t>
            </a:r>
            <a:r>
              <a:rPr lang="it-IT" sz="6500" b="1" cap="small" spc="200" dirty="0" err="1" smtClean="0">
                <a:solidFill>
                  <a:srgbClr val="FFFF00"/>
                </a:solidFill>
                <a:latin typeface="Helvetica"/>
                <a:ea typeface="+mj-ea"/>
                <a:cs typeface="+mj-cs"/>
              </a:rPr>
              <a:t>Spin</a:t>
            </a:r>
            <a:r>
              <a:rPr lang="it-IT" sz="6500" b="1" cap="small" spc="200" dirty="0" smtClean="0">
                <a:solidFill>
                  <a:srgbClr val="FFFF00"/>
                </a:solidFill>
                <a:latin typeface="Helvetica"/>
                <a:ea typeface="+mj-ea"/>
                <a:cs typeface="+mj-cs"/>
              </a:rPr>
              <a:t> off</a:t>
            </a:r>
          </a:p>
        </p:txBody>
      </p:sp>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7" name="Rectangle 15"/>
          <p:cNvSpPr>
            <a:spLocks noChangeArrowheads="1"/>
          </p:cNvSpPr>
          <p:nvPr/>
        </p:nvSpPr>
        <p:spPr bwMode="auto">
          <a:xfrm>
            <a:off x="415925" y="1670050"/>
            <a:ext cx="8477250" cy="4927600"/>
          </a:xfrm>
          <a:prstGeom prst="rect">
            <a:avLst/>
          </a:prstGeom>
          <a:noFill/>
          <a:ln w="9525">
            <a:noFill/>
            <a:miter lim="800000"/>
            <a:headEnd/>
            <a:tailEnd/>
          </a:ln>
        </p:spPr>
        <p:txBody>
          <a:bodyPr lIns="92075" tIns="46038" rIns="92075" bIns="46038" anchor="ctr"/>
          <a:lstStyle/>
          <a:p>
            <a:pPr algn="just">
              <a:defRPr/>
            </a:pPr>
            <a:r>
              <a:rPr lang="en-US" sz="2200" b="1" kern="0" cap="small" dirty="0">
                <a:solidFill>
                  <a:srgbClr val="FFFF00"/>
                </a:solidFill>
                <a:effectLst>
                  <a:outerShdw blurRad="38100" dist="38100" dir="2700000" algn="tl">
                    <a:srgbClr val="000000"/>
                  </a:outerShdw>
                </a:effectLst>
                <a:latin typeface="+mj-lt"/>
                <a:ea typeface="+mj-ea"/>
                <a:cs typeface="+mj-cs"/>
              </a:rPr>
              <a:t>The analysis of our experimental results in the frame of the coherent QED description of H</a:t>
            </a:r>
            <a:r>
              <a:rPr lang="en-US" sz="2200" b="1" kern="0" cap="small" baseline="-25000" dirty="0">
                <a:solidFill>
                  <a:srgbClr val="FFFF00"/>
                </a:solidFill>
                <a:latin typeface="+mj-lt"/>
                <a:ea typeface="+mj-ea"/>
                <a:cs typeface="+mj-cs"/>
              </a:rPr>
              <a:t>2</a:t>
            </a:r>
            <a:r>
              <a:rPr lang="en-US" sz="2200" b="1" kern="0" cap="small" dirty="0">
                <a:solidFill>
                  <a:srgbClr val="FFFF00"/>
                </a:solidFill>
                <a:effectLst>
                  <a:outerShdw blurRad="38100" dist="38100" dir="2700000" algn="tl">
                    <a:srgbClr val="000000"/>
                  </a:outerShdw>
                </a:effectLst>
                <a:latin typeface="+mj-lt"/>
                <a:ea typeface="+mj-ea"/>
                <a:cs typeface="+mj-cs"/>
              </a:rPr>
              <a:t>O induces us to consider the following hypothesis: </a:t>
            </a:r>
            <a:r>
              <a:rPr lang="en-US" sz="2200" b="1" u="sng" kern="0" cap="small" dirty="0">
                <a:latin typeface="+mj-lt"/>
                <a:ea typeface="+mj-ea"/>
                <a:cs typeface="+mj-cs"/>
              </a:rPr>
              <a:t>the peculiar dynamic auto-organization of the liquid water structure in the presence of </a:t>
            </a:r>
            <a:r>
              <a:rPr lang="en-US" sz="2200" b="1" u="sng" kern="0" cap="small" dirty="0" err="1">
                <a:latin typeface="+mj-lt"/>
                <a:ea typeface="+mj-ea"/>
                <a:cs typeface="+mj-cs"/>
              </a:rPr>
              <a:t>Nafion</a:t>
            </a:r>
            <a:r>
              <a:rPr lang="en-US" sz="2200" b="1" u="sng" kern="0" cap="small" dirty="0">
                <a:latin typeface="+mj-lt"/>
                <a:ea typeface="+mj-ea"/>
                <a:cs typeface="+mj-cs"/>
              </a:rPr>
              <a:t>®, due to its very strong hydrophilic properties, determines the release of free electrons from the coherent water, whose privileged receptors are the O</a:t>
            </a:r>
            <a:r>
              <a:rPr lang="en-US" sz="2200" b="1" u="sng" kern="0" cap="small" baseline="-25000" dirty="0">
                <a:latin typeface="+mj-lt"/>
                <a:ea typeface="+mj-ea"/>
                <a:cs typeface="+mj-cs"/>
              </a:rPr>
              <a:t>2</a:t>
            </a:r>
            <a:r>
              <a:rPr lang="en-US" sz="2200" b="1" u="sng" kern="0" cap="small" dirty="0">
                <a:latin typeface="+mj-lt"/>
                <a:ea typeface="+mj-ea"/>
                <a:cs typeface="+mj-cs"/>
              </a:rPr>
              <a:t> molecules from H</a:t>
            </a:r>
            <a:r>
              <a:rPr lang="en-US" sz="2200" b="1" u="sng" kern="0" cap="small" baseline="-25000" dirty="0">
                <a:latin typeface="+mj-lt"/>
                <a:ea typeface="+mj-ea"/>
                <a:cs typeface="+mj-cs"/>
              </a:rPr>
              <a:t>2</a:t>
            </a:r>
            <a:r>
              <a:rPr lang="en-US" sz="2200" b="1" u="sng" kern="0" cap="small" dirty="0">
                <a:latin typeface="+mj-lt"/>
                <a:ea typeface="+mj-ea"/>
                <a:cs typeface="+mj-cs"/>
              </a:rPr>
              <a:t>O</a:t>
            </a:r>
            <a:r>
              <a:rPr lang="en-US" sz="2200" b="1" u="sng" kern="0" cap="small" baseline="-25000" dirty="0">
                <a:latin typeface="+mj-lt"/>
                <a:ea typeface="+mj-ea"/>
                <a:cs typeface="+mj-cs"/>
              </a:rPr>
              <a:t>2</a:t>
            </a:r>
            <a:r>
              <a:rPr lang="en-US" sz="2200" b="1" u="sng" kern="0" cap="small" dirty="0">
                <a:latin typeface="+mj-lt"/>
                <a:ea typeface="+mj-ea"/>
                <a:cs typeface="+mj-cs"/>
              </a:rPr>
              <a:t>, and the corresponding generation of ionized water molecules. </a:t>
            </a:r>
          </a:p>
          <a:p>
            <a:pPr algn="just">
              <a:defRPr/>
            </a:pPr>
            <a:endParaRPr lang="en-US" sz="800" b="1" kern="0" cap="small" dirty="0">
              <a:solidFill>
                <a:srgbClr val="FFFF00"/>
              </a:solidFill>
              <a:effectLst>
                <a:outerShdw blurRad="38100" dist="38100" dir="2700000" algn="tl">
                  <a:srgbClr val="000000"/>
                </a:outerShdw>
              </a:effectLst>
              <a:latin typeface="+mj-lt"/>
              <a:ea typeface="+mj-ea"/>
              <a:cs typeface="+mj-cs"/>
            </a:endParaRPr>
          </a:p>
          <a:p>
            <a:pPr algn="just">
              <a:defRPr/>
            </a:pPr>
            <a:r>
              <a:rPr lang="en-US" sz="2200" b="1" kern="0" cap="small" dirty="0">
                <a:solidFill>
                  <a:srgbClr val="FF00FF"/>
                </a:solidFill>
                <a:effectLst>
                  <a:outerShdw blurRad="38100" dist="38100" dir="2700000" algn="tl">
                    <a:srgbClr val="000000"/>
                  </a:outerShdw>
                </a:effectLst>
                <a:latin typeface="+mj-lt"/>
                <a:ea typeface="+mj-ea"/>
                <a:cs typeface="+mj-cs"/>
              </a:rPr>
              <a:t>These ionized molecules may be the unexpected electricity carriers in our bi-distilled water system. </a:t>
            </a:r>
            <a:endParaRPr lang="it-IT" sz="2200" dirty="0"/>
          </a:p>
        </p:txBody>
      </p:sp>
      <p:pic>
        <p:nvPicPr>
          <p:cNvPr id="22531" name="Picture 6" descr="C:\Users\Roberto\Documents\Documenti Vecchio hard disk luglio 2010\Documenti-old\Documenti\PROMETE\logoreverse.gif"/>
          <p:cNvPicPr>
            <a:picLocks noChangeAspect="1" noChangeArrowheads="1"/>
          </p:cNvPicPr>
          <p:nvPr/>
        </p:nvPicPr>
        <p:blipFill>
          <a:blip r:embed="rId3" cstate="print"/>
          <a:srcRect/>
          <a:stretch>
            <a:fillRect/>
          </a:stretch>
        </p:blipFill>
        <p:spPr bwMode="auto">
          <a:xfrm>
            <a:off x="71438" y="6321425"/>
            <a:ext cx="2339975" cy="522288"/>
          </a:xfrm>
          <a:prstGeom prst="rect">
            <a:avLst/>
          </a:prstGeom>
          <a:noFill/>
          <a:ln w="9525">
            <a:noFill/>
            <a:miter lim="800000"/>
            <a:headEnd/>
            <a:tailEnd/>
          </a:ln>
        </p:spPr>
      </p:pic>
      <p:grpSp>
        <p:nvGrpSpPr>
          <p:cNvPr id="2" name="Gruppo 12"/>
          <p:cNvGrpSpPr>
            <a:grpSpLocks/>
          </p:cNvGrpSpPr>
          <p:nvPr/>
        </p:nvGrpSpPr>
        <p:grpSpPr bwMode="auto">
          <a:xfrm>
            <a:off x="-396875" y="-242888"/>
            <a:ext cx="9540875" cy="1943101"/>
            <a:chOff x="-396875" y="-242888"/>
            <a:chExt cx="9540875" cy="1943557"/>
          </a:xfrm>
        </p:grpSpPr>
        <p:sp>
          <p:nvSpPr>
            <p:cNvPr id="11" name="Rectangle 2"/>
            <p:cNvSpPr txBox="1">
              <a:spLocks noChangeArrowheads="1"/>
            </p:cNvSpPr>
            <p:nvPr/>
          </p:nvSpPr>
          <p:spPr bwMode="auto">
            <a:xfrm>
              <a:off x="-396875" y="-242888"/>
              <a:ext cx="8569325" cy="1511656"/>
            </a:xfrm>
            <a:prstGeom prst="rect">
              <a:avLst/>
            </a:prstGeom>
            <a:noFill/>
            <a:ln w="9525">
              <a:noFill/>
              <a:miter lim="800000"/>
              <a:headEnd/>
              <a:tailEnd/>
            </a:ln>
            <a:effectLst/>
          </p:spPr>
          <p:txBody>
            <a:bodyPr lIns="92075" tIns="46038" rIns="92075" bIns="46038" anchor="ctr"/>
            <a:lstStyle/>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Oxhydroelectric Effect </a:t>
              </a:r>
            </a:p>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in Bi-Distilled Water</a:t>
              </a:r>
              <a:r>
                <a:rPr lang="it-IT" sz="3000" b="1" kern="0" cap="small" dirty="0">
                  <a:solidFill>
                    <a:srgbClr val="FF3300"/>
                  </a:solidFill>
                  <a:effectLst>
                    <a:outerShdw blurRad="38100" dist="38100" dir="2700000" algn="tl">
                      <a:srgbClr val="000000"/>
                    </a:outerShdw>
                  </a:effectLst>
                  <a:latin typeface="+mj-lt"/>
                  <a:ea typeface="+mj-ea"/>
                  <a:cs typeface="+mj-cs"/>
                </a:rPr>
                <a:t> </a:t>
              </a:r>
            </a:p>
          </p:txBody>
        </p:sp>
        <p:pic>
          <p:nvPicPr>
            <p:cNvPr id="12" name="Picture 4"/>
            <p:cNvPicPr>
              <a:picLocks noChangeAspect="1" noChangeArrowheads="1"/>
            </p:cNvPicPr>
            <p:nvPr/>
          </p:nvPicPr>
          <p:blipFill>
            <a:blip r:embed="rId4" cstate="email"/>
            <a:srcRect/>
            <a:stretch>
              <a:fillRect/>
            </a:stretch>
          </p:blipFill>
          <p:spPr bwMode="auto">
            <a:xfrm>
              <a:off x="6948276" y="-73956"/>
              <a:ext cx="2195724" cy="1774625"/>
            </a:xfrm>
            <a:prstGeom prst="rect">
              <a:avLst/>
            </a:prstGeom>
            <a:noFill/>
            <a:effectLst>
              <a:softEdge rad="317500"/>
            </a:effectLst>
          </p:spPr>
        </p:pic>
      </p:grpSp>
      <p:grpSp>
        <p:nvGrpSpPr>
          <p:cNvPr id="3" name="Gruppo 17"/>
          <p:cNvGrpSpPr>
            <a:grpSpLocks/>
          </p:cNvGrpSpPr>
          <p:nvPr/>
        </p:nvGrpSpPr>
        <p:grpSpPr bwMode="auto">
          <a:xfrm>
            <a:off x="250825" y="476250"/>
            <a:ext cx="7669213" cy="1530350"/>
            <a:chOff x="467621" y="1060804"/>
            <a:chExt cx="7668267" cy="1530971"/>
          </a:xfrm>
        </p:grpSpPr>
        <p:sp>
          <p:nvSpPr>
            <p:cNvPr id="22534" name="CasellaDiTesto 13"/>
            <p:cNvSpPr txBox="1">
              <a:spLocks noChangeArrowheads="1"/>
            </p:cNvSpPr>
            <p:nvPr/>
          </p:nvSpPr>
          <p:spPr bwMode="auto">
            <a:xfrm>
              <a:off x="1691680" y="1637668"/>
              <a:ext cx="6444208" cy="954107"/>
            </a:xfrm>
            <a:prstGeom prst="rect">
              <a:avLst/>
            </a:prstGeom>
            <a:noFill/>
            <a:ln w="9525">
              <a:noFill/>
              <a:miter lim="800000"/>
              <a:headEnd/>
              <a:tailEnd/>
            </a:ln>
          </p:spPr>
          <p:txBody>
            <a:bodyPr>
              <a:spAutoFit/>
            </a:bodyPr>
            <a:lstStyle/>
            <a:p>
              <a:r>
                <a:rPr lang="it-IT" sz="2800"/>
                <a:t>What is the theoretical explanation            of the obtained results? </a:t>
              </a:r>
            </a:p>
          </p:txBody>
        </p:sp>
        <p:pic>
          <p:nvPicPr>
            <p:cNvPr id="22535" name="Immagine 14" descr="said.jpg"/>
            <p:cNvPicPr>
              <a:picLocks noChangeAspect="1"/>
            </p:cNvPicPr>
            <p:nvPr/>
          </p:nvPicPr>
          <p:blipFill>
            <a:blip r:embed="rId5" cstate="print"/>
            <a:srcRect/>
            <a:stretch>
              <a:fillRect/>
            </a:stretch>
          </p:blipFill>
          <p:spPr bwMode="auto">
            <a:xfrm>
              <a:off x="467621" y="1060804"/>
              <a:ext cx="1152128" cy="1438727"/>
            </a:xfrm>
            <a:prstGeom prst="rect">
              <a:avLst/>
            </a:prstGeom>
            <a:noFill/>
            <a:ln w="9525">
              <a:noFill/>
              <a:miter lim="800000"/>
              <a:headEnd/>
              <a:tailEnd/>
            </a:ln>
          </p:spPr>
        </p:pic>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8687"/>
                                        </p:tgtEl>
                                        <p:attrNameLst>
                                          <p:attrName>style.visibility</p:attrName>
                                        </p:attrNameLst>
                                      </p:cBhvr>
                                      <p:to>
                                        <p:strVal val="visible"/>
                                      </p:to>
                                    </p:set>
                                    <p:animEffect transition="in" filter="box(in)">
                                      <p:cBhvr>
                                        <p:cTn id="19" dur="5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C:\Users\Roberto\Documents\Documenti Vecchio hard disk luglio 2010\Documenti-old\Documenti\PROMETE\logoreverse.gif"/>
          <p:cNvPicPr>
            <a:picLocks noChangeAspect="1" noChangeArrowheads="1"/>
          </p:cNvPicPr>
          <p:nvPr/>
        </p:nvPicPr>
        <p:blipFill>
          <a:blip r:embed="rId3" cstate="print"/>
          <a:srcRect/>
          <a:stretch>
            <a:fillRect/>
          </a:stretch>
        </p:blipFill>
        <p:spPr bwMode="auto">
          <a:xfrm>
            <a:off x="215900" y="6362700"/>
            <a:ext cx="2339975" cy="522288"/>
          </a:xfrm>
          <a:prstGeom prst="rect">
            <a:avLst/>
          </a:prstGeom>
          <a:noFill/>
          <a:ln w="9525">
            <a:noFill/>
            <a:miter lim="800000"/>
            <a:headEnd/>
            <a:tailEnd/>
          </a:ln>
        </p:spPr>
      </p:pic>
      <p:grpSp>
        <p:nvGrpSpPr>
          <p:cNvPr id="2" name="Gruppo 14"/>
          <p:cNvGrpSpPr>
            <a:grpSpLocks/>
          </p:cNvGrpSpPr>
          <p:nvPr/>
        </p:nvGrpSpPr>
        <p:grpSpPr bwMode="auto">
          <a:xfrm>
            <a:off x="404813" y="504825"/>
            <a:ext cx="5103812" cy="1339850"/>
            <a:chOff x="405457" y="404446"/>
            <a:chExt cx="5102996" cy="1340679"/>
          </a:xfrm>
        </p:grpSpPr>
        <p:pic>
          <p:nvPicPr>
            <p:cNvPr id="23560" name="Immagine 9" descr="success.jpg"/>
            <p:cNvPicPr>
              <a:picLocks noChangeAspect="1"/>
            </p:cNvPicPr>
            <p:nvPr/>
          </p:nvPicPr>
          <p:blipFill>
            <a:blip r:embed="rId4" cstate="print"/>
            <a:srcRect/>
            <a:stretch>
              <a:fillRect/>
            </a:stretch>
          </p:blipFill>
          <p:spPr bwMode="auto">
            <a:xfrm>
              <a:off x="405457" y="404446"/>
              <a:ext cx="1789875" cy="1340679"/>
            </a:xfrm>
            <a:prstGeom prst="rect">
              <a:avLst/>
            </a:prstGeom>
            <a:noFill/>
            <a:ln w="9525">
              <a:noFill/>
              <a:miter lim="800000"/>
              <a:headEnd/>
              <a:tailEnd/>
            </a:ln>
          </p:spPr>
        </p:pic>
        <p:sp>
          <p:nvSpPr>
            <p:cNvPr id="23561" name="CasellaDiTesto 10"/>
            <p:cNvSpPr txBox="1">
              <a:spLocks noChangeArrowheads="1"/>
            </p:cNvSpPr>
            <p:nvPr/>
          </p:nvSpPr>
          <p:spPr bwMode="auto">
            <a:xfrm>
              <a:off x="3292930" y="1124972"/>
              <a:ext cx="2215523" cy="584736"/>
            </a:xfrm>
            <a:prstGeom prst="rect">
              <a:avLst/>
            </a:prstGeom>
            <a:noFill/>
            <a:ln w="9525">
              <a:noFill/>
              <a:miter lim="800000"/>
              <a:headEnd/>
              <a:tailEnd/>
            </a:ln>
          </p:spPr>
          <p:txBody>
            <a:bodyPr wrap="none">
              <a:spAutoFit/>
            </a:bodyPr>
            <a:lstStyle/>
            <a:p>
              <a:r>
                <a:rPr lang="it-IT" sz="3200"/>
                <a:t>Conclusions</a:t>
              </a:r>
            </a:p>
          </p:txBody>
        </p:sp>
      </p:grpSp>
      <p:grpSp>
        <p:nvGrpSpPr>
          <p:cNvPr id="3" name="Gruppo 12"/>
          <p:cNvGrpSpPr>
            <a:grpSpLocks/>
          </p:cNvGrpSpPr>
          <p:nvPr/>
        </p:nvGrpSpPr>
        <p:grpSpPr bwMode="auto">
          <a:xfrm>
            <a:off x="377825" y="-242888"/>
            <a:ext cx="8731250" cy="2225676"/>
            <a:chOff x="323850" y="-242888"/>
            <a:chExt cx="8731250" cy="2225676"/>
          </a:xfrm>
        </p:grpSpPr>
        <p:sp>
          <p:nvSpPr>
            <p:cNvPr id="8" name="Rectangle 2"/>
            <p:cNvSpPr txBox="1">
              <a:spLocks noChangeArrowheads="1"/>
            </p:cNvSpPr>
            <p:nvPr/>
          </p:nvSpPr>
          <p:spPr bwMode="auto">
            <a:xfrm>
              <a:off x="323850" y="-242888"/>
              <a:ext cx="8569325" cy="1511301"/>
            </a:xfrm>
            <a:prstGeom prst="rect">
              <a:avLst/>
            </a:prstGeom>
            <a:noFill/>
            <a:ln w="9525">
              <a:noFill/>
              <a:miter lim="800000"/>
              <a:headEnd/>
              <a:tailEnd/>
            </a:ln>
            <a:effectLst/>
          </p:spPr>
          <p:txBody>
            <a:bodyPr lIns="92075" tIns="46038" rIns="92075" bIns="46038" anchor="ctr"/>
            <a:lstStyle/>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Oxhydroelectric Effect </a:t>
              </a:r>
            </a:p>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in Bi-Distilled Water</a:t>
              </a:r>
              <a:r>
                <a:rPr lang="it-IT" sz="3000" b="1" kern="0" cap="small" dirty="0">
                  <a:solidFill>
                    <a:srgbClr val="FF3300"/>
                  </a:solidFill>
                  <a:effectLst>
                    <a:outerShdw blurRad="38100" dist="38100" dir="2700000" algn="tl">
                      <a:srgbClr val="000000"/>
                    </a:outerShdw>
                  </a:effectLst>
                  <a:latin typeface="+mj-lt"/>
                  <a:ea typeface="+mj-ea"/>
                  <a:cs typeface="+mj-cs"/>
                </a:rPr>
                <a:t> </a:t>
              </a:r>
            </a:p>
          </p:txBody>
        </p:sp>
        <p:pic>
          <p:nvPicPr>
            <p:cNvPr id="12" name="Picture 4"/>
            <p:cNvPicPr>
              <a:picLocks noChangeAspect="1" noChangeArrowheads="1"/>
            </p:cNvPicPr>
            <p:nvPr/>
          </p:nvPicPr>
          <p:blipFill>
            <a:blip r:embed="rId5" cstate="email"/>
            <a:srcRect/>
            <a:stretch>
              <a:fillRect/>
            </a:stretch>
          </p:blipFill>
          <p:spPr bwMode="auto">
            <a:xfrm>
              <a:off x="7452540" y="-106302"/>
              <a:ext cx="1602560" cy="2089090"/>
            </a:xfrm>
            <a:prstGeom prst="rect">
              <a:avLst/>
            </a:prstGeom>
            <a:noFill/>
            <a:effectLst>
              <a:softEdge rad="317500"/>
            </a:effectLst>
          </p:spPr>
        </p:pic>
      </p:grpSp>
      <p:sp>
        <p:nvSpPr>
          <p:cNvPr id="28687" name="Rectangle 15"/>
          <p:cNvSpPr>
            <a:spLocks noChangeArrowheads="1"/>
          </p:cNvSpPr>
          <p:nvPr/>
        </p:nvSpPr>
        <p:spPr bwMode="auto">
          <a:xfrm>
            <a:off x="179388" y="1123950"/>
            <a:ext cx="8785225" cy="4033838"/>
          </a:xfrm>
          <a:prstGeom prst="rect">
            <a:avLst/>
          </a:prstGeom>
          <a:noFill/>
          <a:ln w="9525">
            <a:noFill/>
            <a:miter lim="800000"/>
            <a:headEnd/>
            <a:tailEnd/>
          </a:ln>
        </p:spPr>
        <p:txBody>
          <a:bodyPr lIns="92075" tIns="46038" rIns="92075" bIns="46038" anchor="ctr"/>
          <a:lstStyle/>
          <a:p>
            <a:pPr>
              <a:defRPr/>
            </a:pPr>
            <a:endParaRPr lang="en-US" sz="2000" b="1" kern="0" cap="small" dirty="0">
              <a:solidFill>
                <a:srgbClr val="FFFF00"/>
              </a:solidFill>
              <a:effectLst>
                <a:outerShdw blurRad="38100" dist="38100" dir="2700000" algn="tl">
                  <a:srgbClr val="000000"/>
                </a:outerShdw>
              </a:effectLst>
              <a:latin typeface="+mj-lt"/>
              <a:ea typeface="+mj-ea"/>
              <a:cs typeface="+mj-cs"/>
            </a:endParaRPr>
          </a:p>
          <a:p>
            <a:pPr>
              <a:defRPr/>
            </a:pPr>
            <a:endParaRPr lang="en-US" sz="2000" b="1" kern="0" cap="small" dirty="0">
              <a:solidFill>
                <a:srgbClr val="FFFF00"/>
              </a:solidFill>
              <a:effectLst>
                <a:outerShdw blurRad="38100" dist="38100" dir="2700000" algn="tl">
                  <a:srgbClr val="000000"/>
                </a:outerShdw>
              </a:effectLst>
              <a:latin typeface="+mj-lt"/>
              <a:ea typeface="+mj-ea"/>
              <a:cs typeface="+mj-cs"/>
            </a:endParaRPr>
          </a:p>
          <a:p>
            <a:pPr>
              <a:defRPr/>
            </a:pPr>
            <a:endParaRPr lang="en-US" sz="2000" b="1" kern="0" cap="small" dirty="0">
              <a:solidFill>
                <a:srgbClr val="FFFF00"/>
              </a:solidFill>
              <a:effectLst>
                <a:outerShdw blurRad="38100" dist="38100" dir="2700000" algn="tl">
                  <a:srgbClr val="000000"/>
                </a:outerShdw>
              </a:effectLst>
              <a:latin typeface="+mj-lt"/>
              <a:ea typeface="+mj-ea"/>
              <a:cs typeface="+mj-cs"/>
            </a:endParaRPr>
          </a:p>
          <a:p>
            <a:pPr>
              <a:defRPr/>
            </a:pPr>
            <a:endParaRPr lang="en-US" sz="2000" b="1" kern="0" cap="small" dirty="0">
              <a:solidFill>
                <a:srgbClr val="FFFF00"/>
              </a:solidFill>
              <a:effectLst>
                <a:outerShdw blurRad="38100" dist="38100" dir="2700000" algn="tl">
                  <a:srgbClr val="000000"/>
                </a:outerShdw>
              </a:effectLst>
              <a:latin typeface="+mj-lt"/>
              <a:ea typeface="+mj-ea"/>
              <a:cs typeface="+mj-cs"/>
            </a:endParaRPr>
          </a:p>
          <a:p>
            <a:pPr>
              <a:defRPr/>
            </a:pPr>
            <a:endParaRPr lang="en-US" sz="2000" b="1" kern="0" cap="small" dirty="0">
              <a:solidFill>
                <a:srgbClr val="FFFF00"/>
              </a:solidFill>
              <a:effectLst>
                <a:outerShdw blurRad="38100" dist="38100" dir="2700000" algn="tl">
                  <a:srgbClr val="000000"/>
                </a:outerShdw>
              </a:effectLst>
              <a:latin typeface="+mj-lt"/>
              <a:ea typeface="+mj-ea"/>
              <a:cs typeface="+mj-cs"/>
            </a:endParaRPr>
          </a:p>
          <a:p>
            <a:pPr>
              <a:defRPr/>
            </a:pPr>
            <a:endParaRPr lang="en-US" sz="2000" b="1" kern="0" cap="small" dirty="0">
              <a:solidFill>
                <a:srgbClr val="FFFF00"/>
              </a:solidFill>
              <a:effectLst>
                <a:outerShdw blurRad="38100" dist="38100" dir="2700000" algn="tl">
                  <a:srgbClr val="000000"/>
                </a:outerShdw>
              </a:effectLst>
              <a:latin typeface="+mj-lt"/>
              <a:ea typeface="+mj-ea"/>
              <a:cs typeface="+mj-cs"/>
            </a:endParaRPr>
          </a:p>
          <a:p>
            <a:pPr>
              <a:defRPr/>
            </a:pPr>
            <a:endParaRPr lang="en-US" sz="2000" b="1" kern="0" cap="small" dirty="0">
              <a:solidFill>
                <a:srgbClr val="FFFF00"/>
              </a:solidFill>
              <a:effectLst>
                <a:outerShdw blurRad="38100" dist="38100" dir="2700000" algn="tl">
                  <a:srgbClr val="000000"/>
                </a:outerShdw>
              </a:effectLst>
              <a:latin typeface="+mj-lt"/>
              <a:ea typeface="+mj-ea"/>
              <a:cs typeface="+mj-cs"/>
            </a:endParaRPr>
          </a:p>
          <a:p>
            <a:pPr algn="just">
              <a:buFont typeface="Wingdings" pitchFamily="2" charset="2"/>
              <a:buChar char="ü"/>
              <a:defRPr/>
            </a:pPr>
            <a:r>
              <a:rPr lang="en-US" sz="2000" b="1" kern="0" cap="small" dirty="0">
                <a:solidFill>
                  <a:srgbClr val="FFFF00"/>
                </a:solidFill>
                <a:effectLst>
                  <a:outerShdw blurRad="38100" dist="38100" dir="2700000" algn="tl">
                    <a:srgbClr val="000000">
                      <a:alpha val="43137"/>
                    </a:srgbClr>
                  </a:outerShdw>
                </a:effectLst>
                <a:latin typeface="+mj-lt"/>
                <a:ea typeface="+mj-ea"/>
                <a:cs typeface="+mj-cs"/>
              </a:rPr>
              <a:t> </a:t>
            </a:r>
            <a:r>
              <a:rPr lang="en-US" sz="2400" b="1" kern="0" cap="small" dirty="0" err="1">
                <a:solidFill>
                  <a:srgbClr val="FF0000"/>
                </a:solidFill>
                <a:effectLst>
                  <a:outerShdw blurRad="38100" dist="38100" dir="2700000" algn="tl">
                    <a:srgbClr val="000000">
                      <a:alpha val="43137"/>
                    </a:srgbClr>
                  </a:outerShdw>
                </a:effectLst>
                <a:latin typeface="+mj-lt"/>
                <a:ea typeface="+mj-ea"/>
                <a:cs typeface="+mj-cs"/>
              </a:rPr>
              <a:t>Oxhydroelectric</a:t>
            </a:r>
            <a:r>
              <a:rPr lang="en-US" sz="2400" b="1" kern="0" cap="small" dirty="0">
                <a:solidFill>
                  <a:srgbClr val="FF0000"/>
                </a:solidFill>
                <a:effectLst>
                  <a:outerShdw blurRad="38100" dist="38100" dir="2700000" algn="tl">
                    <a:srgbClr val="000000">
                      <a:alpha val="43137"/>
                    </a:srgbClr>
                  </a:outerShdw>
                </a:effectLst>
                <a:latin typeface="+mj-lt"/>
                <a:ea typeface="+mj-ea"/>
                <a:cs typeface="+mj-cs"/>
              </a:rPr>
              <a:t> Effect exists also in bi-distilled water: </a:t>
            </a:r>
            <a:r>
              <a:rPr lang="en-US" sz="2400" b="1" kern="0" cap="small" dirty="0">
                <a:solidFill>
                  <a:schemeClr val="accent2">
                    <a:lumMod val="40000"/>
                    <a:lumOff val="60000"/>
                  </a:schemeClr>
                </a:solidFill>
                <a:effectLst>
                  <a:outerShdw blurRad="38100" dist="38100" dir="2700000" algn="tl">
                    <a:srgbClr val="000000"/>
                  </a:outerShdw>
                </a:effectLst>
              </a:rPr>
              <a:t>a dc power of the order of 2 </a:t>
            </a:r>
            <a:r>
              <a:rPr lang="en-US" sz="2400" b="1" kern="0" cap="small" dirty="0" err="1">
                <a:solidFill>
                  <a:schemeClr val="accent2">
                    <a:lumMod val="40000"/>
                    <a:lumOff val="60000"/>
                  </a:schemeClr>
                </a:solidFill>
                <a:effectLst>
                  <a:outerShdw blurRad="38100" dist="38100" dir="2700000" algn="tl">
                    <a:srgbClr val="000000"/>
                  </a:outerShdw>
                </a:effectLst>
              </a:rPr>
              <a:t>microW</a:t>
            </a:r>
            <a:r>
              <a:rPr lang="en-US" sz="2400" b="1" kern="0" cap="small" dirty="0">
                <a:solidFill>
                  <a:schemeClr val="accent2">
                    <a:lumMod val="40000"/>
                    <a:lumOff val="60000"/>
                  </a:schemeClr>
                </a:solidFill>
                <a:effectLst>
                  <a:outerShdw blurRad="38100" dist="38100" dir="2700000" algn="tl">
                    <a:srgbClr val="000000"/>
                  </a:outerShdw>
                </a:effectLst>
              </a:rPr>
              <a:t> was measured through the resistor connected to the twin Pt electrodes immersed into the bi-distilled water, in the presence of </a:t>
            </a:r>
            <a:r>
              <a:rPr lang="en-US" sz="2400" b="1" kern="0" cap="small" dirty="0" err="1">
                <a:solidFill>
                  <a:schemeClr val="accent2">
                    <a:lumMod val="40000"/>
                    <a:lumOff val="60000"/>
                  </a:schemeClr>
                </a:solidFill>
                <a:effectLst>
                  <a:outerShdw blurRad="38100" dist="38100" dir="2700000" algn="tl">
                    <a:srgbClr val="000000"/>
                  </a:outerShdw>
                </a:effectLst>
              </a:rPr>
              <a:t>Nafion</a:t>
            </a:r>
            <a:r>
              <a:rPr lang="en-US" sz="2400" b="1" kern="0" cap="small" dirty="0">
                <a:solidFill>
                  <a:schemeClr val="accent2">
                    <a:lumMod val="40000"/>
                    <a:lumOff val="60000"/>
                  </a:schemeClr>
                </a:solidFill>
                <a:effectLst>
                  <a:outerShdw blurRad="38100" dist="38100" dir="2700000" algn="tl">
                    <a:srgbClr val="000000"/>
                  </a:outerShdw>
                </a:effectLst>
              </a:rPr>
              <a:t>® and H</a:t>
            </a:r>
            <a:r>
              <a:rPr lang="en-US" sz="2400" b="1" kern="0" cap="small" baseline="-25000" dirty="0">
                <a:solidFill>
                  <a:schemeClr val="accent2">
                    <a:lumMod val="40000"/>
                    <a:lumOff val="60000"/>
                  </a:schemeClr>
                </a:solidFill>
                <a:effectLst>
                  <a:outerShdw blurRad="38100" dist="38100" dir="2700000" algn="tl">
                    <a:srgbClr val="000000"/>
                  </a:outerShdw>
                </a:effectLst>
              </a:rPr>
              <a:t>2</a:t>
            </a:r>
            <a:r>
              <a:rPr lang="en-US" sz="2400" b="1" kern="0" cap="small" dirty="0">
                <a:solidFill>
                  <a:schemeClr val="accent2">
                    <a:lumMod val="40000"/>
                    <a:lumOff val="60000"/>
                  </a:schemeClr>
                </a:solidFill>
                <a:effectLst>
                  <a:outerShdw blurRad="38100" dist="38100" dir="2700000" algn="tl">
                    <a:srgbClr val="000000"/>
                  </a:outerShdw>
                </a:effectLst>
              </a:rPr>
              <a:t>O</a:t>
            </a:r>
            <a:r>
              <a:rPr lang="en-US" sz="2400" b="1" kern="0" cap="small" baseline="-25000" dirty="0">
                <a:solidFill>
                  <a:schemeClr val="accent2">
                    <a:lumMod val="40000"/>
                    <a:lumOff val="60000"/>
                  </a:schemeClr>
                </a:solidFill>
                <a:effectLst>
                  <a:outerShdw blurRad="38100" dist="38100" dir="2700000" algn="tl">
                    <a:srgbClr val="000000"/>
                  </a:outerShdw>
                </a:effectLst>
              </a:rPr>
              <a:t>2</a:t>
            </a:r>
            <a:r>
              <a:rPr lang="en-US" sz="2400" b="1" kern="0" cap="small" dirty="0">
                <a:solidFill>
                  <a:schemeClr val="accent2">
                    <a:lumMod val="40000"/>
                    <a:lumOff val="60000"/>
                  </a:schemeClr>
                </a:solidFill>
                <a:effectLst>
                  <a:outerShdw blurRad="38100" dist="38100" dir="2700000" algn="tl">
                    <a:srgbClr val="000000"/>
                  </a:outerShdw>
                </a:effectLst>
              </a:rPr>
              <a:t>. </a:t>
            </a:r>
            <a:endParaRPr lang="it-IT" sz="2400" b="1" kern="0" cap="small" dirty="0">
              <a:solidFill>
                <a:schemeClr val="accent2">
                  <a:lumMod val="40000"/>
                  <a:lumOff val="60000"/>
                </a:schemeClr>
              </a:solidFill>
              <a:effectLst>
                <a:outerShdw blurRad="38100" dist="38100" dir="2700000" algn="tl">
                  <a:srgbClr val="000000"/>
                </a:outerShdw>
              </a:effectLst>
            </a:endParaRPr>
          </a:p>
          <a:p>
            <a:pPr>
              <a:defRPr/>
            </a:pPr>
            <a:endParaRPr lang="en-US" sz="800" b="1" kern="0" cap="small" dirty="0">
              <a:solidFill>
                <a:srgbClr val="FFFF00"/>
              </a:solidFill>
              <a:effectLst>
                <a:outerShdw blurRad="38100" dist="38100" dir="2700000" algn="tl">
                  <a:srgbClr val="000000">
                    <a:alpha val="43137"/>
                  </a:srgbClr>
                </a:outerShdw>
              </a:effectLst>
              <a:latin typeface="+mj-lt"/>
              <a:ea typeface="+mj-ea"/>
              <a:cs typeface="+mj-cs"/>
            </a:endParaRPr>
          </a:p>
          <a:p>
            <a:pPr algn="just">
              <a:defRPr/>
            </a:pPr>
            <a:r>
              <a:rPr lang="en-US" sz="2400" b="1" kern="0" cap="small" dirty="0">
                <a:solidFill>
                  <a:srgbClr val="FF0000"/>
                </a:solidFill>
                <a:effectLst>
                  <a:outerShdw blurRad="38100" dist="38100" dir="2700000" algn="tl">
                    <a:srgbClr val="000000">
                      <a:alpha val="43137"/>
                    </a:srgbClr>
                  </a:outerShdw>
                </a:effectLst>
                <a:latin typeface="+mj-lt"/>
                <a:ea typeface="+mj-ea"/>
                <a:cs typeface="+mj-cs"/>
              </a:rPr>
              <a:t>- totally unexpected phenomenon in the frame of the classical electrochemistry</a:t>
            </a:r>
            <a:r>
              <a:rPr lang="en-US" sz="2400" b="1" kern="0" cap="small" dirty="0">
                <a:solidFill>
                  <a:srgbClr val="FFFF00"/>
                </a:solidFill>
                <a:effectLst>
                  <a:outerShdw blurRad="38100" dist="38100" dir="2700000" algn="tl">
                    <a:srgbClr val="000000">
                      <a:alpha val="43137"/>
                    </a:srgbClr>
                  </a:outerShdw>
                </a:effectLst>
                <a:latin typeface="+mj-lt"/>
                <a:ea typeface="+mj-ea"/>
                <a:cs typeface="+mj-cs"/>
              </a:rPr>
              <a:t> considering the absence of any significant concentration of ionic solutes. </a:t>
            </a:r>
          </a:p>
          <a:p>
            <a:pPr algn="just">
              <a:defRPr/>
            </a:pPr>
            <a:endParaRPr lang="en-US" sz="1200" b="1" kern="0" cap="small" dirty="0">
              <a:solidFill>
                <a:srgbClr val="FFFF00"/>
              </a:solidFill>
              <a:effectLst>
                <a:outerShdw blurRad="38100" dist="38100" dir="2700000" algn="tl">
                  <a:srgbClr val="000000">
                    <a:alpha val="43137"/>
                  </a:srgbClr>
                </a:outerShdw>
              </a:effectLst>
              <a:latin typeface="+mj-lt"/>
              <a:ea typeface="+mj-ea"/>
              <a:cs typeface="+mj-cs"/>
            </a:endParaRPr>
          </a:p>
          <a:p>
            <a:pPr>
              <a:defRPr/>
            </a:pPr>
            <a:endParaRPr lang="it-IT" sz="2000" dirty="0">
              <a:effectLst>
                <a:outerShdw blurRad="38100" dist="38100" dir="2700000" algn="tl">
                  <a:srgbClr val="000000">
                    <a:alpha val="43137"/>
                  </a:srgbClr>
                </a:outerShdw>
              </a:effectLst>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68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xit" presetSubtype="0" fill="hold" grpId="1" nodeType="clickEffect">
                                  <p:stCondLst>
                                    <p:cond delay="0"/>
                                  </p:stCondLst>
                                  <p:childTnLst>
                                    <p:anim calcmode="lin" valueType="num">
                                      <p:cBhvr>
                                        <p:cTn id="21" dur="500"/>
                                        <p:tgtEl>
                                          <p:spTgt spid="28687"/>
                                        </p:tgtEl>
                                        <p:attrNameLst>
                                          <p:attrName>ppt_w</p:attrName>
                                        </p:attrNameLst>
                                      </p:cBhvr>
                                      <p:tavLst>
                                        <p:tav tm="0">
                                          <p:val>
                                            <p:strVal val="ppt_w"/>
                                          </p:val>
                                        </p:tav>
                                        <p:tav tm="100000">
                                          <p:val>
                                            <p:fltVal val="0"/>
                                          </p:val>
                                        </p:tav>
                                      </p:tavLst>
                                    </p:anim>
                                    <p:anim calcmode="lin" valueType="num">
                                      <p:cBhvr>
                                        <p:cTn id="22" dur="500"/>
                                        <p:tgtEl>
                                          <p:spTgt spid="28687"/>
                                        </p:tgtEl>
                                        <p:attrNameLst>
                                          <p:attrName>ppt_h</p:attrName>
                                        </p:attrNameLst>
                                      </p:cBhvr>
                                      <p:tavLst>
                                        <p:tav tm="0">
                                          <p:val>
                                            <p:strVal val="ppt_h"/>
                                          </p:val>
                                        </p:tav>
                                        <p:tav tm="100000">
                                          <p:val>
                                            <p:fltVal val="0"/>
                                          </p:val>
                                        </p:tav>
                                      </p:tavLst>
                                    </p:anim>
                                    <p:animEffect transition="out" filter="fade">
                                      <p:cBhvr>
                                        <p:cTn id="23" dur="500"/>
                                        <p:tgtEl>
                                          <p:spTgt spid="28687"/>
                                        </p:tgtEl>
                                      </p:cBhvr>
                                    </p:animEffect>
                                    <p:set>
                                      <p:cBhvr>
                                        <p:cTn id="24" dur="1" fill="hold">
                                          <p:stCondLst>
                                            <p:cond delay="499"/>
                                          </p:stCondLst>
                                        </p:cTn>
                                        <p:tgtEl>
                                          <p:spTgt spid="286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7" grpId="0"/>
      <p:bldP spid="2868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C:\Users\Roberto\Documents\Documenti Vecchio hard disk luglio 2010\Documenti-old\Documenti\PROMETE\logoreverse.gif"/>
          <p:cNvPicPr>
            <a:picLocks noChangeAspect="1" noChangeArrowheads="1"/>
          </p:cNvPicPr>
          <p:nvPr/>
        </p:nvPicPr>
        <p:blipFill>
          <a:blip r:embed="rId3" cstate="print"/>
          <a:srcRect/>
          <a:stretch>
            <a:fillRect/>
          </a:stretch>
        </p:blipFill>
        <p:spPr bwMode="auto">
          <a:xfrm>
            <a:off x="215900" y="6362700"/>
            <a:ext cx="2339975" cy="522288"/>
          </a:xfrm>
          <a:prstGeom prst="rect">
            <a:avLst/>
          </a:prstGeom>
          <a:noFill/>
          <a:ln w="9525">
            <a:noFill/>
            <a:miter lim="800000"/>
            <a:headEnd/>
            <a:tailEnd/>
          </a:ln>
        </p:spPr>
      </p:pic>
      <p:grpSp>
        <p:nvGrpSpPr>
          <p:cNvPr id="2" name="Gruppo 14"/>
          <p:cNvGrpSpPr>
            <a:grpSpLocks/>
          </p:cNvGrpSpPr>
          <p:nvPr/>
        </p:nvGrpSpPr>
        <p:grpSpPr bwMode="auto">
          <a:xfrm>
            <a:off x="404813" y="504825"/>
            <a:ext cx="5103812" cy="1339850"/>
            <a:chOff x="405457" y="404446"/>
            <a:chExt cx="5102996" cy="1340679"/>
          </a:xfrm>
        </p:grpSpPr>
        <p:pic>
          <p:nvPicPr>
            <p:cNvPr id="24584" name="Immagine 9" descr="success.jpg"/>
            <p:cNvPicPr>
              <a:picLocks noChangeAspect="1"/>
            </p:cNvPicPr>
            <p:nvPr/>
          </p:nvPicPr>
          <p:blipFill>
            <a:blip r:embed="rId4" cstate="print"/>
            <a:srcRect/>
            <a:stretch>
              <a:fillRect/>
            </a:stretch>
          </p:blipFill>
          <p:spPr bwMode="auto">
            <a:xfrm>
              <a:off x="405457" y="404446"/>
              <a:ext cx="1789875" cy="1340679"/>
            </a:xfrm>
            <a:prstGeom prst="rect">
              <a:avLst/>
            </a:prstGeom>
            <a:noFill/>
            <a:ln w="9525">
              <a:noFill/>
              <a:miter lim="800000"/>
              <a:headEnd/>
              <a:tailEnd/>
            </a:ln>
          </p:spPr>
        </p:pic>
        <p:sp>
          <p:nvSpPr>
            <p:cNvPr id="24585" name="CasellaDiTesto 10"/>
            <p:cNvSpPr txBox="1">
              <a:spLocks noChangeArrowheads="1"/>
            </p:cNvSpPr>
            <p:nvPr/>
          </p:nvSpPr>
          <p:spPr bwMode="auto">
            <a:xfrm>
              <a:off x="3292930" y="1124972"/>
              <a:ext cx="2215523" cy="584736"/>
            </a:xfrm>
            <a:prstGeom prst="rect">
              <a:avLst/>
            </a:prstGeom>
            <a:noFill/>
            <a:ln w="9525">
              <a:noFill/>
              <a:miter lim="800000"/>
              <a:headEnd/>
              <a:tailEnd/>
            </a:ln>
          </p:spPr>
          <p:txBody>
            <a:bodyPr wrap="none">
              <a:spAutoFit/>
            </a:bodyPr>
            <a:lstStyle/>
            <a:p>
              <a:r>
                <a:rPr lang="it-IT" sz="3200"/>
                <a:t>Conclusions</a:t>
              </a:r>
            </a:p>
          </p:txBody>
        </p:sp>
      </p:grpSp>
      <p:grpSp>
        <p:nvGrpSpPr>
          <p:cNvPr id="3" name="Gruppo 12"/>
          <p:cNvGrpSpPr>
            <a:grpSpLocks/>
          </p:cNvGrpSpPr>
          <p:nvPr/>
        </p:nvGrpSpPr>
        <p:grpSpPr bwMode="auto">
          <a:xfrm>
            <a:off x="377825" y="-242888"/>
            <a:ext cx="8731250" cy="2225676"/>
            <a:chOff x="323850" y="-242888"/>
            <a:chExt cx="8731250" cy="2225676"/>
          </a:xfrm>
        </p:grpSpPr>
        <p:sp>
          <p:nvSpPr>
            <p:cNvPr id="8" name="Rectangle 2"/>
            <p:cNvSpPr txBox="1">
              <a:spLocks noChangeArrowheads="1"/>
            </p:cNvSpPr>
            <p:nvPr/>
          </p:nvSpPr>
          <p:spPr bwMode="auto">
            <a:xfrm>
              <a:off x="323850" y="-242888"/>
              <a:ext cx="8569325" cy="1511301"/>
            </a:xfrm>
            <a:prstGeom prst="rect">
              <a:avLst/>
            </a:prstGeom>
            <a:noFill/>
            <a:ln w="9525">
              <a:noFill/>
              <a:miter lim="800000"/>
              <a:headEnd/>
              <a:tailEnd/>
            </a:ln>
            <a:effectLst/>
          </p:spPr>
          <p:txBody>
            <a:bodyPr lIns="92075" tIns="46038" rIns="92075" bIns="46038" anchor="ctr"/>
            <a:lstStyle/>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Oxhydroelectric Effect </a:t>
              </a:r>
            </a:p>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in Bi-Distilled Water</a:t>
              </a:r>
              <a:r>
                <a:rPr lang="it-IT" sz="3000" b="1" kern="0" cap="small" dirty="0">
                  <a:solidFill>
                    <a:srgbClr val="FF3300"/>
                  </a:solidFill>
                  <a:effectLst>
                    <a:outerShdw blurRad="38100" dist="38100" dir="2700000" algn="tl">
                      <a:srgbClr val="000000"/>
                    </a:outerShdw>
                  </a:effectLst>
                  <a:latin typeface="+mj-lt"/>
                  <a:ea typeface="+mj-ea"/>
                  <a:cs typeface="+mj-cs"/>
                </a:rPr>
                <a:t> </a:t>
              </a:r>
            </a:p>
          </p:txBody>
        </p:sp>
        <p:pic>
          <p:nvPicPr>
            <p:cNvPr id="12" name="Picture 4"/>
            <p:cNvPicPr>
              <a:picLocks noChangeAspect="1" noChangeArrowheads="1"/>
            </p:cNvPicPr>
            <p:nvPr/>
          </p:nvPicPr>
          <p:blipFill>
            <a:blip r:embed="rId5" cstate="email"/>
            <a:srcRect/>
            <a:stretch>
              <a:fillRect/>
            </a:stretch>
          </p:blipFill>
          <p:spPr bwMode="auto">
            <a:xfrm>
              <a:off x="7452540" y="-106302"/>
              <a:ext cx="1602560" cy="2089090"/>
            </a:xfrm>
            <a:prstGeom prst="rect">
              <a:avLst/>
            </a:prstGeom>
            <a:noFill/>
            <a:effectLst>
              <a:softEdge rad="317500"/>
            </a:effectLst>
          </p:spPr>
        </p:pic>
      </p:grpSp>
      <p:sp>
        <p:nvSpPr>
          <p:cNvPr id="15" name="CasellaDiTesto 14"/>
          <p:cNvSpPr txBox="1"/>
          <p:nvPr/>
        </p:nvSpPr>
        <p:spPr>
          <a:xfrm>
            <a:off x="250825" y="2668588"/>
            <a:ext cx="8569325" cy="4216400"/>
          </a:xfrm>
          <a:prstGeom prst="rect">
            <a:avLst/>
          </a:prstGeom>
          <a:noFill/>
        </p:spPr>
        <p:txBody>
          <a:bodyPr>
            <a:spAutoFit/>
          </a:bodyPr>
          <a:lstStyle/>
          <a:p>
            <a:pPr algn="just">
              <a:buFont typeface="Wingdings" pitchFamily="2" charset="2"/>
              <a:buChar char="ü"/>
              <a:defRPr/>
            </a:pPr>
            <a:r>
              <a:rPr lang="en-US" sz="2200" b="1" kern="0" cap="small" dirty="0">
                <a:solidFill>
                  <a:srgbClr val="FFFF00"/>
                </a:solidFill>
                <a:effectLst>
                  <a:outerShdw blurRad="38100" dist="38100" dir="2700000" algn="tl">
                    <a:srgbClr val="000000">
                      <a:alpha val="43137"/>
                    </a:srgbClr>
                  </a:outerShdw>
                </a:effectLst>
              </a:rPr>
              <a:t>As predicted by Coherent QED, the coherent fraction of water (CDs) is a huge reservoir of quasi-free electrons easily releasable either by quantum tunnel effect or by different tiny external perturbations such as the presence of O</a:t>
            </a:r>
            <a:r>
              <a:rPr lang="en-US" sz="2200" b="1" kern="0" cap="small" baseline="-25000" dirty="0">
                <a:solidFill>
                  <a:srgbClr val="FFFF00"/>
                </a:solidFill>
                <a:effectLst>
                  <a:outerShdw blurRad="38100" dist="38100" dir="2700000" algn="tl">
                    <a:srgbClr val="000000">
                      <a:alpha val="43137"/>
                    </a:srgbClr>
                  </a:outerShdw>
                </a:effectLst>
              </a:rPr>
              <a:t>2</a:t>
            </a:r>
            <a:r>
              <a:rPr lang="en-US" sz="2200" b="1" kern="0" cap="small" dirty="0">
                <a:solidFill>
                  <a:srgbClr val="FFFF00"/>
                </a:solidFill>
                <a:effectLst>
                  <a:outerShdw blurRad="38100" dist="38100" dir="2700000" algn="tl">
                    <a:srgbClr val="000000">
                      <a:alpha val="43137"/>
                    </a:srgbClr>
                  </a:outerShdw>
                </a:effectLst>
              </a:rPr>
              <a:t> molecules (coming from H</a:t>
            </a:r>
            <a:r>
              <a:rPr lang="en-US" sz="2200" b="1" kern="0" cap="small" baseline="-25000" dirty="0">
                <a:solidFill>
                  <a:srgbClr val="FFFF00"/>
                </a:solidFill>
                <a:effectLst>
                  <a:outerShdw blurRad="38100" dist="38100" dir="2700000" algn="tl">
                    <a:srgbClr val="000000">
                      <a:alpha val="43137"/>
                    </a:srgbClr>
                  </a:outerShdw>
                </a:effectLst>
              </a:rPr>
              <a:t>2</a:t>
            </a:r>
            <a:r>
              <a:rPr lang="en-US" sz="2200" b="1" kern="0" cap="small" dirty="0">
                <a:solidFill>
                  <a:srgbClr val="FFFF00"/>
                </a:solidFill>
                <a:effectLst>
                  <a:outerShdw blurRad="38100" dist="38100" dir="2700000" algn="tl">
                    <a:srgbClr val="000000">
                      <a:alpha val="43137"/>
                    </a:srgbClr>
                  </a:outerShdw>
                </a:effectLst>
              </a:rPr>
              <a:t>O</a:t>
            </a:r>
            <a:r>
              <a:rPr lang="en-US" sz="2200" b="1" kern="0" cap="small" baseline="-25000" dirty="0">
                <a:solidFill>
                  <a:srgbClr val="FFFF00"/>
                </a:solidFill>
                <a:effectLst>
                  <a:outerShdw blurRad="38100" dist="38100" dir="2700000" algn="tl">
                    <a:srgbClr val="000000">
                      <a:alpha val="43137"/>
                    </a:srgbClr>
                  </a:outerShdw>
                </a:effectLst>
              </a:rPr>
              <a:t>2</a:t>
            </a:r>
            <a:r>
              <a:rPr lang="en-US" sz="2200" b="1" kern="0" cap="small" dirty="0">
                <a:solidFill>
                  <a:srgbClr val="FFFF00"/>
                </a:solidFill>
                <a:effectLst>
                  <a:outerShdw blurRad="38100" dist="38100" dir="2700000" algn="tl">
                    <a:srgbClr val="000000">
                      <a:alpha val="43137"/>
                    </a:srgbClr>
                  </a:outerShdw>
                </a:effectLst>
              </a:rPr>
              <a:t> in our experiment) having an electro-negativity equal to the energy barrier of the quasi-free electrons. </a:t>
            </a:r>
          </a:p>
          <a:p>
            <a:pPr algn="just">
              <a:defRPr/>
            </a:pPr>
            <a:r>
              <a:rPr lang="en-US" sz="2400" b="1" kern="0" cap="small" dirty="0">
                <a:solidFill>
                  <a:srgbClr val="FFFF00"/>
                </a:solidFill>
                <a:effectLst>
                  <a:outerShdw blurRad="38100" dist="38100" dir="2700000" algn="tl">
                    <a:srgbClr val="000000">
                      <a:alpha val="43137"/>
                    </a:srgbClr>
                  </a:outerShdw>
                </a:effectLst>
              </a:rPr>
              <a:t>O</a:t>
            </a:r>
            <a:r>
              <a:rPr lang="en-US" sz="2400" b="1" kern="0" cap="small" baseline="-25000" dirty="0">
                <a:solidFill>
                  <a:srgbClr val="FFFF00"/>
                </a:solidFill>
                <a:effectLst>
                  <a:outerShdw blurRad="38100" dist="38100" dir="2700000" algn="tl">
                    <a:srgbClr val="000000">
                      <a:alpha val="43137"/>
                    </a:srgbClr>
                  </a:outerShdw>
                </a:effectLst>
              </a:rPr>
              <a:t>2</a:t>
            </a:r>
            <a:r>
              <a:rPr lang="en-US" sz="2400" b="1" kern="0" cap="small" dirty="0">
                <a:solidFill>
                  <a:srgbClr val="FFFF00"/>
                </a:solidFill>
                <a:effectLst>
                  <a:outerShdw blurRad="38100" dist="38100" dir="2700000" algn="tl">
                    <a:srgbClr val="000000">
                      <a:alpha val="43137"/>
                    </a:srgbClr>
                  </a:outerShdw>
                </a:effectLst>
              </a:rPr>
              <a:t>  molecules  are therefore privileged receptors of the electrons tunneling out of CDs.</a:t>
            </a:r>
            <a:endParaRPr lang="it-IT" sz="2400" b="1" kern="0" cap="small" dirty="0">
              <a:solidFill>
                <a:srgbClr val="FFFF00"/>
              </a:solidFill>
              <a:effectLst>
                <a:outerShdw blurRad="38100" dist="38100" dir="2700000" algn="tl">
                  <a:srgbClr val="000000">
                    <a:alpha val="43137"/>
                  </a:srgbClr>
                </a:outerShdw>
              </a:effectLst>
            </a:endParaRPr>
          </a:p>
          <a:p>
            <a:pPr algn="just">
              <a:defRPr/>
            </a:pPr>
            <a:endParaRPr lang="en-US" sz="2400" b="1" kern="0" cap="small" dirty="0">
              <a:solidFill>
                <a:srgbClr val="FFFF00"/>
              </a:solidFill>
              <a:effectLst>
                <a:outerShdw blurRad="38100" dist="38100" dir="2700000" algn="tl">
                  <a:srgbClr val="000000">
                    <a:alpha val="43137"/>
                  </a:srgbClr>
                </a:outerShdw>
              </a:effectLst>
            </a:endParaRPr>
          </a:p>
          <a:p>
            <a:pPr algn="just">
              <a:defRPr/>
            </a:pPr>
            <a:endParaRPr lang="en-US" sz="2400" b="1" kern="0" cap="small" dirty="0">
              <a:solidFill>
                <a:srgbClr val="FFFF00"/>
              </a:solidFill>
              <a:effectLst>
                <a:outerShdw blurRad="38100" dist="38100" dir="2700000" algn="tl">
                  <a:srgbClr val="000000">
                    <a:alpha val="43137"/>
                  </a:srgbClr>
                </a:outerShdw>
              </a:effectLst>
            </a:endParaRPr>
          </a:p>
          <a:p>
            <a:pPr>
              <a:defRPr/>
            </a:pPr>
            <a:endParaRPr lang="it-IT"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xit" presetSubtype="0" fill="hold" grpId="1" nodeType="clickEffect">
                                  <p:stCondLst>
                                    <p:cond delay="0"/>
                                  </p:stCondLst>
                                  <p:childTnLst>
                                    <p:anim calcmode="lin" valueType="num">
                                      <p:cBhvr>
                                        <p:cTn id="21" dur="500"/>
                                        <p:tgtEl>
                                          <p:spTgt spid="15"/>
                                        </p:tgtEl>
                                        <p:attrNameLst>
                                          <p:attrName>ppt_w</p:attrName>
                                        </p:attrNameLst>
                                      </p:cBhvr>
                                      <p:tavLst>
                                        <p:tav tm="0">
                                          <p:val>
                                            <p:strVal val="ppt_w"/>
                                          </p:val>
                                        </p:tav>
                                        <p:tav tm="100000">
                                          <p:val>
                                            <p:fltVal val="0"/>
                                          </p:val>
                                        </p:tav>
                                      </p:tavLst>
                                    </p:anim>
                                    <p:anim calcmode="lin" valueType="num">
                                      <p:cBhvr>
                                        <p:cTn id="22" dur="500"/>
                                        <p:tgtEl>
                                          <p:spTgt spid="15"/>
                                        </p:tgtEl>
                                        <p:attrNameLst>
                                          <p:attrName>ppt_h</p:attrName>
                                        </p:attrNameLst>
                                      </p:cBhvr>
                                      <p:tavLst>
                                        <p:tav tm="0">
                                          <p:val>
                                            <p:strVal val="ppt_h"/>
                                          </p:val>
                                        </p:tav>
                                        <p:tav tm="100000">
                                          <p:val>
                                            <p:fltVal val="0"/>
                                          </p:val>
                                        </p:tav>
                                      </p:tavLst>
                                    </p:anim>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C:\Users\Roberto\Documents\Documenti Vecchio hard disk luglio 2010\Documenti-old\Documenti\PROMETE\logoreverse.gif"/>
          <p:cNvPicPr>
            <a:picLocks noChangeAspect="1" noChangeArrowheads="1"/>
          </p:cNvPicPr>
          <p:nvPr/>
        </p:nvPicPr>
        <p:blipFill>
          <a:blip r:embed="rId3" cstate="print"/>
          <a:srcRect/>
          <a:stretch>
            <a:fillRect/>
          </a:stretch>
        </p:blipFill>
        <p:spPr bwMode="auto">
          <a:xfrm>
            <a:off x="215900" y="6362700"/>
            <a:ext cx="2339975" cy="522288"/>
          </a:xfrm>
          <a:prstGeom prst="rect">
            <a:avLst/>
          </a:prstGeom>
          <a:noFill/>
          <a:ln w="9525">
            <a:noFill/>
            <a:miter lim="800000"/>
            <a:headEnd/>
            <a:tailEnd/>
          </a:ln>
        </p:spPr>
      </p:pic>
      <p:sp>
        <p:nvSpPr>
          <p:cNvPr id="25603" name="CasellaDiTesto 10"/>
          <p:cNvSpPr txBox="1">
            <a:spLocks noChangeArrowheads="1"/>
          </p:cNvSpPr>
          <p:nvPr/>
        </p:nvSpPr>
        <p:spPr bwMode="auto">
          <a:xfrm>
            <a:off x="3292475" y="1225550"/>
            <a:ext cx="2216150" cy="584200"/>
          </a:xfrm>
          <a:prstGeom prst="rect">
            <a:avLst/>
          </a:prstGeom>
          <a:noFill/>
          <a:ln w="9525">
            <a:noFill/>
            <a:miter lim="800000"/>
            <a:headEnd/>
            <a:tailEnd/>
          </a:ln>
        </p:spPr>
        <p:txBody>
          <a:bodyPr wrap="none">
            <a:spAutoFit/>
          </a:bodyPr>
          <a:lstStyle/>
          <a:p>
            <a:r>
              <a:rPr lang="it-IT" sz="3200"/>
              <a:t>Conclusions</a:t>
            </a:r>
          </a:p>
        </p:txBody>
      </p:sp>
      <p:sp>
        <p:nvSpPr>
          <p:cNvPr id="8" name="Rectangle 2"/>
          <p:cNvSpPr txBox="1">
            <a:spLocks noChangeArrowheads="1"/>
          </p:cNvSpPr>
          <p:nvPr/>
        </p:nvSpPr>
        <p:spPr bwMode="auto">
          <a:xfrm>
            <a:off x="-828675" y="-458788"/>
            <a:ext cx="10872788" cy="1511301"/>
          </a:xfrm>
          <a:prstGeom prst="rect">
            <a:avLst/>
          </a:prstGeom>
          <a:noFill/>
          <a:ln w="9525">
            <a:noFill/>
            <a:miter lim="800000"/>
            <a:headEnd/>
            <a:tailEnd/>
          </a:ln>
          <a:effectLst/>
        </p:spPr>
        <p:txBody>
          <a:bodyPr lIns="92075" tIns="46038" rIns="92075" bIns="46038" anchor="ctr"/>
          <a:lstStyle/>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Oxhydroelectric Effect in Bi-Distilled Water</a:t>
            </a:r>
            <a:r>
              <a:rPr lang="it-IT" sz="3000" b="1" kern="0" cap="small" dirty="0">
                <a:solidFill>
                  <a:srgbClr val="FF3300"/>
                </a:solidFill>
                <a:effectLst>
                  <a:outerShdw blurRad="38100" dist="38100" dir="2700000" algn="tl">
                    <a:srgbClr val="000000"/>
                  </a:outerShdw>
                </a:effectLst>
                <a:latin typeface="+mj-lt"/>
                <a:ea typeface="+mj-ea"/>
                <a:cs typeface="+mj-cs"/>
              </a:rPr>
              <a:t> </a:t>
            </a:r>
          </a:p>
        </p:txBody>
      </p:sp>
      <p:sp>
        <p:nvSpPr>
          <p:cNvPr id="25605" name="Rectangle 2"/>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it-IT"/>
          </a:p>
        </p:txBody>
      </p:sp>
      <p:pic>
        <p:nvPicPr>
          <p:cNvPr id="78849" name="Picture 1" descr="motore dominio di coerenza"/>
          <p:cNvPicPr>
            <a:picLocks noChangeAspect="1" noChangeArrowheads="1"/>
          </p:cNvPicPr>
          <p:nvPr/>
        </p:nvPicPr>
        <p:blipFill>
          <a:blip r:embed="rId4" cstate="print"/>
          <a:srcRect l="8453" r="2856"/>
          <a:stretch>
            <a:fillRect/>
          </a:stretch>
        </p:blipFill>
        <p:spPr bwMode="auto">
          <a:xfrm>
            <a:off x="600122" y="601216"/>
            <a:ext cx="7860310" cy="4555976"/>
          </a:xfrm>
          <a:prstGeom prst="rect">
            <a:avLst/>
          </a:prstGeom>
          <a:ln>
            <a:noFill/>
          </a:ln>
          <a:effectLst>
            <a:softEdge rad="112500"/>
          </a:effectLst>
        </p:spPr>
      </p:pic>
      <p:sp>
        <p:nvSpPr>
          <p:cNvPr id="78851" name="Rectangle 3"/>
          <p:cNvSpPr>
            <a:spLocks noChangeArrowheads="1"/>
          </p:cNvSpPr>
          <p:nvPr/>
        </p:nvSpPr>
        <p:spPr bwMode="auto">
          <a:xfrm>
            <a:off x="71438" y="5006975"/>
            <a:ext cx="8964612" cy="1446213"/>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pPr algn="ctr" eaLnBrk="0" hangingPunct="0">
              <a:defRPr/>
            </a:pPr>
            <a:r>
              <a:rPr lang="en-US" sz="2200" b="1" kern="0" cap="small" dirty="0">
                <a:solidFill>
                  <a:srgbClr val="FFFF00"/>
                </a:solidFill>
                <a:effectLst>
                  <a:outerShdw blurRad="38100" dist="38100" dir="2700000" algn="tl">
                    <a:srgbClr val="000000">
                      <a:alpha val="43137"/>
                    </a:srgbClr>
                  </a:outerShdw>
                </a:effectLst>
              </a:rPr>
              <a:t>Schematic of the electron current extraction mechanism from water, by environmental low grade supplied energy, </a:t>
            </a:r>
          </a:p>
          <a:p>
            <a:pPr algn="ctr" eaLnBrk="0" hangingPunct="0">
              <a:defRPr/>
            </a:pPr>
            <a:r>
              <a:rPr lang="en-US" sz="2200" b="1" kern="0" cap="small" dirty="0">
                <a:solidFill>
                  <a:srgbClr val="FFFF00"/>
                </a:solidFill>
                <a:effectLst>
                  <a:outerShdw blurRad="38100" dist="38100" dir="2700000" algn="tl">
                    <a:srgbClr val="000000">
                      <a:alpha val="43137"/>
                    </a:srgbClr>
                  </a:outerShdw>
                </a:effectLst>
              </a:rPr>
              <a:t>thanks to liquid water asymmetry, in Oxhydroelectric Effect </a:t>
            </a:r>
            <a:endParaRPr lang="it-IT" sz="2200" b="1" kern="0" cap="small" dirty="0">
              <a:solidFill>
                <a:srgbClr val="FFFF00"/>
              </a:solidFill>
              <a:effectLst>
                <a:outerShdw blurRad="38100" dist="38100" dir="2700000" algn="tl">
                  <a:srgbClr val="000000">
                    <a:alpha val="43137"/>
                  </a:srgbClr>
                </a:outerShdw>
              </a:effectLst>
            </a:endParaRPr>
          </a:p>
          <a:p>
            <a:pPr algn="ctr" eaLnBrk="0" hangingPunct="0">
              <a:defRPr/>
            </a:pPr>
            <a:r>
              <a:rPr lang="en-US" sz="2200" b="1" kern="0" cap="small" dirty="0">
                <a:solidFill>
                  <a:srgbClr val="FFFF00"/>
                </a:solidFill>
                <a:effectLst>
                  <a:outerShdw blurRad="38100" dist="38100" dir="2700000" algn="tl">
                    <a:srgbClr val="000000">
                      <a:alpha val="43137"/>
                    </a:srgbClr>
                  </a:outerShdw>
                </a:effectLst>
              </a:rPr>
              <a:t>and related phenomena: an exemplary dissipative system.</a:t>
            </a:r>
          </a:p>
        </p:txBody>
      </p:sp>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C:\Users\Roberto\Documents\Documenti Vecchio hard disk luglio 2010\Documenti-old\Documenti\PROMETE\logoreverse.gif"/>
          <p:cNvPicPr>
            <a:picLocks noChangeAspect="1" noChangeArrowheads="1"/>
          </p:cNvPicPr>
          <p:nvPr/>
        </p:nvPicPr>
        <p:blipFill>
          <a:blip r:embed="rId3" cstate="print"/>
          <a:srcRect/>
          <a:stretch>
            <a:fillRect/>
          </a:stretch>
        </p:blipFill>
        <p:spPr bwMode="auto">
          <a:xfrm>
            <a:off x="215900" y="6362700"/>
            <a:ext cx="2339975" cy="522288"/>
          </a:xfrm>
          <a:prstGeom prst="rect">
            <a:avLst/>
          </a:prstGeom>
          <a:noFill/>
          <a:ln w="9525">
            <a:noFill/>
            <a:miter lim="800000"/>
            <a:headEnd/>
            <a:tailEnd/>
          </a:ln>
        </p:spPr>
      </p:pic>
      <p:sp>
        <p:nvSpPr>
          <p:cNvPr id="26627" name="Rectangle 2"/>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it-IT"/>
          </a:p>
        </p:txBody>
      </p:sp>
      <p:pic>
        <p:nvPicPr>
          <p:cNvPr id="80897" name="Picture 1" descr="acqua solida"/>
          <p:cNvPicPr>
            <a:picLocks noChangeAspect="1" noChangeArrowheads="1"/>
          </p:cNvPicPr>
          <p:nvPr/>
        </p:nvPicPr>
        <p:blipFill>
          <a:blip r:embed="rId4" cstate="print"/>
          <a:srcRect/>
          <a:stretch>
            <a:fillRect/>
          </a:stretch>
        </p:blipFill>
        <p:spPr bwMode="auto">
          <a:xfrm>
            <a:off x="899592" y="57679"/>
            <a:ext cx="6984776" cy="5243529"/>
          </a:xfrm>
          <a:prstGeom prst="rect">
            <a:avLst/>
          </a:prstGeom>
          <a:ln>
            <a:noFill/>
          </a:ln>
          <a:effectLst>
            <a:softEdge rad="112500"/>
          </a:effectLst>
        </p:spPr>
      </p:pic>
      <p:sp>
        <p:nvSpPr>
          <p:cNvPr id="80899" name="Rectangle 3"/>
          <p:cNvSpPr>
            <a:spLocks noChangeArrowheads="1"/>
          </p:cNvSpPr>
          <p:nvPr/>
        </p:nvSpPr>
        <p:spPr bwMode="auto">
          <a:xfrm>
            <a:off x="34925" y="5300663"/>
            <a:ext cx="9109075" cy="1108075"/>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pPr algn="just" eaLnBrk="0" hangingPunct="0">
              <a:tabLst>
                <a:tab pos="-900113" algn="l"/>
              </a:tabLst>
              <a:defRPr/>
            </a:pPr>
            <a:r>
              <a:rPr lang="en-US" sz="2200" b="1" kern="0" cap="small" dirty="0">
                <a:solidFill>
                  <a:srgbClr val="FFFF00"/>
                </a:solidFill>
                <a:effectLst>
                  <a:outerShdw blurRad="38100" dist="38100" dir="2700000" algn="tl">
                    <a:srgbClr val="000000">
                      <a:alpha val="43137"/>
                    </a:srgbClr>
                  </a:outerShdw>
                </a:effectLst>
              </a:rPr>
              <a:t>Appearance of the evidently </a:t>
            </a:r>
            <a:r>
              <a:rPr lang="en-US" sz="2200" b="1" kern="0" cap="small" dirty="0" err="1">
                <a:solidFill>
                  <a:srgbClr val="FFFF00"/>
                </a:solidFill>
                <a:effectLst>
                  <a:outerShdw blurRad="38100" dist="38100" dir="2700000" algn="tl">
                    <a:srgbClr val="000000">
                      <a:alpha val="43137"/>
                    </a:srgbClr>
                  </a:outerShdw>
                </a:effectLst>
              </a:rPr>
              <a:t>ponderal</a:t>
            </a:r>
            <a:r>
              <a:rPr lang="en-US" sz="2200" b="1" kern="0" cap="small" dirty="0">
                <a:solidFill>
                  <a:srgbClr val="FFFF00"/>
                </a:solidFill>
                <a:effectLst>
                  <a:outerShdw blurRad="38100" dist="38100" dir="2700000" algn="tl">
                    <a:srgbClr val="000000">
                      <a:alpha val="43137"/>
                    </a:srgbClr>
                  </a:outerShdw>
                </a:effectLst>
              </a:rPr>
              <a:t> solid residues: </a:t>
            </a:r>
          </a:p>
          <a:p>
            <a:pPr algn="just" eaLnBrk="0" hangingPunct="0">
              <a:tabLst>
                <a:tab pos="-900113" algn="l"/>
              </a:tabLst>
              <a:defRPr/>
            </a:pPr>
            <a:r>
              <a:rPr lang="en-US" sz="2200" b="1" kern="0" cap="small" dirty="0">
                <a:solidFill>
                  <a:srgbClr val="FFFF00"/>
                </a:solidFill>
                <a:effectLst>
                  <a:outerShdw blurRad="38100" dist="38100" dir="2700000" algn="tl">
                    <a:srgbClr val="000000">
                      <a:alpha val="43137"/>
                    </a:srgbClr>
                  </a:outerShdw>
                </a:effectLst>
              </a:rPr>
              <a:t>a tenth of milligrams coming from </a:t>
            </a:r>
            <a:r>
              <a:rPr lang="en-US" sz="2200" b="1" kern="0" cap="small" dirty="0" err="1">
                <a:solidFill>
                  <a:srgbClr val="FFFF00"/>
                </a:solidFill>
                <a:effectLst>
                  <a:outerShdw blurRad="38100" dist="38100" dir="2700000" algn="tl">
                    <a:srgbClr val="000000">
                      <a:alpha val="43137"/>
                    </a:srgbClr>
                  </a:outerShdw>
                </a:effectLst>
              </a:rPr>
              <a:t>lyophilization</a:t>
            </a:r>
            <a:r>
              <a:rPr lang="en-US" sz="2200" b="1" kern="0" cap="small" dirty="0">
                <a:solidFill>
                  <a:srgbClr val="FFFF00"/>
                </a:solidFill>
                <a:effectLst>
                  <a:outerShdw blurRad="38100" dist="38100" dir="2700000" algn="tl">
                    <a:srgbClr val="000000">
                      <a:alpha val="43137"/>
                    </a:srgbClr>
                  </a:outerShdw>
                </a:effectLst>
              </a:rPr>
              <a:t> of only 250 ml of iteratively </a:t>
            </a:r>
            <a:r>
              <a:rPr lang="en-US" sz="2200" b="1" kern="0" cap="small" dirty="0" err="1">
                <a:solidFill>
                  <a:srgbClr val="FFFF00"/>
                </a:solidFill>
                <a:effectLst>
                  <a:outerShdw blurRad="38100" dist="38100" dir="2700000" algn="tl">
                    <a:srgbClr val="000000">
                      <a:alpha val="43137"/>
                    </a:srgbClr>
                  </a:outerShdw>
                </a:effectLst>
              </a:rPr>
              <a:t>nafionated</a:t>
            </a:r>
            <a:r>
              <a:rPr lang="en-US" sz="2200" b="1" kern="0" cap="small" dirty="0">
                <a:solidFill>
                  <a:srgbClr val="FFFF00"/>
                </a:solidFill>
                <a:effectLst>
                  <a:outerShdw blurRad="38100" dist="38100" dir="2700000" algn="tl">
                    <a:srgbClr val="000000">
                      <a:alpha val="43137"/>
                    </a:srgbClr>
                  </a:outerShdw>
                </a:effectLst>
              </a:rPr>
              <a:t> water (IFW)  </a:t>
            </a:r>
            <a:r>
              <a:rPr lang="en-US" sz="2200" b="1" kern="0" cap="small" dirty="0">
                <a:solidFill>
                  <a:srgbClr val="FFFF00"/>
                </a:solidFill>
                <a:effectLst>
                  <a:outerShdw blurRad="38100" dist="38100" dir="2700000" algn="tl">
                    <a:srgbClr val="000000">
                      <a:alpha val="43137"/>
                    </a:srgbClr>
                  </a:outerShdw>
                </a:effectLst>
                <a:sym typeface="Wingdings" pitchFamily="2" charset="2"/>
              </a:rPr>
              <a:t>   </a:t>
            </a:r>
            <a:r>
              <a:rPr lang="en-US" sz="2200" b="1" kern="0" cap="small" dirty="0" err="1">
                <a:solidFill>
                  <a:srgbClr val="FFFF00"/>
                </a:solidFill>
                <a:effectLst>
                  <a:outerShdw blurRad="38100" dist="38100" dir="2700000" algn="tl">
                    <a:srgbClr val="000000">
                      <a:alpha val="43137"/>
                    </a:srgbClr>
                  </a:outerShdw>
                </a:effectLst>
                <a:sym typeface="Wingdings" pitchFamily="2" charset="2"/>
              </a:rPr>
              <a:t>Vittorio</a:t>
            </a:r>
            <a:r>
              <a:rPr lang="en-US" sz="2200" b="1" kern="0" cap="small" dirty="0">
                <a:solidFill>
                  <a:srgbClr val="FFFF00"/>
                </a:solidFill>
                <a:effectLst>
                  <a:outerShdw blurRad="38100" dist="38100" dir="2700000" algn="tl">
                    <a:srgbClr val="000000">
                      <a:alpha val="43137"/>
                    </a:srgbClr>
                  </a:outerShdw>
                </a:effectLst>
                <a:sym typeface="Wingdings" pitchFamily="2" charset="2"/>
              </a:rPr>
              <a:t> ELIA</a:t>
            </a:r>
            <a:endParaRPr lang="en-US" sz="2200" b="1" kern="0" cap="small" dirty="0">
              <a:solidFill>
                <a:srgbClr val="FFFF00"/>
              </a:solidFill>
              <a:effectLst>
                <a:outerShdw blurRad="38100" dist="38100" dir="2700000" algn="tl">
                  <a:srgbClr val="000000">
                    <a:alpha val="43137"/>
                  </a:srgbClr>
                </a:outerShdw>
              </a:effectLst>
            </a:endParaRPr>
          </a:p>
        </p:txBody>
      </p:sp>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C:\Users\Roberto\Documents\Documenti Vecchio hard disk luglio 2010\Documenti-old\Documenti\PROMETE\logoreverse.gif"/>
          <p:cNvPicPr>
            <a:picLocks noChangeAspect="1" noChangeArrowheads="1"/>
          </p:cNvPicPr>
          <p:nvPr/>
        </p:nvPicPr>
        <p:blipFill>
          <a:blip r:embed="rId3" cstate="print"/>
          <a:srcRect/>
          <a:stretch>
            <a:fillRect/>
          </a:stretch>
        </p:blipFill>
        <p:spPr bwMode="auto">
          <a:xfrm>
            <a:off x="215900" y="6362700"/>
            <a:ext cx="2339975" cy="522288"/>
          </a:xfrm>
          <a:prstGeom prst="rect">
            <a:avLst/>
          </a:prstGeom>
          <a:noFill/>
          <a:ln w="9525">
            <a:noFill/>
            <a:miter lim="800000"/>
            <a:headEnd/>
            <a:tailEnd/>
          </a:ln>
        </p:spPr>
      </p:pic>
      <p:grpSp>
        <p:nvGrpSpPr>
          <p:cNvPr id="2" name="Gruppo 14"/>
          <p:cNvGrpSpPr>
            <a:grpSpLocks/>
          </p:cNvGrpSpPr>
          <p:nvPr/>
        </p:nvGrpSpPr>
        <p:grpSpPr bwMode="auto">
          <a:xfrm>
            <a:off x="404813" y="504825"/>
            <a:ext cx="5103812" cy="1339850"/>
            <a:chOff x="405457" y="404446"/>
            <a:chExt cx="5102996" cy="1340679"/>
          </a:xfrm>
        </p:grpSpPr>
        <p:pic>
          <p:nvPicPr>
            <p:cNvPr id="27656" name="Immagine 9" descr="success.jpg"/>
            <p:cNvPicPr>
              <a:picLocks noChangeAspect="1"/>
            </p:cNvPicPr>
            <p:nvPr/>
          </p:nvPicPr>
          <p:blipFill>
            <a:blip r:embed="rId4" cstate="print"/>
            <a:srcRect/>
            <a:stretch>
              <a:fillRect/>
            </a:stretch>
          </p:blipFill>
          <p:spPr bwMode="auto">
            <a:xfrm>
              <a:off x="405457" y="404446"/>
              <a:ext cx="1789875" cy="1340679"/>
            </a:xfrm>
            <a:prstGeom prst="rect">
              <a:avLst/>
            </a:prstGeom>
            <a:noFill/>
            <a:ln w="9525">
              <a:noFill/>
              <a:miter lim="800000"/>
              <a:headEnd/>
              <a:tailEnd/>
            </a:ln>
          </p:spPr>
        </p:pic>
        <p:sp>
          <p:nvSpPr>
            <p:cNvPr id="27657" name="CasellaDiTesto 10"/>
            <p:cNvSpPr txBox="1">
              <a:spLocks noChangeArrowheads="1"/>
            </p:cNvSpPr>
            <p:nvPr/>
          </p:nvSpPr>
          <p:spPr bwMode="auto">
            <a:xfrm>
              <a:off x="3292930" y="1124972"/>
              <a:ext cx="2215523" cy="584736"/>
            </a:xfrm>
            <a:prstGeom prst="rect">
              <a:avLst/>
            </a:prstGeom>
            <a:noFill/>
            <a:ln w="9525">
              <a:noFill/>
              <a:miter lim="800000"/>
              <a:headEnd/>
              <a:tailEnd/>
            </a:ln>
          </p:spPr>
          <p:txBody>
            <a:bodyPr wrap="none">
              <a:spAutoFit/>
            </a:bodyPr>
            <a:lstStyle/>
            <a:p>
              <a:r>
                <a:rPr lang="it-IT" sz="3200"/>
                <a:t>Conclusions</a:t>
              </a:r>
            </a:p>
          </p:txBody>
        </p:sp>
      </p:grpSp>
      <p:grpSp>
        <p:nvGrpSpPr>
          <p:cNvPr id="3" name="Gruppo 12"/>
          <p:cNvGrpSpPr>
            <a:grpSpLocks/>
          </p:cNvGrpSpPr>
          <p:nvPr/>
        </p:nvGrpSpPr>
        <p:grpSpPr bwMode="auto">
          <a:xfrm>
            <a:off x="377825" y="-242888"/>
            <a:ext cx="8731250" cy="2225676"/>
            <a:chOff x="323850" y="-242888"/>
            <a:chExt cx="8731250" cy="2225676"/>
          </a:xfrm>
        </p:grpSpPr>
        <p:sp>
          <p:nvSpPr>
            <p:cNvPr id="8" name="Rectangle 2"/>
            <p:cNvSpPr txBox="1">
              <a:spLocks noChangeArrowheads="1"/>
            </p:cNvSpPr>
            <p:nvPr/>
          </p:nvSpPr>
          <p:spPr bwMode="auto">
            <a:xfrm>
              <a:off x="323850" y="-242888"/>
              <a:ext cx="8569325" cy="1511301"/>
            </a:xfrm>
            <a:prstGeom prst="rect">
              <a:avLst/>
            </a:prstGeom>
            <a:noFill/>
            <a:ln w="9525">
              <a:noFill/>
              <a:miter lim="800000"/>
              <a:headEnd/>
              <a:tailEnd/>
            </a:ln>
            <a:effectLst/>
          </p:spPr>
          <p:txBody>
            <a:bodyPr lIns="92075" tIns="46038" rIns="92075" bIns="46038" anchor="ctr"/>
            <a:lstStyle/>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Oxhydroelectric Effect </a:t>
              </a:r>
            </a:p>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in Bi-Distilled Water</a:t>
              </a:r>
              <a:r>
                <a:rPr lang="it-IT" sz="3000" b="1" kern="0" cap="small" dirty="0">
                  <a:solidFill>
                    <a:srgbClr val="FF3300"/>
                  </a:solidFill>
                  <a:effectLst>
                    <a:outerShdw blurRad="38100" dist="38100" dir="2700000" algn="tl">
                      <a:srgbClr val="000000"/>
                    </a:outerShdw>
                  </a:effectLst>
                  <a:latin typeface="+mj-lt"/>
                  <a:ea typeface="+mj-ea"/>
                  <a:cs typeface="+mj-cs"/>
                </a:rPr>
                <a:t> </a:t>
              </a:r>
            </a:p>
          </p:txBody>
        </p:sp>
        <p:pic>
          <p:nvPicPr>
            <p:cNvPr id="12" name="Picture 4"/>
            <p:cNvPicPr>
              <a:picLocks noChangeAspect="1" noChangeArrowheads="1"/>
            </p:cNvPicPr>
            <p:nvPr/>
          </p:nvPicPr>
          <p:blipFill>
            <a:blip r:embed="rId5" cstate="email"/>
            <a:srcRect/>
            <a:stretch>
              <a:fillRect/>
            </a:stretch>
          </p:blipFill>
          <p:spPr bwMode="auto">
            <a:xfrm>
              <a:off x="7452540" y="-106302"/>
              <a:ext cx="1602560" cy="2089090"/>
            </a:xfrm>
            <a:prstGeom prst="rect">
              <a:avLst/>
            </a:prstGeom>
            <a:noFill/>
            <a:effectLst>
              <a:softEdge rad="317500"/>
            </a:effectLst>
          </p:spPr>
        </p:pic>
      </p:grpSp>
      <p:sp>
        <p:nvSpPr>
          <p:cNvPr id="13" name="CasellaDiTesto 12"/>
          <p:cNvSpPr txBox="1"/>
          <p:nvPr/>
        </p:nvSpPr>
        <p:spPr>
          <a:xfrm>
            <a:off x="179388" y="2133600"/>
            <a:ext cx="8783637" cy="3816350"/>
          </a:xfrm>
          <a:prstGeom prst="rect">
            <a:avLst/>
          </a:prstGeom>
          <a:noFill/>
        </p:spPr>
        <p:txBody>
          <a:bodyPr>
            <a:spAutoFit/>
          </a:bodyPr>
          <a:lstStyle/>
          <a:p>
            <a:pPr algn="just">
              <a:buFont typeface="Wingdings" pitchFamily="2" charset="2"/>
              <a:buChar char="ü"/>
              <a:defRPr/>
            </a:pPr>
            <a:r>
              <a:rPr lang="it-IT" sz="2200" b="1" kern="0" cap="small" dirty="0">
                <a:solidFill>
                  <a:srgbClr val="FFFF00"/>
                </a:solidFill>
                <a:effectLst>
                  <a:outerShdw blurRad="38100" dist="38100" dir="2700000" algn="tl">
                    <a:srgbClr val="000000">
                      <a:alpha val="43137"/>
                    </a:srgbClr>
                  </a:outerShdw>
                </a:effectLst>
              </a:rPr>
              <a:t>In </a:t>
            </a:r>
            <a:r>
              <a:rPr lang="it-IT" sz="2200" b="1" kern="0" cap="small" dirty="0" err="1">
                <a:solidFill>
                  <a:srgbClr val="FFFF00"/>
                </a:solidFill>
                <a:effectLst>
                  <a:outerShdw blurRad="38100" dist="38100" dir="2700000" algn="tl">
                    <a:srgbClr val="000000">
                      <a:alpha val="43137"/>
                    </a:srgbClr>
                  </a:outerShdw>
                </a:effectLst>
              </a:rPr>
              <a:t>what</a:t>
            </a:r>
            <a:r>
              <a:rPr lang="it-IT" sz="2200" b="1" kern="0" cap="small" dirty="0">
                <a:solidFill>
                  <a:srgbClr val="FFFF00"/>
                </a:solidFill>
                <a:effectLst>
                  <a:outerShdw blurRad="38100" dist="38100" dir="2700000" algn="tl">
                    <a:srgbClr val="000000">
                      <a:alpha val="43137"/>
                    </a:srgbClr>
                  </a:outerShdw>
                </a:effectLst>
              </a:rPr>
              <a:t> </a:t>
            </a:r>
            <a:r>
              <a:rPr lang="it-IT" sz="2200" b="1" kern="0" cap="small" dirty="0" err="1">
                <a:solidFill>
                  <a:srgbClr val="FFFF00"/>
                </a:solidFill>
                <a:effectLst>
                  <a:outerShdw blurRad="38100" dist="38100" dir="2700000" algn="tl">
                    <a:srgbClr val="000000">
                      <a:alpha val="43137"/>
                    </a:srgbClr>
                  </a:outerShdw>
                </a:effectLst>
              </a:rPr>
              <a:t>concern</a:t>
            </a:r>
            <a:r>
              <a:rPr lang="it-IT" sz="2200" b="1" kern="0" cap="small" dirty="0">
                <a:solidFill>
                  <a:srgbClr val="FFFF00"/>
                </a:solidFill>
                <a:effectLst>
                  <a:outerShdw blurRad="38100" dist="38100" dir="2700000" algn="tl">
                    <a:srgbClr val="000000">
                      <a:alpha val="43137"/>
                    </a:srgbClr>
                  </a:outerShdw>
                </a:effectLst>
              </a:rPr>
              <a:t> water </a:t>
            </a:r>
            <a:r>
              <a:rPr lang="it-IT" sz="2200" b="1" kern="0" cap="small" dirty="0" err="1">
                <a:solidFill>
                  <a:srgbClr val="FFFF00"/>
                </a:solidFill>
                <a:effectLst>
                  <a:outerShdw blurRad="38100" dist="38100" dir="2700000" algn="tl">
                    <a:srgbClr val="000000">
                      <a:alpha val="43137"/>
                    </a:srgbClr>
                  </a:outerShdw>
                </a:effectLst>
              </a:rPr>
              <a:t>supramolecular</a:t>
            </a:r>
            <a:r>
              <a:rPr lang="it-IT" sz="2200" b="1" kern="0" cap="small" dirty="0">
                <a:solidFill>
                  <a:srgbClr val="FFFF00"/>
                </a:solidFill>
                <a:effectLst>
                  <a:outerShdw blurRad="38100" dist="38100" dir="2700000" algn="tl">
                    <a:srgbClr val="000000">
                      <a:alpha val="43137"/>
                    </a:srgbClr>
                  </a:outerShdw>
                </a:effectLst>
              </a:rPr>
              <a:t> </a:t>
            </a:r>
            <a:r>
              <a:rPr lang="it-IT" sz="2200" b="1" kern="0" cap="small" dirty="0" err="1">
                <a:solidFill>
                  <a:srgbClr val="FFFF00"/>
                </a:solidFill>
                <a:effectLst>
                  <a:outerShdw blurRad="38100" dist="38100" dir="2700000" algn="tl">
                    <a:srgbClr val="000000">
                      <a:alpha val="43137"/>
                    </a:srgbClr>
                  </a:outerShdw>
                </a:effectLst>
              </a:rPr>
              <a:t>structures</a:t>
            </a:r>
            <a:r>
              <a:rPr lang="it-IT" sz="2200" b="1" kern="0" cap="small" dirty="0">
                <a:solidFill>
                  <a:srgbClr val="FFFF00"/>
                </a:solidFill>
                <a:effectLst>
                  <a:outerShdw blurRad="38100" dist="38100" dir="2700000" algn="tl">
                    <a:srgbClr val="000000">
                      <a:alpha val="43137"/>
                    </a:srgbClr>
                  </a:outerShdw>
                </a:effectLst>
              </a:rPr>
              <a:t>,  </a:t>
            </a:r>
            <a:r>
              <a:rPr lang="it-IT" sz="2200" b="1" kern="0" cap="small" dirty="0" err="1">
                <a:solidFill>
                  <a:srgbClr val="FFFF00"/>
                </a:solidFill>
                <a:effectLst>
                  <a:outerShdw blurRad="38100" dist="38100" dir="2700000" algn="tl">
                    <a:srgbClr val="000000">
                      <a:alpha val="43137"/>
                    </a:srgbClr>
                  </a:outerShdw>
                </a:effectLst>
              </a:rPr>
              <a:t>they</a:t>
            </a:r>
            <a:r>
              <a:rPr lang="it-IT" sz="2200" b="1" kern="0" cap="small" dirty="0">
                <a:solidFill>
                  <a:srgbClr val="FFFF00"/>
                </a:solidFill>
                <a:effectLst>
                  <a:outerShdw blurRad="38100" dist="38100" dir="2700000" algn="tl">
                    <a:srgbClr val="000000">
                      <a:alpha val="43137"/>
                    </a:srgbClr>
                  </a:outerShdw>
                </a:effectLst>
              </a:rPr>
              <a:t> are </a:t>
            </a:r>
            <a:r>
              <a:rPr lang="it-IT" sz="2200" b="1" kern="0" cap="small" dirty="0" err="1">
                <a:solidFill>
                  <a:srgbClr val="FFFF00"/>
                </a:solidFill>
                <a:effectLst>
                  <a:outerShdw blurRad="38100" dist="38100" dir="2700000" algn="tl">
                    <a:srgbClr val="000000">
                      <a:alpha val="43137"/>
                    </a:srgbClr>
                  </a:outerShdw>
                </a:effectLst>
              </a:rPr>
              <a:t>much</a:t>
            </a:r>
            <a:r>
              <a:rPr lang="it-IT" sz="2200" b="1" kern="0" cap="small" dirty="0">
                <a:solidFill>
                  <a:srgbClr val="FFFF00"/>
                </a:solidFill>
                <a:effectLst>
                  <a:outerShdw blurRad="38100" dist="38100" dir="2700000" algn="tl">
                    <a:srgbClr val="000000">
                      <a:alpha val="43137"/>
                    </a:srgbClr>
                  </a:outerShdw>
                </a:effectLst>
              </a:rPr>
              <a:t> more in the </a:t>
            </a:r>
            <a:r>
              <a:rPr lang="it-IT" sz="2200" b="1" kern="0" cap="small" dirty="0" err="1">
                <a:solidFill>
                  <a:srgbClr val="FFFF00"/>
                </a:solidFill>
                <a:effectLst>
                  <a:outerShdw blurRad="38100" dist="38100" dir="2700000" algn="tl">
                    <a:srgbClr val="000000">
                      <a:alpha val="43137"/>
                    </a:srgbClr>
                  </a:outerShdw>
                </a:effectLst>
              </a:rPr>
              <a:t>semi-cell</a:t>
            </a:r>
            <a:r>
              <a:rPr lang="it-IT" sz="2200" b="1" kern="0" cap="small" dirty="0">
                <a:solidFill>
                  <a:srgbClr val="FFFF00"/>
                </a:solidFill>
                <a:effectLst>
                  <a:outerShdw blurRad="38100" dist="38100" dir="2700000" algn="tl">
                    <a:srgbClr val="000000">
                      <a:alpha val="43137"/>
                    </a:srgbClr>
                  </a:outerShdw>
                </a:effectLst>
              </a:rPr>
              <a:t> </a:t>
            </a:r>
            <a:r>
              <a:rPr lang="it-IT" sz="2200" b="1" kern="0" cap="small" dirty="0" err="1">
                <a:solidFill>
                  <a:srgbClr val="FFFF00"/>
                </a:solidFill>
                <a:effectLst>
                  <a:outerShdw blurRad="38100" dist="38100" dir="2700000" algn="tl">
                    <a:srgbClr val="000000">
                      <a:alpha val="43137"/>
                    </a:srgbClr>
                  </a:outerShdw>
                </a:effectLst>
              </a:rPr>
              <a:t>with</a:t>
            </a:r>
            <a:r>
              <a:rPr lang="it-IT" sz="2200" b="1" kern="0" cap="small" dirty="0">
                <a:solidFill>
                  <a:srgbClr val="FFFF00"/>
                </a:solidFill>
                <a:effectLst>
                  <a:outerShdw blurRad="38100" dist="38100" dir="2700000" algn="tl">
                    <a:srgbClr val="000000">
                      <a:alpha val="43137"/>
                    </a:srgbClr>
                  </a:outerShdw>
                </a:effectLst>
              </a:rPr>
              <a:t> </a:t>
            </a:r>
            <a:r>
              <a:rPr lang="it-IT" sz="2200" b="1" kern="0" cap="small" dirty="0" err="1">
                <a:solidFill>
                  <a:srgbClr val="FFFF00"/>
                </a:solidFill>
                <a:effectLst>
                  <a:outerShdw blurRad="38100" dist="38100" dir="2700000" algn="tl">
                    <a:srgbClr val="000000">
                      <a:alpha val="43137"/>
                    </a:srgbClr>
                  </a:outerShdw>
                </a:effectLst>
              </a:rPr>
              <a:t>different</a:t>
            </a:r>
            <a:r>
              <a:rPr lang="it-IT" sz="2200" b="1" kern="0" cap="small" dirty="0">
                <a:solidFill>
                  <a:srgbClr val="FFFF00"/>
                </a:solidFill>
                <a:effectLst>
                  <a:outerShdw blurRad="38100" dist="38100" dir="2700000" algn="tl">
                    <a:srgbClr val="000000">
                      <a:alpha val="43137"/>
                    </a:srgbClr>
                  </a:outerShdw>
                </a:effectLst>
              </a:rPr>
              <a:t> </a:t>
            </a:r>
            <a:r>
              <a:rPr lang="it-IT" sz="2200" b="1" kern="0" cap="small" dirty="0" err="1">
                <a:solidFill>
                  <a:srgbClr val="FFFF00"/>
                </a:solidFill>
                <a:effectLst>
                  <a:outerShdw blurRad="38100" dist="38100" dir="2700000" algn="tl">
                    <a:srgbClr val="000000">
                      <a:alpha val="43137"/>
                    </a:srgbClr>
                  </a:outerShdw>
                </a:effectLst>
              </a:rPr>
              <a:t>Nafion®</a:t>
            </a:r>
            <a:r>
              <a:rPr lang="it-IT" sz="2200" b="1" kern="0" cap="small" dirty="0">
                <a:solidFill>
                  <a:srgbClr val="FFFF00"/>
                </a:solidFill>
                <a:effectLst>
                  <a:outerShdw blurRad="38100" dist="38100" dir="2700000" algn="tl">
                    <a:srgbClr val="000000">
                      <a:alpha val="43137"/>
                    </a:srgbClr>
                  </a:outerShdw>
                </a:effectLst>
              </a:rPr>
              <a:t> </a:t>
            </a:r>
            <a:r>
              <a:rPr lang="it-IT" sz="2200" b="1" kern="0" cap="small" dirty="0" err="1">
                <a:solidFill>
                  <a:srgbClr val="FFFF00"/>
                </a:solidFill>
                <a:effectLst>
                  <a:outerShdw blurRad="38100" dist="38100" dir="2700000" algn="tl">
                    <a:srgbClr val="000000">
                      <a:alpha val="43137"/>
                    </a:srgbClr>
                  </a:outerShdw>
                </a:effectLst>
              </a:rPr>
              <a:t>pieces</a:t>
            </a:r>
            <a:r>
              <a:rPr lang="it-IT" sz="2200" b="1" kern="0" cap="small" dirty="0">
                <a:solidFill>
                  <a:srgbClr val="FFFF00"/>
                </a:solidFill>
                <a:effectLst>
                  <a:outerShdw blurRad="38100" dist="38100" dir="2700000" algn="tl">
                    <a:srgbClr val="000000">
                      <a:alpha val="43137"/>
                    </a:srgbClr>
                  </a:outerShdw>
                </a:effectLst>
              </a:rPr>
              <a:t> - </a:t>
            </a:r>
            <a:r>
              <a:rPr lang="en-US" sz="2200" b="1" kern="0" cap="small" dirty="0">
                <a:solidFill>
                  <a:srgbClr val="FFFF00"/>
                </a:solidFill>
                <a:effectLst>
                  <a:outerShdw blurRad="38100" dist="38100" dir="2700000" algn="tl">
                    <a:srgbClr val="000000">
                      <a:alpha val="43137"/>
                    </a:srgbClr>
                  </a:outerShdw>
                </a:effectLst>
              </a:rPr>
              <a:t>the attractive interactions between H</a:t>
            </a:r>
            <a:r>
              <a:rPr lang="en-US" sz="2200" b="1" kern="0" cap="small" baseline="-25000" dirty="0">
                <a:solidFill>
                  <a:srgbClr val="FFFF00"/>
                </a:solidFill>
                <a:effectLst>
                  <a:outerShdw blurRad="38100" dist="38100" dir="2700000" algn="tl">
                    <a:srgbClr val="000000">
                      <a:alpha val="43137"/>
                    </a:srgbClr>
                  </a:outerShdw>
                </a:effectLst>
              </a:rPr>
              <a:t>2</a:t>
            </a:r>
            <a:r>
              <a:rPr lang="en-US" sz="2200" b="1" kern="0" cap="small" dirty="0">
                <a:solidFill>
                  <a:srgbClr val="FFFF00"/>
                </a:solidFill>
                <a:effectLst>
                  <a:outerShdw blurRad="38100" dist="38100" dir="2700000" algn="tl">
                    <a:srgbClr val="000000">
                      <a:alpha val="43137"/>
                    </a:srgbClr>
                  </a:outerShdw>
                </a:effectLst>
              </a:rPr>
              <a:t>O molecules and the hydrophilic material assure the stabilization of the interfacial water CDs, protecting them from external thermal collisions. Consequently, the interfacial water  becomes more coherent, giving birth to water </a:t>
            </a:r>
            <a:r>
              <a:rPr lang="it-IT" sz="2200" b="1" kern="0" cap="small" dirty="0" err="1">
                <a:solidFill>
                  <a:srgbClr val="FFFF00"/>
                </a:solidFill>
                <a:effectLst>
                  <a:outerShdw blurRad="38100" dist="38100" dir="2700000" algn="tl">
                    <a:srgbClr val="000000">
                      <a:alpha val="43137"/>
                    </a:srgbClr>
                  </a:outerShdw>
                </a:effectLst>
              </a:rPr>
              <a:t>supramolecular</a:t>
            </a:r>
            <a:r>
              <a:rPr lang="it-IT" sz="2200" b="1" kern="0" cap="small" dirty="0">
                <a:solidFill>
                  <a:srgbClr val="FFFF00"/>
                </a:solidFill>
                <a:effectLst>
                  <a:outerShdw blurRad="38100" dist="38100" dir="2700000" algn="tl">
                    <a:srgbClr val="000000">
                      <a:alpha val="43137"/>
                    </a:srgbClr>
                  </a:outerShdw>
                </a:effectLst>
              </a:rPr>
              <a:t> </a:t>
            </a:r>
            <a:r>
              <a:rPr lang="it-IT" sz="2200" b="1" kern="0" cap="small" dirty="0" err="1">
                <a:solidFill>
                  <a:srgbClr val="FFFF00"/>
                </a:solidFill>
                <a:effectLst>
                  <a:outerShdw blurRad="38100" dist="38100" dir="2700000" algn="tl">
                    <a:srgbClr val="000000">
                      <a:alpha val="43137"/>
                    </a:srgbClr>
                  </a:outerShdw>
                </a:effectLst>
              </a:rPr>
              <a:t>structures</a:t>
            </a:r>
            <a:r>
              <a:rPr lang="it-IT" sz="2200" b="1" kern="0" cap="small" dirty="0">
                <a:solidFill>
                  <a:srgbClr val="FFFF00"/>
                </a:solidFill>
                <a:effectLst>
                  <a:outerShdw blurRad="38100" dist="38100" dir="2700000" algn="tl">
                    <a:srgbClr val="000000">
                      <a:alpha val="43137"/>
                    </a:srgbClr>
                  </a:outerShdw>
                </a:effectLst>
              </a:rPr>
              <a:t> i</a:t>
            </a:r>
            <a:r>
              <a:rPr lang="en-US" sz="2200" b="1" kern="0" cap="small" dirty="0">
                <a:solidFill>
                  <a:srgbClr val="FFFF00"/>
                </a:solidFill>
                <a:effectLst>
                  <a:outerShdw blurRad="38100" dist="38100" dir="2700000" algn="tl">
                    <a:srgbClr val="000000">
                      <a:alpha val="43137"/>
                    </a:srgbClr>
                  </a:outerShdw>
                </a:effectLst>
              </a:rPr>
              <a:t>n this semi-cell. This physical asymmetry in the system  is maintained by the filter positioned at the junction between the semi-cells – </a:t>
            </a:r>
            <a:r>
              <a:rPr lang="en-US" sz="2200" b="1" kern="0" cap="small" dirty="0" err="1">
                <a:solidFill>
                  <a:srgbClr val="FFFF00"/>
                </a:solidFill>
                <a:effectLst>
                  <a:outerShdw blurRad="38100" dist="38100" dir="2700000" algn="tl">
                    <a:srgbClr val="000000">
                      <a:alpha val="43137"/>
                    </a:srgbClr>
                  </a:outerShdw>
                </a:effectLst>
              </a:rPr>
              <a:t>supramolecular</a:t>
            </a:r>
            <a:r>
              <a:rPr lang="en-US" sz="2200" b="1" kern="0" cap="small" dirty="0">
                <a:solidFill>
                  <a:srgbClr val="FFFF00"/>
                </a:solidFill>
                <a:effectLst>
                  <a:outerShdw blurRad="38100" dist="38100" dir="2700000" algn="tl">
                    <a:srgbClr val="000000">
                      <a:alpha val="43137"/>
                    </a:srgbClr>
                  </a:outerShdw>
                </a:effectLst>
              </a:rPr>
              <a:t> structures dimensions &gt; filter porosity. </a:t>
            </a:r>
            <a:endParaRPr lang="it-IT" sz="2200" b="1" kern="0" cap="small" dirty="0">
              <a:solidFill>
                <a:srgbClr val="FFFF00"/>
              </a:solidFill>
              <a:effectLst>
                <a:outerShdw blurRad="38100" dist="38100" dir="2700000" algn="tl">
                  <a:srgbClr val="000000">
                    <a:alpha val="43137"/>
                  </a:srgbClr>
                </a:outerShdw>
              </a:effectLst>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5"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7" name="Rectangle 15"/>
          <p:cNvSpPr>
            <a:spLocks noChangeArrowheads="1"/>
          </p:cNvSpPr>
          <p:nvPr/>
        </p:nvSpPr>
        <p:spPr bwMode="auto">
          <a:xfrm>
            <a:off x="250825" y="1484313"/>
            <a:ext cx="8569325" cy="4927600"/>
          </a:xfrm>
          <a:prstGeom prst="rect">
            <a:avLst/>
          </a:prstGeom>
          <a:noFill/>
          <a:ln w="9525">
            <a:noFill/>
            <a:miter lim="800000"/>
            <a:headEnd/>
            <a:tailEnd/>
          </a:ln>
        </p:spPr>
        <p:txBody>
          <a:bodyPr lIns="92075" tIns="46038" rIns="92075" bIns="46038" anchor="ctr"/>
          <a:lstStyle/>
          <a:p>
            <a:pPr algn="just">
              <a:buFont typeface="Wingdings" pitchFamily="2" charset="2"/>
              <a:buChar char="ü"/>
              <a:defRPr/>
            </a:pPr>
            <a:r>
              <a:rPr lang="en-US" sz="2300" b="1" kern="0" cap="small" dirty="0">
                <a:solidFill>
                  <a:srgbClr val="FFFF00"/>
                </a:solidFill>
                <a:effectLst>
                  <a:outerShdw blurRad="38100" dist="38100" dir="2700000" algn="tl">
                    <a:srgbClr val="000000"/>
                  </a:outerShdw>
                </a:effectLst>
              </a:rPr>
              <a:t>Once the electrons are released from some of the CDs molecules, they become non-coherent, “free” </a:t>
            </a:r>
            <a:r>
              <a:rPr lang="en-US" sz="2300" b="1" kern="0" cap="small" dirty="0">
                <a:solidFill>
                  <a:srgbClr val="FF0000"/>
                </a:solidFill>
                <a:effectLst>
                  <a:outerShdw blurRad="38100" dist="38100" dir="2700000" algn="tl">
                    <a:srgbClr val="000000"/>
                  </a:outerShdw>
                </a:effectLst>
              </a:rPr>
              <a:t>ionized H</a:t>
            </a:r>
            <a:r>
              <a:rPr lang="en-US" sz="2300" b="1" kern="0" cap="small" baseline="-25000" dirty="0">
                <a:solidFill>
                  <a:srgbClr val="FF0000"/>
                </a:solidFill>
                <a:effectLst>
                  <a:outerShdw blurRad="38100" dist="38100" dir="2700000" algn="tl">
                    <a:srgbClr val="000000"/>
                  </a:outerShdw>
                </a:effectLst>
              </a:rPr>
              <a:t>2</a:t>
            </a:r>
            <a:r>
              <a:rPr lang="en-US" sz="2300" b="1" kern="0" cap="small" dirty="0">
                <a:solidFill>
                  <a:srgbClr val="FF0000"/>
                </a:solidFill>
                <a:effectLst>
                  <a:outerShdw blurRad="38100" dist="38100" dir="2700000" algn="tl">
                    <a:srgbClr val="000000"/>
                  </a:outerShdw>
                </a:effectLst>
              </a:rPr>
              <a:t>O molecules - </a:t>
            </a:r>
            <a:r>
              <a:rPr lang="en-US" sz="2400" b="1" u="sng" kern="0" cap="small" dirty="0">
                <a:solidFill>
                  <a:srgbClr val="33CCCC"/>
                </a:solidFill>
              </a:rPr>
              <a:t>unexpected electricity carriers in our bi-distilled water system </a:t>
            </a:r>
            <a:r>
              <a:rPr lang="en-US" sz="2400" b="1" kern="0" cap="small" dirty="0">
                <a:solidFill>
                  <a:srgbClr val="FFFF00"/>
                </a:solidFill>
                <a:effectLst>
                  <a:outerShdw blurRad="38100" dist="38100" dir="2700000" algn="tl">
                    <a:srgbClr val="000000"/>
                  </a:outerShdw>
                </a:effectLst>
              </a:rPr>
              <a:t>- </a:t>
            </a:r>
            <a:r>
              <a:rPr lang="en-US" sz="2300" b="1" kern="0" cap="small" dirty="0">
                <a:solidFill>
                  <a:srgbClr val="FF0000"/>
                </a:solidFill>
                <a:effectLst>
                  <a:outerShdw blurRad="38100" dist="38100" dir="2700000" algn="tl">
                    <a:srgbClr val="000000"/>
                  </a:outerShdw>
                </a:effectLst>
              </a:rPr>
              <a:t>able to generate and sustain for long times important changes in some physical-chemical characteristics</a:t>
            </a:r>
            <a:r>
              <a:rPr lang="en-US" sz="2300" b="1" kern="0" cap="small" dirty="0">
                <a:solidFill>
                  <a:srgbClr val="FFFF00"/>
                </a:solidFill>
                <a:effectLst>
                  <a:outerShdw blurRad="38100" dist="38100" dir="2700000" algn="tl">
                    <a:srgbClr val="000000"/>
                  </a:outerShdw>
                </a:effectLst>
              </a:rPr>
              <a:t> such as: </a:t>
            </a:r>
            <a:r>
              <a:rPr lang="en-US" sz="2300" b="1" i="1" kern="0" cap="small" dirty="0">
                <a:solidFill>
                  <a:srgbClr val="FFFF00"/>
                </a:solidFill>
                <a:effectLst>
                  <a:outerShdw blurRad="38100" dist="38100" dir="2700000" algn="tl">
                    <a:srgbClr val="000000"/>
                  </a:outerShdw>
                </a:effectLst>
              </a:rPr>
              <a:t>conductivity,  pH, density, UV-</a:t>
            </a:r>
            <a:r>
              <a:rPr lang="en-US" sz="2300" b="1" i="1" kern="0" cap="small" dirty="0" err="1">
                <a:solidFill>
                  <a:srgbClr val="FFFF00"/>
                </a:solidFill>
                <a:effectLst>
                  <a:outerShdw blurRad="38100" dist="38100" dir="2700000" algn="tl">
                    <a:srgbClr val="000000"/>
                  </a:outerShdw>
                </a:effectLst>
              </a:rPr>
              <a:t>vis</a:t>
            </a:r>
            <a:r>
              <a:rPr lang="en-US" sz="2300" b="1" i="1" kern="0" cap="small" dirty="0">
                <a:solidFill>
                  <a:srgbClr val="FFFF00"/>
                </a:solidFill>
                <a:effectLst>
                  <a:outerShdw blurRad="38100" dist="38100" dir="2700000" algn="tl">
                    <a:srgbClr val="000000"/>
                  </a:outerShdw>
                </a:effectLst>
              </a:rPr>
              <a:t> and IR absorbance, light scattering, and mixing heat with alkaline or acid solutions</a:t>
            </a:r>
            <a:r>
              <a:rPr lang="en-US" sz="2300" b="1" kern="0" cap="small" dirty="0">
                <a:solidFill>
                  <a:srgbClr val="FFFF00"/>
                </a:solidFill>
                <a:effectLst>
                  <a:outerShdw blurRad="38100" dist="38100" dir="2700000" algn="tl">
                    <a:srgbClr val="000000"/>
                  </a:outerShdw>
                </a:effectLst>
              </a:rPr>
              <a:t>. </a:t>
            </a:r>
          </a:p>
          <a:p>
            <a:pPr algn="just">
              <a:defRPr/>
            </a:pPr>
            <a:r>
              <a:rPr lang="en-US" sz="2300" b="1" kern="0" cap="small" dirty="0">
                <a:solidFill>
                  <a:srgbClr val="FFFF00"/>
                </a:solidFill>
                <a:effectLst>
                  <a:outerShdw blurRad="38100" dist="38100" dir="2700000" algn="tl">
                    <a:srgbClr val="000000"/>
                  </a:outerShdw>
                </a:effectLst>
              </a:rPr>
              <a:t>This </a:t>
            </a:r>
            <a:r>
              <a:rPr lang="en-US" sz="2300" b="1" kern="0" cap="small" dirty="0" err="1">
                <a:solidFill>
                  <a:srgbClr val="FFFF00"/>
                </a:solidFill>
                <a:effectLst>
                  <a:outerShdw blurRad="38100" dist="38100" dir="2700000" algn="tl">
                    <a:srgbClr val="000000"/>
                  </a:outerShdw>
                </a:effectLst>
              </a:rPr>
              <a:t>behaviour</a:t>
            </a:r>
            <a:r>
              <a:rPr lang="en-US" sz="2300" b="1" kern="0" cap="small" dirty="0">
                <a:solidFill>
                  <a:srgbClr val="FFFF00"/>
                </a:solidFill>
                <a:effectLst>
                  <a:outerShdw blurRad="38100" dist="38100" dir="2700000" algn="tl">
                    <a:srgbClr val="000000"/>
                  </a:outerShdw>
                </a:effectLst>
              </a:rPr>
              <a:t> may be due to the dramatic and enough stable in time </a:t>
            </a:r>
            <a:r>
              <a:rPr lang="en-US" sz="2300" b="1" kern="0" cap="small" dirty="0">
                <a:solidFill>
                  <a:srgbClr val="FF0000"/>
                </a:solidFill>
                <a:effectLst>
                  <a:outerShdw blurRad="38100" dist="38100" dir="2700000" algn="tl">
                    <a:srgbClr val="000000"/>
                  </a:outerShdw>
                </a:effectLst>
              </a:rPr>
              <a:t>changes in  H</a:t>
            </a:r>
            <a:r>
              <a:rPr lang="en-US" sz="2300" b="1" kern="0" cap="small" baseline="-25000" dirty="0">
                <a:solidFill>
                  <a:srgbClr val="FF0000"/>
                </a:solidFill>
                <a:effectLst>
                  <a:outerShdw blurRad="38100" dist="38100" dir="2700000" algn="tl">
                    <a:srgbClr val="000000"/>
                  </a:outerShdw>
                </a:effectLst>
              </a:rPr>
              <a:t>2</a:t>
            </a:r>
            <a:r>
              <a:rPr lang="en-US" sz="2300" b="1" kern="0" cap="small" dirty="0">
                <a:solidFill>
                  <a:srgbClr val="FF0000"/>
                </a:solidFill>
                <a:effectLst>
                  <a:outerShdw blurRad="38100" dist="38100" dir="2700000" algn="tl">
                    <a:srgbClr val="000000"/>
                  </a:outerShdw>
                </a:effectLst>
              </a:rPr>
              <a:t>O supra-molecular structure</a:t>
            </a:r>
            <a:r>
              <a:rPr lang="en-US" sz="2300" b="1" kern="0" cap="small" dirty="0">
                <a:solidFill>
                  <a:srgbClr val="FFFF00"/>
                </a:solidFill>
                <a:effectLst>
                  <a:outerShdw blurRad="38100" dist="38100" dir="2700000" algn="tl">
                    <a:srgbClr val="000000"/>
                  </a:outerShdw>
                </a:effectLst>
              </a:rPr>
              <a:t>, as recently evidenced by different experimental techniques (UV-</a:t>
            </a:r>
            <a:r>
              <a:rPr lang="en-US" sz="2300" b="1" kern="0" cap="small" dirty="0" err="1">
                <a:solidFill>
                  <a:srgbClr val="FFFF00"/>
                </a:solidFill>
                <a:effectLst>
                  <a:outerShdw blurRad="38100" dist="38100" dir="2700000" algn="tl">
                    <a:srgbClr val="000000"/>
                  </a:outerShdw>
                </a:effectLst>
              </a:rPr>
              <a:t>vis</a:t>
            </a:r>
            <a:r>
              <a:rPr lang="en-US" sz="2300" b="1" kern="0" cap="small" dirty="0">
                <a:solidFill>
                  <a:srgbClr val="FFFF00"/>
                </a:solidFill>
                <a:effectLst>
                  <a:outerShdw blurRad="38100" dist="38100" dir="2700000" algn="tl">
                    <a:srgbClr val="000000"/>
                  </a:outerShdw>
                </a:effectLst>
              </a:rPr>
              <a:t> and IR Spectroscopy, Light Scattering, Atomic Force Microscopy, and Fluorescence Microscopy - in course of publication).</a:t>
            </a:r>
            <a:endParaRPr lang="it-IT" sz="2300" dirty="0"/>
          </a:p>
        </p:txBody>
      </p:sp>
      <p:pic>
        <p:nvPicPr>
          <p:cNvPr id="28675" name="Picture 6" descr="C:\Users\Roberto\Documents\Documenti Vecchio hard disk luglio 2010\Documenti-old\Documenti\PROMETE\logoreverse.gif"/>
          <p:cNvPicPr>
            <a:picLocks noChangeAspect="1" noChangeArrowheads="1"/>
          </p:cNvPicPr>
          <p:nvPr/>
        </p:nvPicPr>
        <p:blipFill>
          <a:blip r:embed="rId3" cstate="print"/>
          <a:srcRect/>
          <a:stretch>
            <a:fillRect/>
          </a:stretch>
        </p:blipFill>
        <p:spPr bwMode="auto">
          <a:xfrm>
            <a:off x="215900" y="6435725"/>
            <a:ext cx="2339975" cy="522288"/>
          </a:xfrm>
          <a:prstGeom prst="rect">
            <a:avLst/>
          </a:prstGeom>
          <a:noFill/>
          <a:ln w="9525">
            <a:noFill/>
            <a:miter lim="800000"/>
            <a:headEnd/>
            <a:tailEnd/>
          </a:ln>
        </p:spPr>
      </p:pic>
      <p:grpSp>
        <p:nvGrpSpPr>
          <p:cNvPr id="2" name="Gruppo 12"/>
          <p:cNvGrpSpPr>
            <a:grpSpLocks/>
          </p:cNvGrpSpPr>
          <p:nvPr/>
        </p:nvGrpSpPr>
        <p:grpSpPr bwMode="auto">
          <a:xfrm>
            <a:off x="395288" y="115888"/>
            <a:ext cx="5327650" cy="1377950"/>
            <a:chOff x="395211" y="116260"/>
            <a:chExt cx="5328345" cy="1377362"/>
          </a:xfrm>
        </p:grpSpPr>
        <p:pic>
          <p:nvPicPr>
            <p:cNvPr id="28680" name="Immagine 11" descr="success.jpg"/>
            <p:cNvPicPr>
              <a:picLocks noChangeAspect="1"/>
            </p:cNvPicPr>
            <p:nvPr/>
          </p:nvPicPr>
          <p:blipFill>
            <a:blip r:embed="rId4" cstate="print"/>
            <a:srcRect/>
            <a:stretch>
              <a:fillRect/>
            </a:stretch>
          </p:blipFill>
          <p:spPr bwMode="auto">
            <a:xfrm>
              <a:off x="395211" y="116260"/>
              <a:ext cx="1717871" cy="1286745"/>
            </a:xfrm>
            <a:prstGeom prst="rect">
              <a:avLst/>
            </a:prstGeom>
            <a:noFill/>
            <a:ln w="9525">
              <a:noFill/>
              <a:miter lim="800000"/>
              <a:headEnd/>
              <a:tailEnd/>
            </a:ln>
          </p:spPr>
        </p:pic>
        <p:sp>
          <p:nvSpPr>
            <p:cNvPr id="28681" name="CasellaDiTesto 12"/>
            <p:cNvSpPr txBox="1">
              <a:spLocks noChangeArrowheads="1"/>
            </p:cNvSpPr>
            <p:nvPr/>
          </p:nvSpPr>
          <p:spPr bwMode="auto">
            <a:xfrm>
              <a:off x="3508033" y="908885"/>
              <a:ext cx="2215523" cy="584737"/>
            </a:xfrm>
            <a:prstGeom prst="rect">
              <a:avLst/>
            </a:prstGeom>
            <a:noFill/>
            <a:ln w="9525">
              <a:noFill/>
              <a:miter lim="800000"/>
              <a:headEnd/>
              <a:tailEnd/>
            </a:ln>
          </p:spPr>
          <p:txBody>
            <a:bodyPr wrap="none">
              <a:spAutoFit/>
            </a:bodyPr>
            <a:lstStyle/>
            <a:p>
              <a:r>
                <a:rPr lang="it-IT" sz="3200"/>
                <a:t>Conclusions</a:t>
              </a:r>
            </a:p>
          </p:txBody>
        </p:sp>
      </p:grpSp>
      <p:grpSp>
        <p:nvGrpSpPr>
          <p:cNvPr id="3" name="Gruppo 11"/>
          <p:cNvGrpSpPr>
            <a:grpSpLocks/>
          </p:cNvGrpSpPr>
          <p:nvPr/>
        </p:nvGrpSpPr>
        <p:grpSpPr bwMode="auto">
          <a:xfrm>
            <a:off x="312738" y="-315913"/>
            <a:ext cx="8731250" cy="2225676"/>
            <a:chOff x="312738" y="-315913"/>
            <a:chExt cx="8731250" cy="2225676"/>
          </a:xfrm>
        </p:grpSpPr>
        <p:sp>
          <p:nvSpPr>
            <p:cNvPr id="11" name="Rectangle 2"/>
            <p:cNvSpPr txBox="1">
              <a:spLocks noChangeArrowheads="1"/>
            </p:cNvSpPr>
            <p:nvPr/>
          </p:nvSpPr>
          <p:spPr bwMode="auto">
            <a:xfrm>
              <a:off x="312738" y="-315913"/>
              <a:ext cx="8569325" cy="1511301"/>
            </a:xfrm>
            <a:prstGeom prst="rect">
              <a:avLst/>
            </a:prstGeom>
            <a:noFill/>
            <a:ln w="9525">
              <a:noFill/>
              <a:miter lim="800000"/>
              <a:headEnd/>
              <a:tailEnd/>
            </a:ln>
            <a:effectLst/>
          </p:spPr>
          <p:txBody>
            <a:bodyPr lIns="92075" tIns="46038" rIns="92075" bIns="46038" anchor="ctr"/>
            <a:lstStyle/>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Oxhydroelectric Effect </a:t>
              </a:r>
            </a:p>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in Bi-Distilled Water</a:t>
              </a:r>
              <a:r>
                <a:rPr lang="it-IT" sz="3000" b="1" kern="0" cap="small" dirty="0">
                  <a:solidFill>
                    <a:srgbClr val="FF3300"/>
                  </a:solidFill>
                  <a:effectLst>
                    <a:outerShdw blurRad="38100" dist="38100" dir="2700000" algn="tl">
                      <a:srgbClr val="000000"/>
                    </a:outerShdw>
                  </a:effectLst>
                  <a:latin typeface="+mj-lt"/>
                  <a:ea typeface="+mj-ea"/>
                  <a:cs typeface="+mj-cs"/>
                </a:rPr>
                <a:t> </a:t>
              </a:r>
            </a:p>
          </p:txBody>
        </p:sp>
        <p:pic>
          <p:nvPicPr>
            <p:cNvPr id="14" name="Picture 4"/>
            <p:cNvPicPr>
              <a:picLocks noChangeAspect="1" noChangeArrowheads="1"/>
            </p:cNvPicPr>
            <p:nvPr/>
          </p:nvPicPr>
          <p:blipFill>
            <a:blip r:embed="rId5" cstate="email"/>
            <a:srcRect/>
            <a:stretch>
              <a:fillRect/>
            </a:stretch>
          </p:blipFill>
          <p:spPr bwMode="auto">
            <a:xfrm>
              <a:off x="7441428" y="-179327"/>
              <a:ext cx="1602560" cy="2089090"/>
            </a:xfrm>
            <a:prstGeom prst="rect">
              <a:avLst/>
            </a:prstGeom>
            <a:noFill/>
            <a:effectLst>
              <a:softEdge rad="317500"/>
            </a:effectLst>
          </p:spPr>
        </p:pic>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8687"/>
                                        </p:tgtEl>
                                        <p:attrNameLst>
                                          <p:attrName>style.visibility</p:attrName>
                                        </p:attrNameLst>
                                      </p:cBhvr>
                                      <p:to>
                                        <p:strVal val="visible"/>
                                      </p:to>
                                    </p:set>
                                    <p:animEffect transition="in" filter="checkerboard(across)">
                                      <p:cBhvr>
                                        <p:cTn id="18" dur="5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7" name="Rectangle 15"/>
          <p:cNvSpPr>
            <a:spLocks noChangeArrowheads="1"/>
          </p:cNvSpPr>
          <p:nvPr/>
        </p:nvSpPr>
        <p:spPr bwMode="auto">
          <a:xfrm>
            <a:off x="179388" y="1700213"/>
            <a:ext cx="8713787" cy="4927600"/>
          </a:xfrm>
          <a:prstGeom prst="rect">
            <a:avLst/>
          </a:prstGeom>
          <a:noFill/>
          <a:ln w="9525">
            <a:noFill/>
            <a:miter lim="800000"/>
            <a:headEnd/>
            <a:tailEnd/>
          </a:ln>
        </p:spPr>
        <p:txBody>
          <a:bodyPr lIns="92075" tIns="46038" rIns="92075" bIns="46038" anchor="ctr"/>
          <a:lstStyle/>
          <a:p>
            <a:pPr algn="just">
              <a:buFont typeface="Wingdings" pitchFamily="2" charset="2"/>
              <a:buChar char="ü"/>
              <a:defRPr/>
            </a:pPr>
            <a:r>
              <a:rPr lang="en-US" sz="2400" b="1" kern="0" cap="small" dirty="0">
                <a:solidFill>
                  <a:srgbClr val="FFFF00"/>
                </a:solidFill>
                <a:effectLst>
                  <a:outerShdw blurRad="38100" dist="38100" dir="2700000" algn="tl">
                    <a:srgbClr val="000000"/>
                  </a:outerShdw>
                </a:effectLst>
              </a:rPr>
              <a:t>The nowadays common description of the high “proton” concentration in liquid water caused by the </a:t>
            </a:r>
            <a:r>
              <a:rPr lang="en-US" sz="2400" b="1" kern="0" cap="small" dirty="0" err="1">
                <a:solidFill>
                  <a:srgbClr val="FFFF00"/>
                </a:solidFill>
                <a:effectLst>
                  <a:outerShdw blurRad="38100" dist="38100" dir="2700000" algn="tl">
                    <a:srgbClr val="000000"/>
                  </a:outerShdw>
                </a:effectLst>
              </a:rPr>
              <a:t>Nafion</a:t>
            </a:r>
            <a:r>
              <a:rPr lang="en-US" sz="2400" b="1" kern="0" cap="small" dirty="0">
                <a:solidFill>
                  <a:srgbClr val="FFFF00"/>
                </a:solidFill>
                <a:effectLst>
                  <a:outerShdw blurRad="38100" dist="38100" dir="2700000" algn="tl">
                    <a:srgbClr val="000000"/>
                  </a:outerShdw>
                </a:effectLst>
              </a:rPr>
              <a:t>® may be a misleading representation of this unexpected phenomenon; the good understanding of the real physical basis of </a:t>
            </a:r>
            <a:r>
              <a:rPr lang="en-US" sz="2400" b="1" kern="0" cap="small" dirty="0" err="1">
                <a:solidFill>
                  <a:srgbClr val="FFFF00"/>
                </a:solidFill>
                <a:effectLst>
                  <a:outerShdw blurRad="38100" dist="38100" dir="2700000" algn="tl">
                    <a:srgbClr val="000000"/>
                  </a:outerShdw>
                </a:effectLst>
              </a:rPr>
              <a:t>Nafion</a:t>
            </a:r>
            <a:r>
              <a:rPr lang="en-US" sz="2400" b="1" kern="0" cap="small" dirty="0">
                <a:solidFill>
                  <a:srgbClr val="FFFF00"/>
                </a:solidFill>
                <a:effectLst>
                  <a:outerShdw blurRad="38100" dist="38100" dir="2700000" algn="tl">
                    <a:srgbClr val="000000"/>
                  </a:outerShdw>
                </a:effectLst>
              </a:rPr>
              <a:t>® behavior in liquid water may lead to a much higher efficiency of the </a:t>
            </a:r>
            <a:r>
              <a:rPr lang="en-US" sz="2400" b="1" kern="0" cap="small" dirty="0" err="1">
                <a:solidFill>
                  <a:srgbClr val="FFFF00"/>
                </a:solidFill>
                <a:effectLst>
                  <a:outerShdw blurRad="38100" dist="38100" dir="2700000" algn="tl">
                    <a:srgbClr val="000000"/>
                  </a:outerShdw>
                </a:effectLst>
              </a:rPr>
              <a:t>Nafion</a:t>
            </a:r>
            <a:r>
              <a:rPr lang="en-US" sz="2400" b="1" kern="0" cap="small" dirty="0">
                <a:solidFill>
                  <a:srgbClr val="FFFF00"/>
                </a:solidFill>
                <a:effectLst>
                  <a:outerShdw blurRad="38100" dist="38100" dir="2700000" algn="tl">
                    <a:srgbClr val="000000"/>
                  </a:outerShdw>
                </a:effectLst>
              </a:rPr>
              <a:t>® based fuel cells. </a:t>
            </a:r>
          </a:p>
          <a:p>
            <a:pPr algn="just">
              <a:buFont typeface="Wingdings" pitchFamily="2" charset="2"/>
              <a:buChar char="ü"/>
              <a:defRPr/>
            </a:pPr>
            <a:endParaRPr lang="it-IT" sz="2000" b="1" kern="0" cap="small" dirty="0">
              <a:solidFill>
                <a:srgbClr val="FFFF00"/>
              </a:solidFill>
              <a:effectLst>
                <a:outerShdw blurRad="38100" dist="38100" dir="2700000" algn="tl">
                  <a:srgbClr val="000000"/>
                </a:outerShdw>
              </a:effectLst>
            </a:endParaRPr>
          </a:p>
          <a:p>
            <a:pPr algn="just">
              <a:buFont typeface="Wingdings" pitchFamily="2" charset="2"/>
              <a:buChar char="ü"/>
              <a:defRPr/>
            </a:pPr>
            <a:r>
              <a:rPr lang="en-US" sz="2400" b="1" kern="0" cap="small" dirty="0">
                <a:solidFill>
                  <a:srgbClr val="FF0000"/>
                </a:solidFill>
                <a:effectLst>
                  <a:outerShdw blurRad="38100" dist="38100" dir="2700000" algn="tl">
                    <a:srgbClr val="000000"/>
                  </a:outerShdw>
                </a:effectLst>
              </a:rPr>
              <a:t>The thorough theoretical explanation of the Oxhydroelectric Effect in bi-distilled water is under work. </a:t>
            </a:r>
            <a:endParaRPr lang="it-IT" sz="2400" b="1" kern="0" cap="small" dirty="0">
              <a:solidFill>
                <a:srgbClr val="FF0000"/>
              </a:solidFill>
              <a:effectLst>
                <a:outerShdw blurRad="38100" dist="38100" dir="2700000" algn="tl">
                  <a:srgbClr val="000000"/>
                </a:outerShdw>
              </a:effectLst>
            </a:endParaRPr>
          </a:p>
        </p:txBody>
      </p:sp>
      <p:pic>
        <p:nvPicPr>
          <p:cNvPr id="29699" name="Picture 6" descr="C:\Users\Roberto\Documents\Documenti Vecchio hard disk luglio 2010\Documenti-old\Documenti\PROMETE\logoreverse.gif"/>
          <p:cNvPicPr>
            <a:picLocks noChangeAspect="1" noChangeArrowheads="1"/>
          </p:cNvPicPr>
          <p:nvPr/>
        </p:nvPicPr>
        <p:blipFill>
          <a:blip r:embed="rId3" cstate="print"/>
          <a:srcRect/>
          <a:stretch>
            <a:fillRect/>
          </a:stretch>
        </p:blipFill>
        <p:spPr bwMode="auto">
          <a:xfrm>
            <a:off x="144463" y="6362700"/>
            <a:ext cx="2339975" cy="522288"/>
          </a:xfrm>
          <a:prstGeom prst="rect">
            <a:avLst/>
          </a:prstGeom>
          <a:noFill/>
          <a:ln w="9525">
            <a:noFill/>
            <a:miter lim="800000"/>
            <a:headEnd/>
            <a:tailEnd/>
          </a:ln>
        </p:spPr>
      </p:pic>
      <p:grpSp>
        <p:nvGrpSpPr>
          <p:cNvPr id="2" name="Gruppo 12"/>
          <p:cNvGrpSpPr>
            <a:grpSpLocks/>
          </p:cNvGrpSpPr>
          <p:nvPr/>
        </p:nvGrpSpPr>
        <p:grpSpPr bwMode="auto">
          <a:xfrm>
            <a:off x="395288" y="549275"/>
            <a:ext cx="5327650" cy="1295400"/>
            <a:chOff x="395211" y="548047"/>
            <a:chExt cx="5328345" cy="1296136"/>
          </a:xfrm>
        </p:grpSpPr>
        <p:pic>
          <p:nvPicPr>
            <p:cNvPr id="29704" name="Immagine 11" descr="success.jpg"/>
            <p:cNvPicPr>
              <a:picLocks noChangeAspect="1"/>
            </p:cNvPicPr>
            <p:nvPr/>
          </p:nvPicPr>
          <p:blipFill>
            <a:blip r:embed="rId4" cstate="print"/>
            <a:srcRect/>
            <a:stretch>
              <a:fillRect/>
            </a:stretch>
          </p:blipFill>
          <p:spPr bwMode="auto">
            <a:xfrm>
              <a:off x="395211" y="548047"/>
              <a:ext cx="1717871" cy="1286745"/>
            </a:xfrm>
            <a:prstGeom prst="rect">
              <a:avLst/>
            </a:prstGeom>
            <a:noFill/>
            <a:ln w="9525">
              <a:noFill/>
              <a:miter lim="800000"/>
              <a:headEnd/>
              <a:tailEnd/>
            </a:ln>
          </p:spPr>
        </p:pic>
        <p:sp>
          <p:nvSpPr>
            <p:cNvPr id="29705" name="CasellaDiTesto 12"/>
            <p:cNvSpPr txBox="1">
              <a:spLocks noChangeArrowheads="1"/>
            </p:cNvSpPr>
            <p:nvPr/>
          </p:nvSpPr>
          <p:spPr bwMode="auto">
            <a:xfrm>
              <a:off x="3508033" y="1259447"/>
              <a:ext cx="2215523" cy="584736"/>
            </a:xfrm>
            <a:prstGeom prst="rect">
              <a:avLst/>
            </a:prstGeom>
            <a:noFill/>
            <a:ln w="9525">
              <a:noFill/>
              <a:miter lim="800000"/>
              <a:headEnd/>
              <a:tailEnd/>
            </a:ln>
          </p:spPr>
          <p:txBody>
            <a:bodyPr wrap="none">
              <a:spAutoFit/>
            </a:bodyPr>
            <a:lstStyle/>
            <a:p>
              <a:r>
                <a:rPr lang="it-IT" sz="3200"/>
                <a:t>Conclusions</a:t>
              </a:r>
            </a:p>
          </p:txBody>
        </p:sp>
      </p:grpSp>
      <p:grpSp>
        <p:nvGrpSpPr>
          <p:cNvPr id="3" name="Gruppo 11"/>
          <p:cNvGrpSpPr>
            <a:grpSpLocks/>
          </p:cNvGrpSpPr>
          <p:nvPr/>
        </p:nvGrpSpPr>
        <p:grpSpPr bwMode="auto">
          <a:xfrm>
            <a:off x="312738" y="-315913"/>
            <a:ext cx="8731250" cy="2225676"/>
            <a:chOff x="312738" y="-315913"/>
            <a:chExt cx="8731250" cy="2225676"/>
          </a:xfrm>
        </p:grpSpPr>
        <p:sp>
          <p:nvSpPr>
            <p:cNvPr id="11" name="Rectangle 2"/>
            <p:cNvSpPr txBox="1">
              <a:spLocks noChangeArrowheads="1"/>
            </p:cNvSpPr>
            <p:nvPr/>
          </p:nvSpPr>
          <p:spPr bwMode="auto">
            <a:xfrm>
              <a:off x="312738" y="-315913"/>
              <a:ext cx="8569325" cy="1511301"/>
            </a:xfrm>
            <a:prstGeom prst="rect">
              <a:avLst/>
            </a:prstGeom>
            <a:noFill/>
            <a:ln w="9525">
              <a:noFill/>
              <a:miter lim="800000"/>
              <a:headEnd/>
              <a:tailEnd/>
            </a:ln>
            <a:effectLst/>
          </p:spPr>
          <p:txBody>
            <a:bodyPr lIns="92075" tIns="46038" rIns="92075" bIns="46038" anchor="ctr"/>
            <a:lstStyle/>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Oxhydroelectric Effect </a:t>
              </a:r>
            </a:p>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in Bi-Distilled Water</a:t>
              </a:r>
              <a:r>
                <a:rPr lang="it-IT" sz="3000" b="1" kern="0" cap="small" dirty="0">
                  <a:solidFill>
                    <a:srgbClr val="FF3300"/>
                  </a:solidFill>
                  <a:effectLst>
                    <a:outerShdw blurRad="38100" dist="38100" dir="2700000" algn="tl">
                      <a:srgbClr val="000000"/>
                    </a:outerShdw>
                  </a:effectLst>
                  <a:latin typeface="+mj-lt"/>
                  <a:ea typeface="+mj-ea"/>
                  <a:cs typeface="+mj-cs"/>
                </a:rPr>
                <a:t> </a:t>
              </a:r>
            </a:p>
          </p:txBody>
        </p:sp>
        <p:pic>
          <p:nvPicPr>
            <p:cNvPr id="14" name="Picture 4"/>
            <p:cNvPicPr>
              <a:picLocks noChangeAspect="1" noChangeArrowheads="1"/>
            </p:cNvPicPr>
            <p:nvPr/>
          </p:nvPicPr>
          <p:blipFill>
            <a:blip r:embed="rId5" cstate="email"/>
            <a:srcRect/>
            <a:stretch>
              <a:fillRect/>
            </a:stretch>
          </p:blipFill>
          <p:spPr bwMode="auto">
            <a:xfrm>
              <a:off x="7441428" y="-179327"/>
              <a:ext cx="1602560" cy="2089090"/>
            </a:xfrm>
            <a:prstGeom prst="rect">
              <a:avLst/>
            </a:prstGeom>
            <a:noFill/>
            <a:effectLst>
              <a:softEdge rad="317500"/>
            </a:effectLst>
          </p:spPr>
        </p:pic>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8687"/>
                                        </p:tgtEl>
                                        <p:attrNameLst>
                                          <p:attrName>style.visibility</p:attrName>
                                        </p:attrNameLst>
                                      </p:cBhvr>
                                      <p:to>
                                        <p:strVal val="visible"/>
                                      </p:to>
                                    </p:set>
                                    <p:animEffect transition="in" filter="box(in)">
                                      <p:cBhvr>
                                        <p:cTn id="18" dur="5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7" name="Rectangle 15"/>
          <p:cNvSpPr>
            <a:spLocks noChangeArrowheads="1"/>
          </p:cNvSpPr>
          <p:nvPr/>
        </p:nvSpPr>
        <p:spPr bwMode="auto">
          <a:xfrm>
            <a:off x="107504" y="1196752"/>
            <a:ext cx="8713787" cy="4927600"/>
          </a:xfrm>
          <a:prstGeom prst="rect">
            <a:avLst/>
          </a:prstGeom>
          <a:noFill/>
          <a:ln w="9525">
            <a:noFill/>
            <a:miter lim="800000"/>
            <a:headEnd/>
            <a:tailEnd/>
          </a:ln>
        </p:spPr>
        <p:txBody>
          <a:bodyPr lIns="92075" tIns="46038" rIns="92075" bIns="46038" anchor="ctr"/>
          <a:lstStyle/>
          <a:p>
            <a:pPr algn="just">
              <a:buFont typeface="Wingdings" pitchFamily="2" charset="2"/>
              <a:buChar char="ü"/>
              <a:defRPr/>
            </a:pPr>
            <a:endParaRPr lang="en-US" sz="2400" b="1" kern="0" cap="small" dirty="0" smtClean="0">
              <a:solidFill>
                <a:srgbClr val="FFFF00"/>
              </a:solidFill>
              <a:effectLst>
                <a:outerShdw blurRad="38100" dist="38100" dir="2700000" algn="tl">
                  <a:srgbClr val="000000"/>
                </a:outerShdw>
              </a:effectLst>
            </a:endParaRPr>
          </a:p>
          <a:p>
            <a:pPr algn="just">
              <a:defRPr/>
            </a:pPr>
            <a:r>
              <a:rPr lang="en-US" sz="2400" b="1" kern="0" cap="small" dirty="0" smtClean="0">
                <a:solidFill>
                  <a:srgbClr val="FF0000"/>
                </a:solidFill>
                <a:effectLst>
                  <a:outerShdw blurRad="38100" dist="38100" dir="2700000" algn="tl">
                    <a:srgbClr val="000000"/>
                  </a:outerShdw>
                </a:effectLst>
              </a:rPr>
              <a:t>				RECENTLY: </a:t>
            </a:r>
          </a:p>
          <a:p>
            <a:pPr algn="just">
              <a:buFont typeface="Wingdings" pitchFamily="2" charset="2"/>
              <a:buChar char="ü"/>
              <a:defRPr/>
            </a:pPr>
            <a:r>
              <a:rPr lang="en-US" sz="2400" b="1" kern="0" cap="small" dirty="0">
                <a:solidFill>
                  <a:srgbClr val="FFFF00"/>
                </a:solidFill>
                <a:effectLst>
                  <a:outerShdw blurRad="38100" dist="38100" dir="2700000" algn="tl">
                    <a:srgbClr val="000000"/>
                  </a:outerShdw>
                </a:effectLst>
              </a:rPr>
              <a:t>A</a:t>
            </a:r>
            <a:r>
              <a:rPr lang="en-US" sz="2400" b="1" kern="0" cap="small" dirty="0" smtClean="0">
                <a:solidFill>
                  <a:srgbClr val="FFFF00"/>
                </a:solidFill>
                <a:effectLst>
                  <a:outerShdw blurRad="38100" dist="38100" dir="2700000" algn="tl">
                    <a:srgbClr val="000000"/>
                  </a:outerShdw>
                </a:effectLst>
              </a:rPr>
              <a:t> home made and cheap strongly hydrophilic polymer</a:t>
            </a:r>
          </a:p>
          <a:p>
            <a:pPr algn="just">
              <a:buFont typeface="Wingdings" pitchFamily="2" charset="2"/>
              <a:buChar char="ü"/>
              <a:defRPr/>
            </a:pPr>
            <a:r>
              <a:rPr lang="en-US" sz="2400" b="1" u="sng" kern="0" cap="small" dirty="0" smtClean="0">
                <a:solidFill>
                  <a:srgbClr val="FFFF00"/>
                </a:solidFill>
                <a:effectLst>
                  <a:outerShdw blurRad="38100" dist="38100" dir="2700000" algn="tl">
                    <a:srgbClr val="000000"/>
                  </a:outerShdw>
                </a:effectLst>
              </a:rPr>
              <a:t>Electric current extraction for months </a:t>
            </a:r>
            <a:r>
              <a:rPr lang="en-US" sz="2400" b="1" kern="0" cap="small" dirty="0" smtClean="0">
                <a:solidFill>
                  <a:srgbClr val="FFFF00"/>
                </a:solidFill>
                <a:effectLst>
                  <a:outerShdw blurRad="38100" dist="38100" dir="2700000" algn="tl">
                    <a:srgbClr val="000000"/>
                  </a:outerShdw>
                </a:effectLst>
              </a:rPr>
              <a:t>(only “mechanical” polymer limits)</a:t>
            </a:r>
          </a:p>
          <a:p>
            <a:pPr algn="just">
              <a:buFont typeface="Wingdings" pitchFamily="2" charset="2"/>
              <a:buChar char="ü"/>
              <a:defRPr/>
            </a:pPr>
            <a:r>
              <a:rPr lang="en-US" sz="2400" b="1" kern="0" cap="small" smtClean="0">
                <a:solidFill>
                  <a:srgbClr val="FFFF00"/>
                </a:solidFill>
                <a:effectLst>
                  <a:outerShdw blurRad="38100" dist="38100" dir="2700000" algn="tl">
                    <a:srgbClr val="000000"/>
                  </a:outerShdw>
                </a:effectLst>
              </a:rPr>
              <a:t>Cheap Electrodes and No </a:t>
            </a:r>
            <a:r>
              <a:rPr lang="en-US" sz="2400" b="1" kern="0" cap="small" dirty="0" smtClean="0">
                <a:solidFill>
                  <a:srgbClr val="FFFF00"/>
                </a:solidFill>
                <a:effectLst>
                  <a:outerShdw blurRad="38100" dist="38100" dir="2700000" algn="tl">
                    <a:srgbClr val="000000"/>
                  </a:outerShdw>
                </a:effectLst>
              </a:rPr>
              <a:t>Filter</a:t>
            </a:r>
          </a:p>
          <a:p>
            <a:pPr algn="just">
              <a:buFont typeface="Wingdings" pitchFamily="2" charset="2"/>
              <a:buChar char="ü"/>
              <a:defRPr/>
            </a:pPr>
            <a:r>
              <a:rPr lang="en-US" sz="2400" b="1" u="sng" kern="0" cap="small" dirty="0" smtClean="0">
                <a:solidFill>
                  <a:srgbClr val="FFFF00"/>
                </a:solidFill>
                <a:effectLst>
                  <a:outerShdw blurRad="38100" dist="38100" dir="2700000" algn="tl">
                    <a:srgbClr val="000000"/>
                  </a:outerShdw>
                </a:effectLst>
              </a:rPr>
              <a:t>Working “well” also without H</a:t>
            </a:r>
            <a:r>
              <a:rPr lang="en-US" sz="2400" b="1" u="sng" kern="0" cap="small" baseline="-25000" dirty="0" smtClean="0">
                <a:solidFill>
                  <a:srgbClr val="FFFF00"/>
                </a:solidFill>
                <a:effectLst>
                  <a:outerShdw blurRad="38100" dist="38100" dir="2700000" algn="tl">
                    <a:srgbClr val="000000"/>
                  </a:outerShdw>
                </a:effectLst>
              </a:rPr>
              <a:t>2</a:t>
            </a:r>
            <a:r>
              <a:rPr lang="en-US" sz="2400" b="1" u="sng" kern="0" cap="small" dirty="0" smtClean="0">
                <a:solidFill>
                  <a:srgbClr val="FFFF00"/>
                </a:solidFill>
                <a:effectLst>
                  <a:outerShdw blurRad="38100" dist="38100" dir="2700000" algn="tl">
                    <a:srgbClr val="000000"/>
                  </a:outerShdw>
                </a:effectLst>
              </a:rPr>
              <a:t>O</a:t>
            </a:r>
            <a:r>
              <a:rPr lang="en-US" sz="2400" b="1" u="sng" kern="0" cap="small" baseline="-25000" dirty="0" smtClean="0">
                <a:solidFill>
                  <a:srgbClr val="FFFF00"/>
                </a:solidFill>
                <a:effectLst>
                  <a:outerShdw blurRad="38100" dist="38100" dir="2700000" algn="tl">
                    <a:srgbClr val="000000"/>
                  </a:outerShdw>
                </a:effectLst>
              </a:rPr>
              <a:t>2</a:t>
            </a:r>
            <a:r>
              <a:rPr lang="en-US" sz="2400" b="1" u="sng" kern="0" cap="small" dirty="0">
                <a:solidFill>
                  <a:srgbClr val="FFFF00"/>
                </a:solidFill>
                <a:effectLst>
                  <a:outerShdw blurRad="38100" dist="38100" dir="2700000" algn="tl">
                    <a:srgbClr val="000000"/>
                  </a:outerShdw>
                </a:effectLst>
              </a:rPr>
              <a:t> </a:t>
            </a:r>
            <a:r>
              <a:rPr lang="en-US" sz="2400" b="1" u="sng" kern="0" cap="small" dirty="0" smtClean="0">
                <a:solidFill>
                  <a:srgbClr val="FFFF00"/>
                </a:solidFill>
                <a:effectLst>
                  <a:outerShdw blurRad="38100" dist="38100" dir="2700000" algn="tl">
                    <a:srgbClr val="000000"/>
                  </a:outerShdw>
                </a:effectLst>
              </a:rPr>
              <a:t>- but very sensitive (fast answer) to LIGHT (</a:t>
            </a:r>
            <a:r>
              <a:rPr lang="en-US" sz="2400" b="1" u="sng" kern="0" cap="small" dirty="0" err="1" smtClean="0">
                <a:solidFill>
                  <a:srgbClr val="FFFF00"/>
                </a:solidFill>
                <a:effectLst>
                  <a:outerShdw blurRad="38100" dist="38100" dir="2700000" algn="tl">
                    <a:srgbClr val="000000"/>
                  </a:outerShdw>
                </a:effectLst>
              </a:rPr>
              <a:t>expecially</a:t>
            </a:r>
            <a:r>
              <a:rPr lang="en-US" sz="2400" b="1" u="sng" kern="0" cap="small" dirty="0" smtClean="0">
                <a:solidFill>
                  <a:srgbClr val="FFFF00"/>
                </a:solidFill>
                <a:effectLst>
                  <a:outerShdw blurRad="38100" dist="38100" dir="2700000" algn="tl">
                    <a:srgbClr val="000000"/>
                  </a:outerShdw>
                </a:effectLst>
              </a:rPr>
              <a:t> infrared</a:t>
            </a:r>
            <a:r>
              <a:rPr lang="en-US" sz="2400" b="1" kern="0" cap="small" dirty="0" smtClean="0">
                <a:solidFill>
                  <a:srgbClr val="FFFF00"/>
                </a:solidFill>
                <a:effectLst>
                  <a:outerShdw blurRad="38100" dist="38100" dir="2700000" algn="tl">
                    <a:srgbClr val="000000"/>
                  </a:outerShdw>
                </a:effectLst>
              </a:rPr>
              <a:t>)</a:t>
            </a:r>
            <a:endParaRPr lang="it-IT" sz="2400" b="1" kern="0" cap="small" dirty="0">
              <a:solidFill>
                <a:srgbClr val="FFFF00"/>
              </a:solidFill>
              <a:effectLst>
                <a:outerShdw blurRad="38100" dist="38100" dir="2700000" algn="tl">
                  <a:srgbClr val="000000"/>
                </a:outerShdw>
              </a:effectLst>
            </a:endParaRPr>
          </a:p>
          <a:p>
            <a:pPr algn="just">
              <a:buFont typeface="Wingdings" pitchFamily="2" charset="2"/>
              <a:buChar char="ü"/>
              <a:defRPr/>
            </a:pPr>
            <a:endParaRPr lang="en-US" sz="2400" b="1" kern="0" cap="small" dirty="0" smtClean="0">
              <a:solidFill>
                <a:srgbClr val="FFFF00"/>
              </a:solidFill>
              <a:effectLst>
                <a:outerShdw blurRad="38100" dist="38100" dir="2700000" algn="tl">
                  <a:srgbClr val="000000"/>
                </a:outerShdw>
              </a:effectLst>
            </a:endParaRPr>
          </a:p>
          <a:p>
            <a:pPr algn="just">
              <a:buFont typeface="Wingdings" pitchFamily="2" charset="2"/>
              <a:buChar char="ü"/>
              <a:defRPr/>
            </a:pPr>
            <a:r>
              <a:rPr lang="en-US" sz="2400" b="1" kern="0" cap="small" dirty="0" smtClean="0">
                <a:solidFill>
                  <a:srgbClr val="FFFF00"/>
                </a:solidFill>
                <a:effectLst>
                  <a:outerShdw blurRad="38100" dist="38100" dir="2700000" algn="tl">
                    <a:srgbClr val="000000"/>
                  </a:outerShdw>
                </a:effectLst>
              </a:rPr>
              <a:t>MANY </a:t>
            </a:r>
            <a:r>
              <a:rPr lang="en-US" sz="2400" b="1" kern="0" cap="small" dirty="0">
                <a:solidFill>
                  <a:srgbClr val="FFFF00"/>
                </a:solidFill>
                <a:effectLst>
                  <a:outerShdw blurRad="38100" dist="38100" dir="2700000" algn="tl">
                    <a:srgbClr val="000000"/>
                  </a:outerShdw>
                </a:effectLst>
              </a:rPr>
              <a:t>KINDS OF measurements have to be carried out, also because there are very interesting and strong “collateral” effects that we are going to measure better and to report </a:t>
            </a:r>
            <a:r>
              <a:rPr lang="en-US" sz="2400" b="1" kern="0" cap="small" dirty="0" smtClean="0">
                <a:solidFill>
                  <a:srgbClr val="FFFF00"/>
                </a:solidFill>
                <a:effectLst>
                  <a:outerShdw blurRad="38100" dist="38100" dir="2700000" algn="tl">
                    <a:srgbClr val="000000"/>
                  </a:outerShdw>
                </a:effectLst>
              </a:rPr>
              <a:t>in the next months. </a:t>
            </a:r>
            <a:endParaRPr lang="en-US" sz="2400" b="1" kern="0" cap="small" dirty="0">
              <a:solidFill>
                <a:srgbClr val="FFFF00"/>
              </a:solidFill>
              <a:effectLst>
                <a:outerShdw blurRad="38100" dist="38100" dir="2700000" algn="tl">
                  <a:srgbClr val="000000"/>
                </a:outerShdw>
              </a:effectLst>
            </a:endParaRPr>
          </a:p>
          <a:p>
            <a:pPr algn="just">
              <a:buFont typeface="Wingdings" pitchFamily="2" charset="2"/>
              <a:buChar char="ü"/>
              <a:defRPr/>
            </a:pPr>
            <a:endParaRPr lang="it-IT" sz="2000" b="1" kern="0" cap="small" dirty="0">
              <a:solidFill>
                <a:srgbClr val="FFFF00"/>
              </a:solidFill>
              <a:effectLst>
                <a:outerShdw blurRad="38100" dist="38100" dir="2700000" algn="tl">
                  <a:srgbClr val="000000"/>
                </a:outerShdw>
              </a:effectLst>
            </a:endParaRPr>
          </a:p>
          <a:p>
            <a:pPr algn="just">
              <a:buFont typeface="Wingdings" pitchFamily="2" charset="2"/>
              <a:buChar char="ü"/>
              <a:defRPr/>
            </a:pPr>
            <a:r>
              <a:rPr lang="en-US" sz="2400" b="1" kern="0" cap="small" dirty="0">
                <a:solidFill>
                  <a:srgbClr val="FF0000"/>
                </a:solidFill>
                <a:effectLst>
                  <a:outerShdw blurRad="38100" dist="38100" dir="2700000" algn="tl">
                    <a:srgbClr val="000000"/>
                  </a:outerShdw>
                </a:effectLst>
              </a:rPr>
              <a:t>LOOKING FOR EXPERIMENTAL COLLABORATIONS</a:t>
            </a:r>
            <a:endParaRPr lang="it-IT" sz="2400" b="1" kern="0" cap="small" dirty="0">
              <a:solidFill>
                <a:srgbClr val="FF0000"/>
              </a:solidFill>
              <a:effectLst>
                <a:outerShdw blurRad="38100" dist="38100" dir="2700000" algn="tl">
                  <a:srgbClr val="000000"/>
                </a:outerShdw>
              </a:effectLst>
            </a:endParaRPr>
          </a:p>
        </p:txBody>
      </p:sp>
      <p:pic>
        <p:nvPicPr>
          <p:cNvPr id="30723" name="Picture 6" descr="C:\Users\Roberto\Documents\Documenti Vecchio hard disk luglio 2010\Documenti-old\Documenti\PROMETE\logoreverse.gif"/>
          <p:cNvPicPr>
            <a:picLocks noChangeAspect="1" noChangeArrowheads="1"/>
          </p:cNvPicPr>
          <p:nvPr/>
        </p:nvPicPr>
        <p:blipFill>
          <a:blip r:embed="rId3" cstate="print"/>
          <a:srcRect/>
          <a:stretch>
            <a:fillRect/>
          </a:stretch>
        </p:blipFill>
        <p:spPr bwMode="auto">
          <a:xfrm>
            <a:off x="144463" y="6362700"/>
            <a:ext cx="2339975" cy="522288"/>
          </a:xfrm>
          <a:prstGeom prst="rect">
            <a:avLst/>
          </a:prstGeom>
          <a:noFill/>
          <a:ln w="9525">
            <a:noFill/>
            <a:miter lim="800000"/>
            <a:headEnd/>
            <a:tailEnd/>
          </a:ln>
        </p:spPr>
      </p:pic>
      <p:pic>
        <p:nvPicPr>
          <p:cNvPr id="30728" name="Immagine 11" descr="success.jpg"/>
          <p:cNvPicPr>
            <a:picLocks noChangeAspect="1"/>
          </p:cNvPicPr>
          <p:nvPr/>
        </p:nvPicPr>
        <p:blipFill>
          <a:blip r:embed="rId4" cstate="print"/>
          <a:srcRect/>
          <a:stretch>
            <a:fillRect/>
          </a:stretch>
        </p:blipFill>
        <p:spPr bwMode="auto">
          <a:xfrm>
            <a:off x="-36512" y="-27384"/>
            <a:ext cx="2160240" cy="1617387"/>
          </a:xfrm>
          <a:prstGeom prst="rect">
            <a:avLst/>
          </a:prstGeom>
          <a:noFill/>
          <a:effectLst>
            <a:softEdge rad="317500"/>
          </a:effectLst>
        </p:spPr>
      </p:pic>
      <p:grpSp>
        <p:nvGrpSpPr>
          <p:cNvPr id="3" name="Gruppo 11"/>
          <p:cNvGrpSpPr>
            <a:grpSpLocks/>
          </p:cNvGrpSpPr>
          <p:nvPr/>
        </p:nvGrpSpPr>
        <p:grpSpPr bwMode="auto">
          <a:xfrm>
            <a:off x="312738" y="-315913"/>
            <a:ext cx="8731250" cy="2225676"/>
            <a:chOff x="312738" y="-315913"/>
            <a:chExt cx="8731250" cy="2225676"/>
          </a:xfrm>
        </p:grpSpPr>
        <p:sp>
          <p:nvSpPr>
            <p:cNvPr id="11" name="Rectangle 2"/>
            <p:cNvSpPr txBox="1">
              <a:spLocks noChangeArrowheads="1"/>
            </p:cNvSpPr>
            <p:nvPr/>
          </p:nvSpPr>
          <p:spPr bwMode="auto">
            <a:xfrm>
              <a:off x="312738" y="-315913"/>
              <a:ext cx="8569325" cy="1511301"/>
            </a:xfrm>
            <a:prstGeom prst="rect">
              <a:avLst/>
            </a:prstGeom>
            <a:noFill/>
            <a:ln w="9525">
              <a:noFill/>
              <a:miter lim="800000"/>
              <a:headEnd/>
              <a:tailEnd/>
            </a:ln>
            <a:effectLst/>
          </p:spPr>
          <p:txBody>
            <a:bodyPr lIns="92075" tIns="46038" rIns="92075" bIns="46038" anchor="ctr"/>
            <a:lstStyle/>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Oxhydroelectric Effect </a:t>
              </a:r>
            </a:p>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in Bi-Distilled Water</a:t>
              </a:r>
              <a:r>
                <a:rPr lang="it-IT" sz="3000" b="1" kern="0" cap="small" dirty="0">
                  <a:solidFill>
                    <a:srgbClr val="FF3300"/>
                  </a:solidFill>
                  <a:effectLst>
                    <a:outerShdw blurRad="38100" dist="38100" dir="2700000" algn="tl">
                      <a:srgbClr val="000000"/>
                    </a:outerShdw>
                  </a:effectLst>
                  <a:latin typeface="+mj-lt"/>
                  <a:ea typeface="+mj-ea"/>
                  <a:cs typeface="+mj-cs"/>
                </a:rPr>
                <a:t> </a:t>
              </a:r>
            </a:p>
          </p:txBody>
        </p:sp>
        <p:pic>
          <p:nvPicPr>
            <p:cNvPr id="14" name="Picture 4"/>
            <p:cNvPicPr>
              <a:picLocks noChangeAspect="1" noChangeArrowheads="1"/>
            </p:cNvPicPr>
            <p:nvPr/>
          </p:nvPicPr>
          <p:blipFill>
            <a:blip r:embed="rId5" cstate="email"/>
            <a:srcRect/>
            <a:stretch>
              <a:fillRect/>
            </a:stretch>
          </p:blipFill>
          <p:spPr bwMode="auto">
            <a:xfrm>
              <a:off x="7441428" y="-179327"/>
              <a:ext cx="1602560" cy="2089090"/>
            </a:xfrm>
            <a:prstGeom prst="rect">
              <a:avLst/>
            </a:prstGeom>
            <a:noFill/>
            <a:effectLst>
              <a:softEdge rad="317500"/>
            </a:effectLst>
          </p:spPr>
        </p:pic>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8687"/>
                                        </p:tgtEl>
                                        <p:attrNameLst>
                                          <p:attrName>style.visibility</p:attrName>
                                        </p:attrNameLst>
                                      </p:cBhvr>
                                      <p:to>
                                        <p:strVal val="visible"/>
                                      </p:to>
                                    </p:set>
                                    <p:animEffect transition="in" filter="box(in)">
                                      <p:cBhvr>
                                        <p:cTn id="13" dur="5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7"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7950" y="-71438"/>
            <a:ext cx="8893175" cy="1285876"/>
          </a:xfrm>
        </p:spPr>
        <p:txBody>
          <a:bodyPr/>
          <a:lstStyle/>
          <a:p>
            <a:pPr eaLnBrk="1" hangingPunct="1">
              <a:defRPr/>
            </a:pPr>
            <a:r>
              <a:rPr lang="it-IT" sz="8000" b="1" dirty="0" smtClean="0">
                <a:solidFill>
                  <a:srgbClr val="FF3300"/>
                </a:solidFill>
              </a:rPr>
              <a:t>WHAT IS THIS ?</a:t>
            </a:r>
          </a:p>
        </p:txBody>
      </p:sp>
      <p:pic>
        <p:nvPicPr>
          <p:cNvPr id="3" name="Picture 4"/>
          <p:cNvPicPr>
            <a:picLocks noChangeArrowheads="1"/>
          </p:cNvPicPr>
          <p:nvPr/>
        </p:nvPicPr>
        <p:blipFill>
          <a:blip r:embed="rId4" cstate="print"/>
          <a:srcRect/>
          <a:stretch>
            <a:fillRect/>
          </a:stretch>
        </p:blipFill>
        <p:spPr>
          <a:xfrm>
            <a:off x="642910" y="1071546"/>
            <a:ext cx="7715304" cy="5857916"/>
          </a:xfrm>
          <a:prstGeom prst="rect">
            <a:avLst/>
          </a:prstGeom>
          <a:ln>
            <a:noFill/>
          </a:ln>
          <a:effectLst>
            <a:softEdge rad="112500"/>
          </a:effec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ctrTitle"/>
          </p:nvPr>
        </p:nvSpPr>
        <p:spPr>
          <a:xfrm>
            <a:off x="0" y="5445125"/>
            <a:ext cx="9144000" cy="1412875"/>
          </a:xfrm>
          <a:solidFill>
            <a:schemeClr val="bg1"/>
          </a:solidFill>
        </p:spPr>
        <p:txBody>
          <a:bodyPr/>
          <a:lstStyle/>
          <a:p>
            <a:pPr algn="r" eaLnBrk="1" fontAlgn="auto" hangingPunct="1">
              <a:spcAft>
                <a:spcPts val="0"/>
              </a:spcAft>
              <a:defRPr/>
            </a:pPr>
            <a:r>
              <a:rPr lang="en-US" sz="2400" b="1" dirty="0" smtClean="0">
                <a:solidFill>
                  <a:schemeClr val="bg1">
                    <a:lumMod val="65000"/>
                  </a:schemeClr>
                </a:solidFill>
                <a:latin typeface="Helvetica"/>
              </a:rPr>
              <a:t/>
            </a:r>
            <a:br>
              <a:rPr lang="en-US" sz="2400" b="1" dirty="0" smtClean="0">
                <a:solidFill>
                  <a:schemeClr val="bg1">
                    <a:lumMod val="65000"/>
                  </a:schemeClr>
                </a:solidFill>
                <a:latin typeface="Helvetica"/>
              </a:rPr>
            </a:br>
            <a:r>
              <a:rPr lang="en-US" sz="2400" b="1" dirty="0" smtClean="0">
                <a:solidFill>
                  <a:schemeClr val="bg1">
                    <a:lumMod val="65000"/>
                  </a:schemeClr>
                </a:solidFill>
                <a:latin typeface="Helvetica"/>
              </a:rPr>
              <a:t/>
            </a:r>
            <a:br>
              <a:rPr lang="en-US" sz="2400" b="1" dirty="0" smtClean="0">
                <a:solidFill>
                  <a:schemeClr val="bg1">
                    <a:lumMod val="65000"/>
                  </a:schemeClr>
                </a:solidFill>
                <a:latin typeface="Helvetica"/>
              </a:rPr>
            </a:br>
            <a:r>
              <a:rPr lang="en-US" sz="1600" b="1" dirty="0" smtClean="0"/>
              <a:t> </a:t>
            </a:r>
            <a:r>
              <a:rPr lang="en-US" sz="1600" b="1" dirty="0" smtClean="0">
                <a:latin typeface="Helvetica" pitchFamily="34" charset="0"/>
                <a:cs typeface="Helvetica" pitchFamily="34" charset="0"/>
              </a:rPr>
              <a:t>PROMETE is a Spin off Company of the Italian National Research Council (CNR)</a:t>
            </a:r>
            <a:r>
              <a:rPr lang="it-IT" sz="1600" b="1" dirty="0" smtClean="0">
                <a:latin typeface="Helvetica" pitchFamily="34" charset="0"/>
                <a:cs typeface="Helvetica" pitchFamily="34" charset="0"/>
              </a:rPr>
              <a:t/>
            </a:r>
            <a:br>
              <a:rPr lang="it-IT" sz="1600" b="1" dirty="0" smtClean="0">
                <a:latin typeface="Helvetica" pitchFamily="34" charset="0"/>
                <a:cs typeface="Helvetica" pitchFamily="34" charset="0"/>
              </a:rPr>
            </a:br>
            <a:r>
              <a:rPr lang="it-IT" sz="1000" b="1" dirty="0" smtClean="0">
                <a:latin typeface="Helvetica" pitchFamily="34" charset="0"/>
                <a:cs typeface="Helvetica" pitchFamily="34" charset="0"/>
              </a:rPr>
              <a:t> </a:t>
            </a:r>
            <a:br>
              <a:rPr lang="it-IT" sz="1000" b="1" dirty="0" smtClean="0">
                <a:latin typeface="Helvetica" pitchFamily="34" charset="0"/>
                <a:cs typeface="Helvetica" pitchFamily="34" charset="0"/>
              </a:rPr>
            </a:br>
            <a:r>
              <a:rPr lang="en-US" sz="1000" b="1" dirty="0" smtClean="0">
                <a:latin typeface="Helvetica" pitchFamily="34" charset="0"/>
                <a:cs typeface="Helvetica" pitchFamily="34" charset="0"/>
              </a:rPr>
              <a:t> PROMETE’s LAB is certified in the Regional List of laboratories in the Campania Region that are authorized to provide consultancy and research activities to promote innovation and scientific &amp; technological development of regional SMEs (executive decree No. 450 of the Campania Region, 13/07/2005) in the field of Experimental Physics</a:t>
            </a:r>
            <a:br>
              <a:rPr lang="en-US" sz="1000" b="1" dirty="0" smtClean="0">
                <a:latin typeface="Helvetica" pitchFamily="34" charset="0"/>
                <a:cs typeface="Helvetica" pitchFamily="34" charset="0"/>
              </a:rPr>
            </a:br>
            <a:r>
              <a:rPr lang="it-IT" sz="1000" b="1" dirty="0" smtClean="0">
                <a:latin typeface="Helvetica" pitchFamily="34" charset="0"/>
                <a:cs typeface="Helvetica" pitchFamily="34" charset="0"/>
              </a:rPr>
              <a:t> </a:t>
            </a:r>
            <a:br>
              <a:rPr lang="it-IT" sz="1000" b="1" dirty="0" smtClean="0">
                <a:latin typeface="Helvetica" pitchFamily="34" charset="0"/>
                <a:cs typeface="Helvetica" pitchFamily="34" charset="0"/>
              </a:rPr>
            </a:br>
            <a:r>
              <a:rPr lang="en-US" sz="1000" b="1" dirty="0" smtClean="0">
                <a:latin typeface="Helvetica" pitchFamily="34" charset="0"/>
                <a:cs typeface="Helvetica" pitchFamily="34" charset="0"/>
              </a:rPr>
              <a:t> PROMETE is certified ISO 9001 - No. 4719/05 </a:t>
            </a:r>
            <a:br>
              <a:rPr lang="en-US" sz="1000" b="1" dirty="0" smtClean="0">
                <a:latin typeface="Helvetica" pitchFamily="34" charset="0"/>
                <a:cs typeface="Helvetica" pitchFamily="34" charset="0"/>
              </a:rPr>
            </a:br>
            <a:r>
              <a:rPr lang="en-US" sz="1000" b="1" dirty="0" smtClean="0">
                <a:latin typeface="Helvetica" pitchFamily="34" charset="0"/>
                <a:cs typeface="Helvetica" pitchFamily="34" charset="0"/>
              </a:rPr>
              <a:t>for Research and Development in the field of Experimental Physics</a:t>
            </a:r>
            <a:endParaRPr lang="en-US" sz="1000" b="1" dirty="0">
              <a:solidFill>
                <a:schemeClr val="accent1">
                  <a:lumMod val="50000"/>
                </a:schemeClr>
              </a:solidFill>
              <a:latin typeface="Helvetica" pitchFamily="34" charset="0"/>
              <a:cs typeface="Helvetica" pitchFamily="34" charset="0"/>
            </a:endParaRPr>
          </a:p>
        </p:txBody>
      </p:sp>
      <p:grpSp>
        <p:nvGrpSpPr>
          <p:cNvPr id="5123" name="Gruppo 5"/>
          <p:cNvGrpSpPr>
            <a:grpSpLocks/>
          </p:cNvGrpSpPr>
          <p:nvPr/>
        </p:nvGrpSpPr>
        <p:grpSpPr bwMode="auto">
          <a:xfrm>
            <a:off x="107950" y="188913"/>
            <a:ext cx="1730375" cy="606425"/>
            <a:chOff x="107504" y="188640"/>
            <a:chExt cx="1731564" cy="606261"/>
          </a:xfrm>
        </p:grpSpPr>
        <p:pic>
          <p:nvPicPr>
            <p:cNvPr id="5127" name="Immagine 6" descr="logo"/>
            <p:cNvPicPr>
              <a:picLocks noChangeAspect="1" noChangeArrowheads="1"/>
            </p:cNvPicPr>
            <p:nvPr/>
          </p:nvPicPr>
          <p:blipFill>
            <a:blip r:embed="rId3" cstate="print"/>
            <a:srcRect/>
            <a:stretch>
              <a:fillRect/>
            </a:stretch>
          </p:blipFill>
          <p:spPr bwMode="auto">
            <a:xfrm>
              <a:off x="179513" y="188640"/>
              <a:ext cx="1584176" cy="360040"/>
            </a:xfrm>
            <a:prstGeom prst="rect">
              <a:avLst/>
            </a:prstGeom>
            <a:noFill/>
            <a:ln w="9525">
              <a:noFill/>
              <a:miter lim="800000"/>
              <a:headEnd/>
              <a:tailEnd/>
            </a:ln>
          </p:spPr>
        </p:pic>
        <p:sp>
          <p:nvSpPr>
            <p:cNvPr id="5128" name="Rettangolo 8"/>
            <p:cNvSpPr>
              <a:spLocks noChangeArrowheads="1"/>
            </p:cNvSpPr>
            <p:nvPr/>
          </p:nvSpPr>
          <p:spPr bwMode="auto">
            <a:xfrm>
              <a:off x="107504" y="548680"/>
              <a:ext cx="1731564" cy="246221"/>
            </a:xfrm>
            <a:prstGeom prst="rect">
              <a:avLst/>
            </a:prstGeom>
            <a:noFill/>
            <a:ln w="9525">
              <a:noFill/>
              <a:miter lim="800000"/>
              <a:headEnd/>
              <a:tailEnd/>
            </a:ln>
          </p:spPr>
          <p:txBody>
            <a:bodyPr wrap="none">
              <a:spAutoFit/>
            </a:bodyPr>
            <a:lstStyle/>
            <a:p>
              <a:r>
                <a:rPr lang="en-GB" sz="1000" b="1">
                  <a:latin typeface="Calibri" pitchFamily="34" charset="0"/>
                </a:rPr>
                <a:t>CNR_INFM Spin off Company</a:t>
              </a:r>
              <a:endParaRPr lang="it-IT" sz="1000">
                <a:latin typeface="Calibri" pitchFamily="34" charset="0"/>
              </a:endParaRPr>
            </a:p>
          </p:txBody>
        </p:sp>
      </p:grpSp>
      <p:pic>
        <p:nvPicPr>
          <p:cNvPr id="11" name="Picture 4" descr="Image"/>
          <p:cNvPicPr>
            <a:picLocks noChangeAspect="1" noChangeArrowheads="1"/>
          </p:cNvPicPr>
          <p:nvPr/>
        </p:nvPicPr>
        <p:blipFill>
          <a:blip r:embed="rId4" cstate="print"/>
          <a:srcRect/>
          <a:stretch>
            <a:fillRect/>
          </a:stretch>
        </p:blipFill>
        <p:spPr bwMode="auto">
          <a:xfrm>
            <a:off x="2915816" y="764704"/>
            <a:ext cx="4126108" cy="3096344"/>
          </a:xfrm>
          <a:prstGeom prst="rect">
            <a:avLst/>
          </a:prstGeom>
          <a:ln>
            <a:noFill/>
          </a:ln>
          <a:effectLst>
            <a:softEdge rad="112500"/>
          </a:effectLst>
        </p:spPr>
      </p:pic>
      <p:sp>
        <p:nvSpPr>
          <p:cNvPr id="12" name="Titolo 1"/>
          <p:cNvSpPr txBox="1">
            <a:spLocks/>
          </p:cNvSpPr>
          <p:nvPr/>
        </p:nvSpPr>
        <p:spPr>
          <a:xfrm>
            <a:off x="6300788" y="4079875"/>
            <a:ext cx="2879725" cy="501650"/>
          </a:xfrm>
          <a:prstGeom prst="rect">
            <a:avLst/>
          </a:prstGeom>
        </p:spPr>
        <p:txBody>
          <a:bodyPr anchor="b"/>
          <a:lstStyle/>
          <a:p>
            <a:pPr algn="r" fontAlgn="auto">
              <a:spcAft>
                <a:spcPts val="0"/>
              </a:spcAft>
              <a:defRPr/>
            </a:pPr>
            <a:r>
              <a:rPr lang="en-US" sz="2400" b="1" cap="small" spc="200" dirty="0">
                <a:solidFill>
                  <a:schemeClr val="bg1">
                    <a:lumMod val="65000"/>
                  </a:schemeClr>
                </a:solidFill>
                <a:latin typeface="Helvetica"/>
                <a:ea typeface="+mj-ea"/>
                <a:cs typeface="+mj-cs"/>
              </a:rPr>
              <a:t/>
            </a:r>
            <a:br>
              <a:rPr lang="en-US" sz="2400" b="1" cap="small" spc="200" dirty="0">
                <a:solidFill>
                  <a:schemeClr val="bg1">
                    <a:lumMod val="65000"/>
                  </a:schemeClr>
                </a:solidFill>
                <a:latin typeface="Helvetica"/>
                <a:ea typeface="+mj-ea"/>
                <a:cs typeface="+mj-cs"/>
              </a:rPr>
            </a:br>
            <a:r>
              <a:rPr lang="en-US" sz="2400" b="1" cap="small" spc="200" dirty="0">
                <a:solidFill>
                  <a:srgbClr val="FFFF00"/>
                </a:solidFill>
                <a:latin typeface="Helvetica"/>
                <a:ea typeface="+mj-ea"/>
                <a:cs typeface="+mj-cs"/>
              </a:rPr>
              <a:t>www.promete.it</a:t>
            </a:r>
          </a:p>
        </p:txBody>
      </p:sp>
      <p:pic>
        <p:nvPicPr>
          <p:cNvPr id="5126" name="Picture 7" descr="PROMETE LogoNEW"/>
          <p:cNvPicPr>
            <a:picLocks noChangeAspect="1" noChangeArrowheads="1"/>
          </p:cNvPicPr>
          <p:nvPr/>
        </p:nvPicPr>
        <p:blipFill>
          <a:blip r:embed="rId5" cstate="print"/>
          <a:srcRect l="24933" r="56097"/>
          <a:stretch>
            <a:fillRect/>
          </a:stretch>
        </p:blipFill>
        <p:spPr bwMode="auto">
          <a:xfrm>
            <a:off x="7956550" y="2997200"/>
            <a:ext cx="815975" cy="914400"/>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917848"/>
            <a:ext cx="8458200" cy="1143000"/>
          </a:xfrm>
        </p:spPr>
        <p:txBody>
          <a:bodyPr/>
          <a:lstStyle/>
          <a:p>
            <a:r>
              <a:rPr lang="en-US" sz="3000" b="1" cap="small" dirty="0" smtClean="0">
                <a:solidFill>
                  <a:srgbClr val="FF3300"/>
                </a:solidFill>
              </a:rPr>
              <a:t>I dedicate this work to the living memory of my friend and teacher Emilio Del </a:t>
            </a:r>
            <a:r>
              <a:rPr lang="en-US" sz="3000" b="1" cap="small" dirty="0" err="1" smtClean="0">
                <a:solidFill>
                  <a:srgbClr val="FF3300"/>
                </a:solidFill>
              </a:rPr>
              <a:t>Giudice</a:t>
            </a:r>
            <a:r>
              <a:rPr lang="en-US" sz="3000" b="1" cap="small" dirty="0" smtClean="0">
                <a:solidFill>
                  <a:srgbClr val="FF3300"/>
                </a:solidFill>
              </a:rPr>
              <a:t>, who recently, suddenly and, from my limited point of view, prematurely, left this world.</a:t>
            </a:r>
            <a:r>
              <a:rPr lang="it-IT" dirty="0" smtClean="0"/>
              <a:t/>
            </a:r>
            <a:br>
              <a:rPr lang="it-IT" dirty="0" smtClean="0"/>
            </a:br>
            <a:endParaRPr lang="it-IT" dirty="0"/>
          </a:p>
        </p:txBody>
      </p:sp>
      <p:pic>
        <p:nvPicPr>
          <p:cNvPr id="1026" name="Picture 2" descr="C:\Users\Roberto\Pictures\foto emilio 3 da montagnier.bmp"/>
          <p:cNvPicPr>
            <a:picLocks noChangeAspect="1" noChangeArrowheads="1"/>
          </p:cNvPicPr>
          <p:nvPr/>
        </p:nvPicPr>
        <p:blipFill>
          <a:blip r:embed="rId3" cstate="print"/>
          <a:srcRect/>
          <a:stretch>
            <a:fillRect/>
          </a:stretch>
        </p:blipFill>
        <p:spPr bwMode="auto">
          <a:xfrm>
            <a:off x="539552" y="2301755"/>
            <a:ext cx="8208912" cy="4439613"/>
          </a:xfrm>
          <a:prstGeom prst="rect">
            <a:avLst/>
          </a:prstGeom>
          <a:ln>
            <a:noFill/>
          </a:ln>
          <a:effectLst>
            <a:softEdge rad="112500"/>
          </a:effectLst>
        </p:spPr>
      </p:pic>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rattale"/>
          <p:cNvPicPr>
            <a:picLocks noChangeAspect="1" noChangeArrowheads="1"/>
          </p:cNvPicPr>
          <p:nvPr/>
        </p:nvPicPr>
        <p:blipFill>
          <a:blip r:embed="rId3" cstate="print"/>
          <a:srcRect/>
          <a:stretch>
            <a:fillRect/>
          </a:stretch>
        </p:blipFill>
        <p:spPr bwMode="auto">
          <a:xfrm>
            <a:off x="7705302" y="44624"/>
            <a:ext cx="1403202" cy="2356954"/>
          </a:xfrm>
          <a:prstGeom prst="rect">
            <a:avLst/>
          </a:prstGeom>
          <a:ln>
            <a:noFill/>
          </a:ln>
          <a:effectLst>
            <a:softEdge rad="112500"/>
          </a:effectLst>
        </p:spPr>
      </p:pic>
      <p:sp>
        <p:nvSpPr>
          <p:cNvPr id="2" name="Titolo 1"/>
          <p:cNvSpPr>
            <a:spLocks noGrp="1"/>
          </p:cNvSpPr>
          <p:nvPr>
            <p:ph type="ctrTitle"/>
          </p:nvPr>
        </p:nvSpPr>
        <p:spPr>
          <a:xfrm>
            <a:off x="107950" y="188913"/>
            <a:ext cx="7597775" cy="1417637"/>
          </a:xfrm>
        </p:spPr>
        <p:txBody>
          <a:bodyPr/>
          <a:lstStyle/>
          <a:p>
            <a:pPr eaLnBrk="1" fontAlgn="auto" hangingPunct="1">
              <a:spcAft>
                <a:spcPts val="0"/>
              </a:spcAft>
              <a:defRPr/>
            </a:pPr>
            <a:r>
              <a:rPr lang="en-US" sz="2800" b="1" dirty="0" smtClean="0">
                <a:solidFill>
                  <a:srgbClr val="FFFF00"/>
                </a:solidFill>
                <a:latin typeface="Helvetica"/>
              </a:rPr>
              <a:t>PROMETE</a:t>
            </a:r>
            <a:br>
              <a:rPr lang="en-US" sz="2800" b="1" dirty="0" smtClean="0">
                <a:solidFill>
                  <a:srgbClr val="FFFF00"/>
                </a:solidFill>
                <a:latin typeface="Helvetica"/>
              </a:rPr>
            </a:br>
            <a:r>
              <a:rPr lang="en-US" sz="2000" b="1" i="1" dirty="0" smtClean="0">
                <a:solidFill>
                  <a:srgbClr val="FFFF00"/>
                </a:solidFill>
                <a:latin typeface="Helvetica"/>
              </a:rPr>
              <a:t>uniquely positioned to bring in and accrue new competencies in a well diversified technologies’ asset base</a:t>
            </a:r>
            <a:endParaRPr lang="en-US" sz="2000" b="1" i="1" dirty="0">
              <a:solidFill>
                <a:srgbClr val="FFFF00"/>
              </a:solidFill>
              <a:latin typeface="Helvetica"/>
            </a:endParaRPr>
          </a:p>
        </p:txBody>
      </p:sp>
      <p:grpSp>
        <p:nvGrpSpPr>
          <p:cNvPr id="6148" name="Gruppo 38"/>
          <p:cNvGrpSpPr>
            <a:grpSpLocks/>
          </p:cNvGrpSpPr>
          <p:nvPr/>
        </p:nvGrpSpPr>
        <p:grpSpPr bwMode="auto">
          <a:xfrm>
            <a:off x="107950" y="188913"/>
            <a:ext cx="1730375" cy="606425"/>
            <a:chOff x="107504" y="188640"/>
            <a:chExt cx="1731564" cy="606261"/>
          </a:xfrm>
        </p:grpSpPr>
        <p:pic>
          <p:nvPicPr>
            <p:cNvPr id="6156" name="Immagine 39" descr="logo"/>
            <p:cNvPicPr>
              <a:picLocks noChangeAspect="1" noChangeArrowheads="1"/>
            </p:cNvPicPr>
            <p:nvPr/>
          </p:nvPicPr>
          <p:blipFill>
            <a:blip r:embed="rId4" cstate="print"/>
            <a:srcRect/>
            <a:stretch>
              <a:fillRect/>
            </a:stretch>
          </p:blipFill>
          <p:spPr bwMode="auto">
            <a:xfrm>
              <a:off x="179513" y="188640"/>
              <a:ext cx="1584176" cy="360040"/>
            </a:xfrm>
            <a:prstGeom prst="rect">
              <a:avLst/>
            </a:prstGeom>
            <a:noFill/>
            <a:ln w="9525">
              <a:noFill/>
              <a:miter lim="800000"/>
              <a:headEnd/>
              <a:tailEnd/>
            </a:ln>
          </p:spPr>
        </p:pic>
        <p:sp>
          <p:nvSpPr>
            <p:cNvPr id="6157" name="Rettangolo 40"/>
            <p:cNvSpPr>
              <a:spLocks noChangeArrowheads="1"/>
            </p:cNvSpPr>
            <p:nvPr/>
          </p:nvSpPr>
          <p:spPr bwMode="auto">
            <a:xfrm>
              <a:off x="107504" y="548680"/>
              <a:ext cx="1731564" cy="246221"/>
            </a:xfrm>
            <a:prstGeom prst="rect">
              <a:avLst/>
            </a:prstGeom>
            <a:noFill/>
            <a:ln w="9525">
              <a:noFill/>
              <a:miter lim="800000"/>
              <a:headEnd/>
              <a:tailEnd/>
            </a:ln>
          </p:spPr>
          <p:txBody>
            <a:bodyPr wrap="none">
              <a:spAutoFit/>
            </a:bodyPr>
            <a:lstStyle/>
            <a:p>
              <a:r>
                <a:rPr lang="en-GB" sz="1000" b="1">
                  <a:latin typeface="Calibri" pitchFamily="34" charset="0"/>
                </a:rPr>
                <a:t>CNR_INFM Spin off Company</a:t>
              </a:r>
              <a:endParaRPr lang="it-IT" sz="1000">
                <a:latin typeface="Calibri" pitchFamily="34" charset="0"/>
              </a:endParaRPr>
            </a:p>
          </p:txBody>
        </p:sp>
      </p:grpSp>
      <p:sp>
        <p:nvSpPr>
          <p:cNvPr id="42" name="Rettangolo 41"/>
          <p:cNvSpPr/>
          <p:nvPr/>
        </p:nvSpPr>
        <p:spPr>
          <a:xfrm>
            <a:off x="1692275" y="2276475"/>
            <a:ext cx="6948488" cy="831850"/>
          </a:xfrm>
          <a:prstGeom prst="rect">
            <a:avLst/>
          </a:prstGeom>
        </p:spPr>
        <p:txBody>
          <a:bodyPr>
            <a:spAutoFit/>
          </a:bodyPr>
          <a:lstStyle/>
          <a:p>
            <a:pPr algn="ctr" fontAlgn="auto">
              <a:spcBef>
                <a:spcPts val="0"/>
              </a:spcBef>
              <a:spcAft>
                <a:spcPts val="0"/>
              </a:spcAft>
              <a:defRPr/>
            </a:pPr>
            <a:r>
              <a:rPr lang="en-CA" sz="2400" b="1" dirty="0">
                <a:solidFill>
                  <a:srgbClr val="FFFF00"/>
                </a:solidFill>
                <a:latin typeface="Helvetica"/>
              </a:rPr>
              <a:t>actively present in 3 interrelated business areas </a:t>
            </a:r>
            <a:endParaRPr lang="it-IT" sz="2400" dirty="0">
              <a:solidFill>
                <a:srgbClr val="FFFF00"/>
              </a:solidFill>
              <a:latin typeface="+mn-lt"/>
            </a:endParaRPr>
          </a:p>
        </p:txBody>
      </p:sp>
      <p:grpSp>
        <p:nvGrpSpPr>
          <p:cNvPr id="6150" name="Gruppo 44"/>
          <p:cNvGrpSpPr>
            <a:grpSpLocks/>
          </p:cNvGrpSpPr>
          <p:nvPr/>
        </p:nvGrpSpPr>
        <p:grpSpPr bwMode="auto">
          <a:xfrm>
            <a:off x="3276600" y="3213100"/>
            <a:ext cx="3786188" cy="3071813"/>
            <a:chOff x="3059832" y="2780928"/>
            <a:chExt cx="3786214" cy="3071834"/>
          </a:xfrm>
        </p:grpSpPr>
        <p:sp>
          <p:nvSpPr>
            <p:cNvPr id="43" name="Estrazione 42"/>
            <p:cNvSpPr/>
            <p:nvPr/>
          </p:nvSpPr>
          <p:spPr>
            <a:xfrm>
              <a:off x="3059832" y="2780928"/>
              <a:ext cx="3786214" cy="3071834"/>
            </a:xfrm>
            <a:prstGeom prst="flowChartExtra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4" name="CasellaDiTesto 43"/>
            <p:cNvSpPr txBox="1"/>
            <p:nvPr/>
          </p:nvSpPr>
          <p:spPr>
            <a:xfrm>
              <a:off x="3231283" y="3342907"/>
              <a:ext cx="3500462" cy="2246328"/>
            </a:xfrm>
            <a:prstGeom prst="rect">
              <a:avLst/>
            </a:prstGeom>
            <a:noFill/>
          </p:spPr>
          <p:txBody>
            <a:bodyPr>
              <a:spAutoFit/>
            </a:bodyPr>
            <a:lstStyle/>
            <a:p>
              <a:pPr algn="ctr" fontAlgn="auto">
                <a:spcBef>
                  <a:spcPts val="0"/>
                </a:spcBef>
                <a:spcAft>
                  <a:spcPts val="0"/>
                </a:spcAft>
                <a:defRPr/>
              </a:pPr>
              <a:r>
                <a:rPr lang="en-US" sz="4400" b="1" cap="small" spc="200" dirty="0">
                  <a:solidFill>
                    <a:schemeClr val="bg2"/>
                  </a:solidFill>
                  <a:latin typeface="Helvetica"/>
                  <a:ea typeface="+mj-ea"/>
                  <a:cs typeface="+mj-cs"/>
                </a:rPr>
                <a:t>3</a:t>
              </a:r>
            </a:p>
            <a:p>
              <a:pPr algn="ctr" fontAlgn="auto">
                <a:spcBef>
                  <a:spcPts val="0"/>
                </a:spcBef>
                <a:spcAft>
                  <a:spcPts val="0"/>
                </a:spcAft>
                <a:defRPr/>
              </a:pPr>
              <a:r>
                <a:rPr lang="en-US" sz="2400" b="1" cap="small" spc="200" dirty="0">
                  <a:solidFill>
                    <a:schemeClr val="bg2"/>
                  </a:solidFill>
                  <a:latin typeface="Helvetica"/>
                  <a:ea typeface="+mj-ea"/>
                  <a:cs typeface="+mj-cs"/>
                </a:rPr>
                <a:t>core </a:t>
              </a:r>
            </a:p>
            <a:p>
              <a:pPr algn="ctr" fontAlgn="auto">
                <a:spcBef>
                  <a:spcPts val="0"/>
                </a:spcBef>
                <a:spcAft>
                  <a:spcPts val="0"/>
                </a:spcAft>
                <a:defRPr/>
              </a:pPr>
              <a:endParaRPr lang="en-US" sz="2400" b="1" cap="small" spc="200" dirty="0">
                <a:solidFill>
                  <a:schemeClr val="bg2"/>
                </a:solidFill>
                <a:latin typeface="Helvetica"/>
                <a:ea typeface="+mj-ea"/>
                <a:cs typeface="+mj-cs"/>
              </a:endParaRPr>
            </a:p>
            <a:p>
              <a:pPr algn="ctr" fontAlgn="auto">
                <a:spcBef>
                  <a:spcPts val="0"/>
                </a:spcBef>
                <a:spcAft>
                  <a:spcPts val="0"/>
                </a:spcAft>
                <a:defRPr/>
              </a:pPr>
              <a:r>
                <a:rPr lang="en-US" sz="2400" b="1" cap="small" spc="200" dirty="0">
                  <a:solidFill>
                    <a:schemeClr val="bg2"/>
                  </a:solidFill>
                  <a:latin typeface="Helvetica"/>
                  <a:ea typeface="+mj-ea"/>
                  <a:cs typeface="+mj-cs"/>
                </a:rPr>
                <a:t>business areas </a:t>
              </a:r>
            </a:p>
            <a:p>
              <a:pPr algn="ctr" fontAlgn="auto">
                <a:spcBef>
                  <a:spcPts val="0"/>
                </a:spcBef>
                <a:spcAft>
                  <a:spcPts val="0"/>
                </a:spcAft>
                <a:defRPr/>
              </a:pPr>
              <a:r>
                <a:rPr lang="en-US" sz="2400" b="1" cap="small" spc="200" dirty="0">
                  <a:solidFill>
                    <a:schemeClr val="bg2"/>
                  </a:solidFill>
                  <a:latin typeface="Helvetica"/>
                  <a:ea typeface="+mj-ea"/>
                  <a:cs typeface="+mj-cs"/>
                </a:rPr>
                <a:t>of growth</a:t>
              </a:r>
            </a:p>
          </p:txBody>
        </p:sp>
      </p:grpSp>
      <p:sp>
        <p:nvSpPr>
          <p:cNvPr id="6151" name="CasellaDiTesto 45"/>
          <p:cNvSpPr txBox="1">
            <a:spLocks noChangeArrowheads="1"/>
          </p:cNvSpPr>
          <p:nvPr/>
        </p:nvSpPr>
        <p:spPr bwMode="auto">
          <a:xfrm>
            <a:off x="1763713" y="3429000"/>
            <a:ext cx="2854325" cy="830263"/>
          </a:xfrm>
          <a:prstGeom prst="rect">
            <a:avLst/>
          </a:prstGeom>
          <a:noFill/>
          <a:ln w="9525">
            <a:noFill/>
            <a:miter lim="800000"/>
            <a:headEnd/>
            <a:tailEnd/>
          </a:ln>
        </p:spPr>
        <p:txBody>
          <a:bodyPr>
            <a:spAutoFit/>
          </a:bodyPr>
          <a:lstStyle/>
          <a:p>
            <a:pPr algn="ctr"/>
            <a:r>
              <a:rPr lang="en-IE" sz="2400" b="1">
                <a:solidFill>
                  <a:srgbClr val="FF0000"/>
                </a:solidFill>
                <a:latin typeface="Helvetica" pitchFamily="34" charset="0"/>
              </a:rPr>
              <a:t>_environment &amp; </a:t>
            </a:r>
          </a:p>
          <a:p>
            <a:pPr algn="ctr"/>
            <a:r>
              <a:rPr lang="en-IE" sz="2400" b="1">
                <a:solidFill>
                  <a:srgbClr val="FF0000"/>
                </a:solidFill>
                <a:latin typeface="Helvetica" pitchFamily="34" charset="0"/>
              </a:rPr>
              <a:t>new technologies</a:t>
            </a:r>
          </a:p>
        </p:txBody>
      </p:sp>
      <p:sp>
        <p:nvSpPr>
          <p:cNvPr id="6152" name="CasellaDiTesto 46"/>
          <p:cNvSpPr txBox="1">
            <a:spLocks noChangeArrowheads="1"/>
          </p:cNvSpPr>
          <p:nvPr/>
        </p:nvSpPr>
        <p:spPr bwMode="auto">
          <a:xfrm>
            <a:off x="5867400" y="3716338"/>
            <a:ext cx="3529013" cy="831850"/>
          </a:xfrm>
          <a:prstGeom prst="rect">
            <a:avLst/>
          </a:prstGeom>
          <a:noFill/>
          <a:ln w="9525">
            <a:noFill/>
            <a:miter lim="800000"/>
            <a:headEnd/>
            <a:tailEnd/>
          </a:ln>
        </p:spPr>
        <p:txBody>
          <a:bodyPr>
            <a:spAutoFit/>
          </a:bodyPr>
          <a:lstStyle/>
          <a:p>
            <a:r>
              <a:rPr lang="en-IE" sz="2400" b="1">
                <a:solidFill>
                  <a:srgbClr val="FF0000"/>
                </a:solidFill>
                <a:latin typeface="Helvetica" pitchFamily="34" charset="0"/>
              </a:rPr>
              <a:t>_process control &amp; industrial automation</a:t>
            </a:r>
          </a:p>
        </p:txBody>
      </p:sp>
      <p:sp>
        <p:nvSpPr>
          <p:cNvPr id="6153" name="CasellaDiTesto 47"/>
          <p:cNvSpPr txBox="1">
            <a:spLocks noChangeArrowheads="1"/>
          </p:cNvSpPr>
          <p:nvPr/>
        </p:nvSpPr>
        <p:spPr bwMode="auto">
          <a:xfrm>
            <a:off x="1692275" y="5229225"/>
            <a:ext cx="2735263" cy="830263"/>
          </a:xfrm>
          <a:prstGeom prst="rect">
            <a:avLst/>
          </a:prstGeom>
          <a:noFill/>
          <a:ln w="9525">
            <a:noFill/>
            <a:miter lim="800000"/>
            <a:headEnd/>
            <a:tailEnd/>
          </a:ln>
        </p:spPr>
        <p:txBody>
          <a:bodyPr>
            <a:spAutoFit/>
          </a:bodyPr>
          <a:lstStyle/>
          <a:p>
            <a:r>
              <a:rPr lang="en-IE" sz="2400" b="1">
                <a:solidFill>
                  <a:srgbClr val="FF0000"/>
                </a:solidFill>
                <a:latin typeface="Helvetica" pitchFamily="34" charset="0"/>
              </a:rPr>
              <a:t>_technology </a:t>
            </a:r>
          </a:p>
          <a:p>
            <a:r>
              <a:rPr lang="en-IE" sz="2400" b="1">
                <a:solidFill>
                  <a:srgbClr val="FF0000"/>
                </a:solidFill>
                <a:latin typeface="Helvetica" pitchFamily="34" charset="0"/>
              </a:rPr>
              <a:t>transfer</a:t>
            </a:r>
          </a:p>
        </p:txBody>
      </p:sp>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p>
            <a:r>
              <a:rPr lang="it-IT" smtClean="0">
                <a:latin typeface="Times New Roman" pitchFamily="18" charset="0"/>
              </a:rPr>
              <a:t>WWW.PROMETE.IT</a:t>
            </a:r>
            <a:endParaRPr lang="it-IT" smtClean="0">
              <a:solidFill>
                <a:srgbClr val="000066"/>
              </a:solidFill>
              <a:latin typeface="Arial Narrow" pitchFamily="34" charset="0"/>
            </a:endParaRPr>
          </a:p>
        </p:txBody>
      </p:sp>
      <p:sp>
        <p:nvSpPr>
          <p:cNvPr id="7171" name="Text Box 2"/>
          <p:cNvSpPr txBox="1">
            <a:spLocks noChangeArrowheads="1"/>
          </p:cNvSpPr>
          <p:nvPr/>
        </p:nvSpPr>
        <p:spPr bwMode="auto">
          <a:xfrm>
            <a:off x="2192338" y="492125"/>
            <a:ext cx="7924800" cy="584200"/>
          </a:xfrm>
          <a:prstGeom prst="rect">
            <a:avLst/>
          </a:prstGeom>
          <a:noFill/>
          <a:ln w="9525">
            <a:noFill/>
            <a:miter lim="800000"/>
            <a:headEnd/>
            <a:tailEnd/>
          </a:ln>
        </p:spPr>
        <p:txBody>
          <a:bodyPr lIns="91426" tIns="45713" rIns="91426" bIns="45713">
            <a:spAutoFit/>
          </a:bodyPr>
          <a:lstStyle/>
          <a:p>
            <a:pPr>
              <a:spcBef>
                <a:spcPct val="50000"/>
              </a:spcBef>
            </a:pPr>
            <a:r>
              <a:rPr lang="it-IT" sz="2500" b="1">
                <a:solidFill>
                  <a:srgbClr val="FFFF00"/>
                </a:solidFill>
                <a:latin typeface="Arial Unicode MS" pitchFamily="34" charset="-128"/>
              </a:rPr>
              <a:t>An example of missing Technology Transfer …</a:t>
            </a:r>
            <a:r>
              <a:rPr lang="it-IT" sz="3200" b="1">
                <a:solidFill>
                  <a:srgbClr val="FFFF00"/>
                </a:solidFill>
                <a:latin typeface="Univers Condensed"/>
              </a:rPr>
              <a:t> </a:t>
            </a:r>
          </a:p>
        </p:txBody>
      </p:sp>
      <p:pic>
        <p:nvPicPr>
          <p:cNvPr id="145411" name="Picture 3" descr="leonardo"/>
          <p:cNvPicPr>
            <a:picLocks noChangeAspect="1" noChangeArrowheads="1"/>
          </p:cNvPicPr>
          <p:nvPr/>
        </p:nvPicPr>
        <p:blipFill>
          <a:blip r:embed="rId3" cstate="print"/>
          <a:srcRect/>
          <a:stretch>
            <a:fillRect/>
          </a:stretch>
        </p:blipFill>
        <p:spPr bwMode="auto">
          <a:xfrm>
            <a:off x="-36512" y="-27384"/>
            <a:ext cx="1950287" cy="2590800"/>
          </a:xfrm>
          <a:prstGeom prst="rect">
            <a:avLst/>
          </a:prstGeom>
          <a:noFill/>
          <a:ln w="9525">
            <a:noFill/>
            <a:miter lim="800000"/>
            <a:headEnd/>
            <a:tailEnd/>
          </a:ln>
          <a:effectLst>
            <a:softEdge rad="63500"/>
          </a:effectLst>
        </p:spPr>
      </p:pic>
      <p:pic>
        <p:nvPicPr>
          <p:cNvPr id="145412" name="Picture 4" descr="CuscinettoLeonardo"/>
          <p:cNvPicPr>
            <a:picLocks noChangeAspect="1" noChangeArrowheads="1"/>
          </p:cNvPicPr>
          <p:nvPr/>
        </p:nvPicPr>
        <p:blipFill>
          <a:blip r:embed="rId4" cstate="print"/>
          <a:srcRect/>
          <a:stretch>
            <a:fillRect/>
          </a:stretch>
        </p:blipFill>
        <p:spPr bwMode="auto">
          <a:xfrm>
            <a:off x="1979712" y="2620888"/>
            <a:ext cx="1781072" cy="1600200"/>
          </a:xfrm>
          <a:prstGeom prst="rect">
            <a:avLst/>
          </a:prstGeom>
          <a:noFill/>
          <a:ln w="9525">
            <a:noFill/>
            <a:miter lim="800000"/>
            <a:headEnd/>
            <a:tailEnd/>
          </a:ln>
          <a:effectLst>
            <a:softEdge rad="63500"/>
          </a:effectLst>
        </p:spPr>
      </p:pic>
      <p:pic>
        <p:nvPicPr>
          <p:cNvPr id="145413" name="Picture 5" descr="CUSCINETTOMOD"/>
          <p:cNvPicPr>
            <a:picLocks noChangeAspect="1" noChangeArrowheads="1"/>
          </p:cNvPicPr>
          <p:nvPr/>
        </p:nvPicPr>
        <p:blipFill>
          <a:blip r:embed="rId5" cstate="print"/>
          <a:srcRect/>
          <a:stretch>
            <a:fillRect/>
          </a:stretch>
        </p:blipFill>
        <p:spPr bwMode="auto">
          <a:xfrm>
            <a:off x="6694753" y="4572000"/>
            <a:ext cx="1813614" cy="1828800"/>
          </a:xfrm>
          <a:prstGeom prst="rect">
            <a:avLst/>
          </a:prstGeom>
          <a:noFill/>
          <a:ln w="9525">
            <a:noFill/>
            <a:miter lim="800000"/>
            <a:headEnd/>
            <a:tailEnd/>
          </a:ln>
          <a:effectLst>
            <a:softEdge rad="63500"/>
          </a:effectLst>
        </p:spPr>
      </p:pic>
      <p:sp>
        <p:nvSpPr>
          <p:cNvPr id="7175" name="Text Box 6"/>
          <p:cNvSpPr txBox="1">
            <a:spLocks noChangeArrowheads="1"/>
          </p:cNvSpPr>
          <p:nvPr/>
        </p:nvSpPr>
        <p:spPr bwMode="auto">
          <a:xfrm>
            <a:off x="2195513" y="2016125"/>
            <a:ext cx="1373187" cy="476250"/>
          </a:xfrm>
          <a:prstGeom prst="rect">
            <a:avLst/>
          </a:prstGeom>
          <a:noFill/>
          <a:ln w="9525">
            <a:noFill/>
            <a:miter lim="800000"/>
            <a:headEnd/>
            <a:tailEnd/>
          </a:ln>
        </p:spPr>
        <p:txBody>
          <a:bodyPr lIns="91426" tIns="45713" rIns="91426" bIns="45713">
            <a:spAutoFit/>
          </a:bodyPr>
          <a:lstStyle/>
          <a:p>
            <a:pPr>
              <a:spcBef>
                <a:spcPct val="50000"/>
              </a:spcBef>
            </a:pPr>
            <a:r>
              <a:rPr lang="en-US" sz="2500" b="1" i="1">
                <a:solidFill>
                  <a:srgbClr val="FFFF00"/>
                </a:solidFill>
                <a:latin typeface="Copperplate Gothic Light" pitchFamily="34" charset="0"/>
              </a:rPr>
              <a:t>1500</a:t>
            </a:r>
            <a:endParaRPr lang="en-US" sz="2500">
              <a:solidFill>
                <a:srgbClr val="FFFF00"/>
              </a:solidFill>
            </a:endParaRPr>
          </a:p>
        </p:txBody>
      </p:sp>
      <p:sp>
        <p:nvSpPr>
          <p:cNvPr id="7176" name="Text Box 7"/>
          <p:cNvSpPr txBox="1">
            <a:spLocks noChangeArrowheads="1"/>
          </p:cNvSpPr>
          <p:nvPr/>
        </p:nvSpPr>
        <p:spPr bwMode="auto">
          <a:xfrm>
            <a:off x="7162800" y="4038600"/>
            <a:ext cx="1068388" cy="476250"/>
          </a:xfrm>
          <a:prstGeom prst="rect">
            <a:avLst/>
          </a:prstGeom>
          <a:noFill/>
          <a:ln w="9525">
            <a:noFill/>
            <a:miter lim="800000"/>
            <a:headEnd/>
            <a:tailEnd/>
          </a:ln>
        </p:spPr>
        <p:txBody>
          <a:bodyPr lIns="91426" tIns="45713" rIns="91426" bIns="45713">
            <a:spAutoFit/>
          </a:bodyPr>
          <a:lstStyle/>
          <a:p>
            <a:pPr>
              <a:spcBef>
                <a:spcPct val="50000"/>
              </a:spcBef>
            </a:pPr>
            <a:r>
              <a:rPr lang="en-US" sz="2500" b="1">
                <a:solidFill>
                  <a:srgbClr val="FFFF00"/>
                </a:solidFill>
              </a:rPr>
              <a:t>1900</a:t>
            </a:r>
            <a:endParaRPr lang="en-US" sz="2500">
              <a:solidFill>
                <a:srgbClr val="FFFF00"/>
              </a:solidFill>
            </a:endParaRPr>
          </a:p>
        </p:txBody>
      </p:sp>
      <p:sp>
        <p:nvSpPr>
          <p:cNvPr id="7177" name="Rectangle 8"/>
          <p:cNvSpPr>
            <a:spLocks noChangeArrowheads="1"/>
          </p:cNvSpPr>
          <p:nvPr/>
        </p:nvSpPr>
        <p:spPr bwMode="auto">
          <a:xfrm>
            <a:off x="4191000" y="1095375"/>
            <a:ext cx="2287588" cy="5762625"/>
          </a:xfrm>
          <a:prstGeom prst="rect">
            <a:avLst/>
          </a:prstGeom>
          <a:solidFill>
            <a:schemeClr val="tx1"/>
          </a:solidFill>
          <a:ln w="9525">
            <a:solidFill>
              <a:schemeClr val="tx1"/>
            </a:solidFill>
            <a:miter lim="800000"/>
            <a:headEnd/>
            <a:tailEnd/>
          </a:ln>
        </p:spPr>
        <p:txBody>
          <a:bodyPr wrap="none" lIns="117939" tIns="58970" rIns="117939" bIns="58970" anchor="ctr"/>
          <a:lstStyle/>
          <a:p>
            <a:endParaRPr lang="it-IT"/>
          </a:p>
        </p:txBody>
      </p:sp>
      <p:grpSp>
        <p:nvGrpSpPr>
          <p:cNvPr id="2" name="Group 9"/>
          <p:cNvGrpSpPr>
            <a:grpSpLocks/>
          </p:cNvGrpSpPr>
          <p:nvPr/>
        </p:nvGrpSpPr>
        <p:grpSpPr bwMode="auto">
          <a:xfrm>
            <a:off x="4191000" y="3733800"/>
            <a:ext cx="2287588" cy="914400"/>
            <a:chOff x="2640" y="2352"/>
            <a:chExt cx="1440" cy="576"/>
          </a:xfrm>
        </p:grpSpPr>
        <p:sp>
          <p:nvSpPr>
            <p:cNvPr id="7180" name="AutoShape 10"/>
            <p:cNvSpPr>
              <a:spLocks noChangeArrowheads="1"/>
            </p:cNvSpPr>
            <p:nvPr/>
          </p:nvSpPr>
          <p:spPr bwMode="auto">
            <a:xfrm>
              <a:off x="2640" y="2352"/>
              <a:ext cx="1440" cy="576"/>
            </a:xfrm>
            <a:prstGeom prst="leftRightArrow">
              <a:avLst>
                <a:gd name="adj1" fmla="val 50000"/>
                <a:gd name="adj2" fmla="val 50000"/>
              </a:avLst>
            </a:prstGeom>
            <a:solidFill>
              <a:srgbClr val="FFFF00"/>
            </a:solidFill>
            <a:ln w="9525">
              <a:solidFill>
                <a:schemeClr val="tx1"/>
              </a:solidFill>
              <a:miter lim="800000"/>
              <a:headEnd/>
              <a:tailEnd/>
            </a:ln>
          </p:spPr>
          <p:txBody>
            <a:bodyPr wrap="none" anchor="ctr"/>
            <a:lstStyle/>
            <a:p>
              <a:endParaRPr lang="it-IT"/>
            </a:p>
          </p:txBody>
        </p:sp>
        <p:sp>
          <p:nvSpPr>
            <p:cNvPr id="20493" name="Text Box 11"/>
            <p:cNvSpPr txBox="1">
              <a:spLocks noChangeArrowheads="1"/>
            </p:cNvSpPr>
            <p:nvPr/>
          </p:nvSpPr>
          <p:spPr bwMode="auto">
            <a:xfrm>
              <a:off x="2789" y="2496"/>
              <a:ext cx="1195" cy="258"/>
            </a:xfrm>
            <a:prstGeom prst="rect">
              <a:avLst/>
            </a:prstGeom>
            <a:noFill/>
            <a:ln w="9525">
              <a:noFill/>
              <a:miter lim="800000"/>
              <a:headEnd/>
              <a:tailEnd/>
            </a:ln>
          </p:spPr>
          <p:txBody>
            <a:bodyPr lIns="70884" tIns="35442" rIns="70884" bIns="35442">
              <a:spAutoFit/>
            </a:bodyPr>
            <a:lstStyle/>
            <a:p>
              <a:pPr>
                <a:spcBef>
                  <a:spcPct val="50000"/>
                </a:spcBef>
                <a:defRPr/>
              </a:pPr>
              <a:r>
                <a:rPr lang="en-US" sz="2200" b="1" i="1" dirty="0">
                  <a:solidFill>
                    <a:schemeClr val="accent4">
                      <a:lumMod val="10000"/>
                    </a:schemeClr>
                  </a:solidFill>
                </a:rPr>
                <a:t>400  years ...</a:t>
              </a:r>
              <a:endParaRPr lang="en-US" sz="2200" dirty="0">
                <a:solidFill>
                  <a:schemeClr val="accent4">
                    <a:lumMod val="10000"/>
                  </a:schemeClr>
                </a:solidFill>
              </a:endParaRPr>
            </a:p>
          </p:txBody>
        </p:sp>
      </p:grpSp>
      <p:sp>
        <p:nvSpPr>
          <p:cNvPr id="7179" name="Rectangle 12"/>
          <p:cNvSpPr>
            <a:spLocks noChangeArrowheads="1"/>
          </p:cNvSpPr>
          <p:nvPr/>
        </p:nvSpPr>
        <p:spPr bwMode="auto">
          <a:xfrm>
            <a:off x="4191000" y="0"/>
            <a:ext cx="2287588" cy="533400"/>
          </a:xfrm>
          <a:prstGeom prst="rect">
            <a:avLst/>
          </a:prstGeom>
          <a:solidFill>
            <a:schemeClr val="tx1"/>
          </a:solidFill>
          <a:ln w="9525">
            <a:solidFill>
              <a:schemeClr val="tx1"/>
            </a:solidFill>
            <a:miter lim="800000"/>
            <a:headEnd/>
            <a:tailEnd/>
          </a:ln>
        </p:spPr>
        <p:txBody>
          <a:bodyPr wrap="none" lIns="117939" tIns="58970" rIns="117939" bIns="58970" anchor="ctr"/>
          <a:lstStyle/>
          <a:p>
            <a:endParaRPr lang="it-IT"/>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145413"/>
                                        </p:tgtEl>
                                        <p:attrNameLst>
                                          <p:attrName>style.visibility</p:attrName>
                                        </p:attrNameLst>
                                      </p:cBhvr>
                                      <p:to>
                                        <p:strVal val="visible"/>
                                      </p:to>
                                    </p:set>
                                    <p:animEffect transition="in" filter="strips(downLeft)">
                                      <p:cBhvr>
                                        <p:cTn id="13" dur="500"/>
                                        <p:tgtEl>
                                          <p:spTgt spid="14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ctrTitle"/>
          </p:nvPr>
        </p:nvSpPr>
        <p:spPr>
          <a:xfrm>
            <a:off x="612775" y="4799013"/>
            <a:ext cx="7272338" cy="2446337"/>
          </a:xfrm>
        </p:spPr>
        <p:txBody>
          <a:bodyPr/>
          <a:lstStyle/>
          <a:p>
            <a:pPr algn="r" eaLnBrk="1" fontAlgn="auto" hangingPunct="1">
              <a:spcAft>
                <a:spcPts val="0"/>
              </a:spcAft>
              <a:defRPr/>
            </a:pPr>
            <a:r>
              <a:rPr lang="en-US" sz="1200" b="1" dirty="0" smtClean="0">
                <a:solidFill>
                  <a:schemeClr val="bg1">
                    <a:lumMod val="65000"/>
                  </a:schemeClr>
                </a:solidFill>
                <a:latin typeface="Helvetica"/>
              </a:rPr>
              <a:t/>
            </a:r>
            <a:br>
              <a:rPr lang="en-US" sz="1200" b="1" dirty="0" smtClean="0">
                <a:solidFill>
                  <a:schemeClr val="bg1">
                    <a:lumMod val="65000"/>
                  </a:schemeClr>
                </a:solidFill>
                <a:latin typeface="Helvetica"/>
              </a:rPr>
            </a:br>
            <a:r>
              <a:rPr lang="en-US" sz="1200" b="1" dirty="0" smtClean="0">
                <a:solidFill>
                  <a:schemeClr val="bg1">
                    <a:lumMod val="65000"/>
                  </a:schemeClr>
                </a:solidFill>
                <a:latin typeface="Helvetica"/>
              </a:rPr>
              <a:t/>
            </a:r>
            <a:br>
              <a:rPr lang="en-US" sz="1200" b="1" dirty="0" smtClean="0">
                <a:solidFill>
                  <a:schemeClr val="bg1">
                    <a:lumMod val="65000"/>
                  </a:schemeClr>
                </a:solidFill>
                <a:latin typeface="Helvetica"/>
              </a:rPr>
            </a:br>
            <a:r>
              <a:rPr lang="it-IT" sz="1200" b="1" dirty="0" smtClean="0"/>
              <a:t>Tel</a:t>
            </a:r>
            <a:r>
              <a:rPr lang="it-IT" sz="1200" dirty="0" smtClean="0"/>
              <a:t>/Fax : (+39) </a:t>
            </a:r>
            <a:r>
              <a:rPr lang="it-IT" sz="1200" b="1" dirty="0" smtClean="0"/>
              <a:t>081 - 056851 </a:t>
            </a:r>
            <a:r>
              <a:rPr lang="it-IT" sz="1200" dirty="0" smtClean="0"/>
              <a:t/>
            </a:r>
            <a:br>
              <a:rPr lang="it-IT" sz="1200" dirty="0" smtClean="0"/>
            </a:br>
            <a:r>
              <a:rPr lang="it-IT" sz="1200" b="1" dirty="0" smtClean="0"/>
              <a:t>V.le Kennedy, 5</a:t>
            </a:r>
            <a:r>
              <a:rPr lang="it-IT" sz="1200" dirty="0" smtClean="0"/>
              <a:t> - 80125 </a:t>
            </a:r>
            <a:r>
              <a:rPr lang="it-IT" sz="1200" b="1" dirty="0" smtClean="0"/>
              <a:t>Napoli</a:t>
            </a:r>
            <a:r>
              <a:rPr lang="it-IT" sz="1200" dirty="0" smtClean="0"/>
              <a:t/>
            </a:r>
            <a:br>
              <a:rPr lang="it-IT" sz="1200" dirty="0" smtClean="0"/>
            </a:br>
            <a:r>
              <a:rPr lang="it-IT" sz="1200" dirty="0" smtClean="0"/>
              <a:t> ITALY</a:t>
            </a:r>
            <a:br>
              <a:rPr lang="it-IT" sz="1200" dirty="0" smtClean="0"/>
            </a:br>
            <a:r>
              <a:rPr lang="it-IT" sz="1600" b="1" dirty="0" smtClean="0">
                <a:solidFill>
                  <a:srgbClr val="FFFF00"/>
                </a:solidFill>
              </a:rPr>
              <a:t>www.promete.it</a:t>
            </a:r>
            <a:r>
              <a:rPr lang="it-IT" sz="1200" b="1" dirty="0" smtClean="0">
                <a:solidFill>
                  <a:srgbClr val="FFFF00"/>
                </a:solidFill>
              </a:rPr>
              <a:t> </a:t>
            </a:r>
            <a:r>
              <a:rPr lang="it-IT" sz="1200" dirty="0" smtClean="0">
                <a:solidFill>
                  <a:srgbClr val="FFFF00"/>
                </a:solidFill>
              </a:rPr>
              <a:t/>
            </a:r>
            <a:br>
              <a:rPr lang="it-IT" sz="1200" dirty="0" smtClean="0">
                <a:solidFill>
                  <a:srgbClr val="FFFF00"/>
                </a:solidFill>
              </a:rPr>
            </a:br>
            <a:r>
              <a:rPr lang="it-IT" sz="1200" dirty="0" smtClean="0">
                <a:solidFill>
                  <a:srgbClr val="FFFF00"/>
                </a:solidFill>
              </a:rPr>
              <a:t/>
            </a:r>
            <a:br>
              <a:rPr lang="it-IT" sz="1200" dirty="0" smtClean="0">
                <a:solidFill>
                  <a:srgbClr val="FFFF00"/>
                </a:solidFill>
              </a:rPr>
            </a:br>
            <a:r>
              <a:rPr lang="it-IT" sz="1200" dirty="0" smtClean="0"/>
              <a:t/>
            </a:r>
            <a:br>
              <a:rPr lang="it-IT" sz="1200" dirty="0" smtClean="0"/>
            </a:br>
            <a:r>
              <a:rPr lang="it-IT" sz="1200" dirty="0" smtClean="0"/>
              <a:t/>
            </a:r>
            <a:br>
              <a:rPr lang="it-IT" sz="1200" dirty="0" smtClean="0"/>
            </a:br>
            <a:endParaRPr lang="en-US" sz="2400" b="1" dirty="0">
              <a:solidFill>
                <a:schemeClr val="accent1">
                  <a:lumMod val="50000"/>
                </a:schemeClr>
              </a:solidFill>
              <a:latin typeface="Helvetica"/>
            </a:endParaRPr>
          </a:p>
        </p:txBody>
      </p:sp>
      <p:grpSp>
        <p:nvGrpSpPr>
          <p:cNvPr id="8195" name="Gruppo 5"/>
          <p:cNvGrpSpPr>
            <a:grpSpLocks/>
          </p:cNvGrpSpPr>
          <p:nvPr/>
        </p:nvGrpSpPr>
        <p:grpSpPr bwMode="auto">
          <a:xfrm>
            <a:off x="107950" y="188913"/>
            <a:ext cx="1730375" cy="606425"/>
            <a:chOff x="107504" y="188640"/>
            <a:chExt cx="1731564" cy="606261"/>
          </a:xfrm>
        </p:grpSpPr>
        <p:pic>
          <p:nvPicPr>
            <p:cNvPr id="8202" name="Immagine 6" descr="logo"/>
            <p:cNvPicPr>
              <a:picLocks noChangeAspect="1" noChangeArrowheads="1"/>
            </p:cNvPicPr>
            <p:nvPr/>
          </p:nvPicPr>
          <p:blipFill>
            <a:blip r:embed="rId3" cstate="print"/>
            <a:srcRect/>
            <a:stretch>
              <a:fillRect/>
            </a:stretch>
          </p:blipFill>
          <p:spPr bwMode="auto">
            <a:xfrm>
              <a:off x="179513" y="188640"/>
              <a:ext cx="1584176" cy="360040"/>
            </a:xfrm>
            <a:prstGeom prst="rect">
              <a:avLst/>
            </a:prstGeom>
            <a:noFill/>
            <a:ln w="9525">
              <a:noFill/>
              <a:miter lim="800000"/>
              <a:headEnd/>
              <a:tailEnd/>
            </a:ln>
          </p:spPr>
        </p:pic>
        <p:sp>
          <p:nvSpPr>
            <p:cNvPr id="8203" name="Rettangolo 8"/>
            <p:cNvSpPr>
              <a:spLocks noChangeArrowheads="1"/>
            </p:cNvSpPr>
            <p:nvPr/>
          </p:nvSpPr>
          <p:spPr bwMode="auto">
            <a:xfrm>
              <a:off x="107504" y="548680"/>
              <a:ext cx="1731564" cy="246221"/>
            </a:xfrm>
            <a:prstGeom prst="rect">
              <a:avLst/>
            </a:prstGeom>
            <a:noFill/>
            <a:ln w="9525">
              <a:noFill/>
              <a:miter lim="800000"/>
              <a:headEnd/>
              <a:tailEnd/>
            </a:ln>
          </p:spPr>
          <p:txBody>
            <a:bodyPr wrap="none">
              <a:spAutoFit/>
            </a:bodyPr>
            <a:lstStyle/>
            <a:p>
              <a:r>
                <a:rPr lang="en-GB" sz="1000" b="1">
                  <a:latin typeface="Calibri" pitchFamily="34" charset="0"/>
                </a:rPr>
                <a:t>CNR_INFM Spin off Company</a:t>
              </a:r>
              <a:endParaRPr lang="it-IT" sz="1000">
                <a:latin typeface="Calibri" pitchFamily="34" charset="0"/>
              </a:endParaRPr>
            </a:p>
          </p:txBody>
        </p:sp>
      </p:grpSp>
      <p:pic>
        <p:nvPicPr>
          <p:cNvPr id="21511" name="Picture 7" descr="C:\Robert\Documenti\Documenti\Condivisa\PROMETE\SVILUPPO\Sviluppo 2012\ALTRAN\napoli.jpg"/>
          <p:cNvPicPr>
            <a:picLocks noChangeAspect="1" noChangeArrowheads="1"/>
          </p:cNvPicPr>
          <p:nvPr/>
        </p:nvPicPr>
        <p:blipFill>
          <a:blip r:embed="rId4" cstate="print">
            <a:lum contrast="-24000"/>
          </a:blip>
          <a:srcRect/>
          <a:stretch>
            <a:fillRect/>
          </a:stretch>
        </p:blipFill>
        <p:spPr bwMode="auto">
          <a:xfrm>
            <a:off x="-28749" y="5085184"/>
            <a:ext cx="2728541" cy="1816461"/>
          </a:xfrm>
          <a:prstGeom prst="rect">
            <a:avLst/>
          </a:prstGeom>
          <a:ln>
            <a:noFill/>
          </a:ln>
          <a:effectLst>
            <a:softEdge rad="112500"/>
          </a:effectLst>
        </p:spPr>
      </p:pic>
      <p:pic>
        <p:nvPicPr>
          <p:cNvPr id="21512" name="Picture 8" descr="C:\Robert\Documenti\Documenti\Condivisa\PROMETE\SVILUPPO\Sviluppo 2012\ALTRAN\2012-01-16 PROMETE V.le Kennedy\PROMETE V.le Kennedy 028.JPG"/>
          <p:cNvPicPr>
            <a:picLocks noChangeAspect="1" noChangeArrowheads="1"/>
          </p:cNvPicPr>
          <p:nvPr/>
        </p:nvPicPr>
        <p:blipFill>
          <a:blip r:embed="rId5" cstate="screen">
            <a:lum bright="10000"/>
          </a:blip>
          <a:srcRect/>
          <a:stretch>
            <a:fillRect/>
          </a:stretch>
        </p:blipFill>
        <p:spPr bwMode="auto">
          <a:xfrm>
            <a:off x="3491880" y="-27384"/>
            <a:ext cx="5502152" cy="2232248"/>
          </a:xfrm>
          <a:prstGeom prst="rect">
            <a:avLst/>
          </a:prstGeom>
          <a:ln>
            <a:noFill/>
          </a:ln>
          <a:effectLst>
            <a:softEdge rad="112500"/>
          </a:effectLst>
        </p:spPr>
      </p:pic>
      <p:pic>
        <p:nvPicPr>
          <p:cNvPr id="21513" name="Picture 9" descr="C:\Robert\Documenti\Documenti\Condivisa\PROMETE\SVILUPPO\Sviluppo 2012\ALTRAN\2012-01-16 PROMETE V.le Kennedy\foto piccole\PROMETE V.le Kennedy 018.jpg"/>
          <p:cNvPicPr>
            <a:picLocks noChangeAspect="1" noChangeArrowheads="1"/>
          </p:cNvPicPr>
          <p:nvPr/>
        </p:nvPicPr>
        <p:blipFill>
          <a:blip r:embed="rId6" cstate="screen">
            <a:lum bright="10000"/>
          </a:blip>
          <a:srcRect/>
          <a:stretch>
            <a:fillRect/>
          </a:stretch>
        </p:blipFill>
        <p:spPr bwMode="auto">
          <a:xfrm>
            <a:off x="5076056" y="2288495"/>
            <a:ext cx="3923928" cy="2292633"/>
          </a:xfrm>
          <a:prstGeom prst="rect">
            <a:avLst/>
          </a:prstGeom>
          <a:ln>
            <a:noFill/>
          </a:ln>
          <a:effectLst>
            <a:softEdge rad="112500"/>
          </a:effectLst>
        </p:spPr>
      </p:pic>
      <p:pic>
        <p:nvPicPr>
          <p:cNvPr id="21514" name="Picture 10" descr="C:\Robert\Documenti\Documenti\Condivisa\PROMETE\SVILUPPO\Sviluppo 2012\ALTRAN\2012-01-16 PROMETE V.le Kennedy\foto piccole\PROMETE V.le Kennedy 019.jpg"/>
          <p:cNvPicPr>
            <a:picLocks noChangeAspect="1" noChangeArrowheads="1"/>
          </p:cNvPicPr>
          <p:nvPr/>
        </p:nvPicPr>
        <p:blipFill>
          <a:blip r:embed="rId7" cstate="screen">
            <a:lum bright="10000"/>
          </a:blip>
          <a:srcRect/>
          <a:stretch>
            <a:fillRect/>
          </a:stretch>
        </p:blipFill>
        <p:spPr bwMode="auto">
          <a:xfrm>
            <a:off x="251520" y="2892810"/>
            <a:ext cx="1512168" cy="1976350"/>
          </a:xfrm>
          <a:prstGeom prst="rect">
            <a:avLst/>
          </a:prstGeom>
          <a:ln>
            <a:noFill/>
          </a:ln>
          <a:effectLst>
            <a:softEdge rad="112500"/>
          </a:effectLst>
        </p:spPr>
      </p:pic>
      <p:pic>
        <p:nvPicPr>
          <p:cNvPr id="21515" name="Picture 11" descr="C:\Robert\Documenti\Documenti\Condivisa\PROMETE\SVILUPPO\Sviluppo 2012\ALTRAN\2012-01-16 PROMETE V.le Kennedy\foto piccole\PROMETE V.le Kennedy 014.jpg"/>
          <p:cNvPicPr>
            <a:picLocks noChangeAspect="1" noChangeArrowheads="1"/>
          </p:cNvPicPr>
          <p:nvPr/>
        </p:nvPicPr>
        <p:blipFill>
          <a:blip r:embed="rId8" cstate="screen">
            <a:lum bright="10000"/>
          </a:blip>
          <a:srcRect/>
          <a:stretch>
            <a:fillRect/>
          </a:stretch>
        </p:blipFill>
        <p:spPr bwMode="auto">
          <a:xfrm>
            <a:off x="683568" y="1199904"/>
            <a:ext cx="2532159" cy="1725040"/>
          </a:xfrm>
          <a:prstGeom prst="rect">
            <a:avLst/>
          </a:prstGeom>
          <a:ln>
            <a:noFill/>
          </a:ln>
          <a:effectLst>
            <a:softEdge rad="112500"/>
          </a:effectLst>
        </p:spPr>
      </p:pic>
      <p:pic>
        <p:nvPicPr>
          <p:cNvPr id="21516" name="Picture 12" descr="C:\Robert\Documenti\Documenti\Condivisa\PROMETE\SVILUPPO\Sviluppo 2012\ALTRAN\2012-01-16 PROMETE V.le Kennedy\foto piccole\PROMETE V.le Kennedy 013.jpg"/>
          <p:cNvPicPr>
            <a:picLocks noChangeAspect="1" noChangeArrowheads="1"/>
          </p:cNvPicPr>
          <p:nvPr/>
        </p:nvPicPr>
        <p:blipFill>
          <a:blip r:embed="rId9" cstate="print">
            <a:lum bright="10000"/>
          </a:blip>
          <a:srcRect t="10188" r="6782" b="24610"/>
          <a:stretch>
            <a:fillRect/>
          </a:stretch>
        </p:blipFill>
        <p:spPr bwMode="auto">
          <a:xfrm>
            <a:off x="1763688" y="2852936"/>
            <a:ext cx="3370874" cy="1768328"/>
          </a:xfrm>
          <a:prstGeom prst="rect">
            <a:avLst/>
          </a:prstGeom>
          <a:ln>
            <a:noFill/>
          </a:ln>
          <a:effectLst>
            <a:softEdge rad="112500"/>
          </a:effectLst>
        </p:spPr>
      </p:pic>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07950" y="1916113"/>
            <a:ext cx="9109075" cy="4321175"/>
          </a:xfrm>
          <a:prstGeom prst="rect">
            <a:avLst/>
          </a:prstGeom>
          <a:noFill/>
          <a:ln w="9525">
            <a:noFill/>
            <a:miter lim="800000"/>
            <a:headEnd/>
            <a:tailEnd/>
          </a:ln>
          <a:effectLst/>
        </p:spPr>
        <p:txBody>
          <a:bodyPr lIns="92075" tIns="46038" rIns="92075" bIns="46038" anchor="b"/>
          <a:lstStyle/>
          <a:p>
            <a:pPr>
              <a:defRPr/>
            </a:pPr>
            <a:endParaRPr lang="en-US" sz="2400" b="1" i="1" kern="0" cap="small" dirty="0">
              <a:solidFill>
                <a:srgbClr val="FFFF00"/>
              </a:solidFill>
              <a:effectLst>
                <a:outerShdw blurRad="38100" dist="38100" dir="2700000" algn="tl">
                  <a:srgbClr val="000000"/>
                </a:outerShdw>
              </a:effectLst>
              <a:latin typeface="+mj-lt"/>
              <a:ea typeface="+mj-ea"/>
              <a:cs typeface="+mj-cs"/>
            </a:endParaRPr>
          </a:p>
          <a:p>
            <a:pPr>
              <a:defRPr/>
            </a:pPr>
            <a:endParaRPr lang="en-US" sz="2000" b="1" kern="0" cap="small" dirty="0">
              <a:solidFill>
                <a:srgbClr val="FF0000"/>
              </a:solidFill>
              <a:effectLst>
                <a:outerShdw blurRad="38100" dist="38100" dir="2700000" algn="tl">
                  <a:srgbClr val="000000"/>
                </a:outerShdw>
              </a:effectLst>
              <a:latin typeface="+mj-lt"/>
              <a:ea typeface="+mj-ea"/>
              <a:cs typeface="+mj-cs"/>
            </a:endParaRPr>
          </a:p>
          <a:p>
            <a:pPr>
              <a:defRPr/>
            </a:pPr>
            <a:endParaRPr lang="en-US" sz="2000" b="1" kern="0" cap="small" dirty="0">
              <a:solidFill>
                <a:srgbClr val="FF0000"/>
              </a:solidFill>
              <a:effectLst>
                <a:outerShdw blurRad="38100" dist="38100" dir="2700000" algn="tl">
                  <a:srgbClr val="000000"/>
                </a:outerShdw>
              </a:effectLst>
              <a:latin typeface="+mj-lt"/>
              <a:ea typeface="+mj-ea"/>
              <a:cs typeface="+mj-cs"/>
            </a:endParaRPr>
          </a:p>
          <a:p>
            <a:pPr>
              <a:defRPr/>
            </a:pPr>
            <a:endParaRPr lang="en-US" sz="2000" b="1" kern="0" cap="small" dirty="0">
              <a:solidFill>
                <a:srgbClr val="FF0000"/>
              </a:solidFill>
              <a:effectLst>
                <a:outerShdw blurRad="38100" dist="38100" dir="2700000" algn="tl">
                  <a:srgbClr val="000000"/>
                </a:outerShdw>
              </a:effectLst>
              <a:latin typeface="+mj-lt"/>
              <a:ea typeface="+mj-ea"/>
              <a:cs typeface="+mj-cs"/>
            </a:endParaRPr>
          </a:p>
          <a:p>
            <a:pPr>
              <a:defRPr/>
            </a:pPr>
            <a:r>
              <a:rPr lang="en-US" sz="2000" b="1" kern="0" cap="small" dirty="0" err="1">
                <a:solidFill>
                  <a:srgbClr val="FF0000"/>
                </a:solidFill>
                <a:effectLst>
                  <a:outerShdw blurRad="38100" dist="38100" dir="2700000" algn="tl">
                    <a:srgbClr val="000000"/>
                  </a:outerShdw>
                </a:effectLst>
                <a:latin typeface="+mj-lt"/>
                <a:ea typeface="+mj-ea"/>
                <a:cs typeface="+mj-cs"/>
              </a:rPr>
              <a:t>Oxhydroelectric</a:t>
            </a:r>
            <a:r>
              <a:rPr lang="en-US" sz="2000" b="1" kern="0" cap="small" dirty="0">
                <a:solidFill>
                  <a:srgbClr val="FF0000"/>
                </a:solidFill>
                <a:effectLst>
                  <a:outerShdw blurRad="38100" dist="38100" dir="2700000" algn="tl">
                    <a:srgbClr val="000000"/>
                  </a:outerShdw>
                </a:effectLst>
                <a:latin typeface="+mj-lt"/>
                <a:ea typeface="+mj-ea"/>
                <a:cs typeface="+mj-cs"/>
              </a:rPr>
              <a:t> Effect </a:t>
            </a:r>
            <a:r>
              <a:rPr lang="en-US" sz="2000" b="1" kern="0" cap="small" dirty="0">
                <a:solidFill>
                  <a:srgbClr val="FFFF00"/>
                </a:solidFill>
                <a:effectLst>
                  <a:outerShdw blurRad="38100" dist="38100" dir="2700000" algn="tl">
                    <a:srgbClr val="000000"/>
                  </a:outerShdw>
                </a:effectLst>
                <a:latin typeface="+mj-lt"/>
                <a:ea typeface="+mj-ea"/>
                <a:cs typeface="+mj-cs"/>
              </a:rPr>
              <a:t>- electricity extraction from water electrolytic solution by twin Platinum (Pt) electrodes, mediated by oxygen molecules - </a:t>
            </a:r>
            <a:r>
              <a:rPr lang="en-US" sz="2000" b="1" kern="0" cap="small" dirty="0">
                <a:solidFill>
                  <a:srgbClr val="FF0000"/>
                </a:solidFill>
                <a:effectLst>
                  <a:outerShdw blurRad="38100" dist="38100" dir="2700000" algn="tl">
                    <a:srgbClr val="000000"/>
                  </a:outerShdw>
                </a:effectLst>
                <a:latin typeface="+mj-lt"/>
                <a:ea typeface="+mj-ea"/>
                <a:cs typeface="+mj-cs"/>
              </a:rPr>
              <a:t>is reported for the first time in bi-distilled water </a:t>
            </a:r>
            <a:r>
              <a:rPr lang="en-US" sz="2000" b="1" kern="0" cap="small" dirty="0">
                <a:solidFill>
                  <a:srgbClr val="FFFF00"/>
                </a:solidFill>
                <a:effectLst>
                  <a:outerShdw blurRad="38100" dist="38100" dir="2700000" algn="tl">
                    <a:srgbClr val="000000"/>
                  </a:outerShdw>
                </a:effectLst>
                <a:latin typeface="+mj-lt"/>
                <a:ea typeface="+mj-ea"/>
                <a:cs typeface="+mj-cs"/>
              </a:rPr>
              <a:t>(electric conductivity of 1.2 </a:t>
            </a:r>
            <a:r>
              <a:rPr lang="en-US" sz="2000" b="1" dirty="0" err="1">
                <a:solidFill>
                  <a:srgbClr val="FFFF00"/>
                </a:solidFill>
                <a:latin typeface="Symbol" pitchFamily="18" charset="2"/>
              </a:rPr>
              <a:t>m</a:t>
            </a:r>
            <a:r>
              <a:rPr lang="en-US" sz="2000" b="1" kern="0" cap="small" dirty="0" err="1">
                <a:solidFill>
                  <a:srgbClr val="FFFF00"/>
                </a:solidFill>
                <a:effectLst>
                  <a:outerShdw blurRad="38100" dist="38100" dir="2700000" algn="tl">
                    <a:srgbClr val="000000"/>
                  </a:outerShdw>
                </a:effectLst>
                <a:latin typeface="+mj-lt"/>
                <a:ea typeface="+mj-ea"/>
                <a:cs typeface="+mj-cs"/>
              </a:rPr>
              <a:t>S</a:t>
            </a:r>
            <a:r>
              <a:rPr lang="en-US" sz="2000" b="1" kern="0" cap="small" dirty="0">
                <a:solidFill>
                  <a:srgbClr val="FFFF00"/>
                </a:solidFill>
                <a:effectLst>
                  <a:outerShdw blurRad="38100" dist="38100" dir="2700000" algn="tl">
                    <a:srgbClr val="000000"/>
                  </a:outerShdw>
                </a:effectLst>
                <a:latin typeface="+mj-lt"/>
                <a:ea typeface="+mj-ea"/>
                <a:cs typeface="+mj-cs"/>
              </a:rPr>
              <a:t>/cm). </a:t>
            </a:r>
          </a:p>
          <a:p>
            <a:pPr>
              <a:defRPr/>
            </a:pPr>
            <a:endParaRPr lang="en-US" sz="2000" b="1" kern="0" cap="small" dirty="0">
              <a:solidFill>
                <a:srgbClr val="FFFF00"/>
              </a:solidFill>
              <a:effectLst>
                <a:outerShdw blurRad="38100" dist="38100" dir="2700000" algn="tl">
                  <a:srgbClr val="000000"/>
                </a:outerShdw>
              </a:effectLst>
              <a:latin typeface="+mj-lt"/>
              <a:ea typeface="+mj-ea"/>
              <a:cs typeface="+mj-cs"/>
            </a:endParaRPr>
          </a:p>
          <a:p>
            <a:pPr lvl="1">
              <a:buFont typeface="Wingdings" pitchFamily="2" charset="2"/>
              <a:buChar char="Ø"/>
              <a:defRPr/>
            </a:pPr>
            <a:r>
              <a:rPr lang="en-US" sz="2000" b="1" kern="0" cap="small" dirty="0">
                <a:solidFill>
                  <a:srgbClr val="FFFF00"/>
                </a:solidFill>
                <a:effectLst>
                  <a:outerShdw blurRad="38100" dist="38100" dir="2700000" algn="tl">
                    <a:srgbClr val="000000"/>
                  </a:outerShdw>
                </a:effectLst>
                <a:latin typeface="+mj-lt"/>
                <a:ea typeface="+mj-ea"/>
                <a:cs typeface="+mj-cs"/>
              </a:rPr>
              <a:t> a dc power of the order of 10</a:t>
            </a:r>
            <a:r>
              <a:rPr lang="en-US" sz="2000" b="1" kern="0" cap="small" baseline="30000" dirty="0">
                <a:solidFill>
                  <a:srgbClr val="FFFF00"/>
                </a:solidFill>
                <a:effectLst>
                  <a:outerShdw blurRad="38100" dist="38100" dir="2700000" algn="tl">
                    <a:srgbClr val="000000"/>
                  </a:outerShdw>
                </a:effectLst>
                <a:latin typeface="+mj-lt"/>
                <a:ea typeface="+mj-ea"/>
                <a:cs typeface="+mj-cs"/>
              </a:rPr>
              <a:t>-12  </a:t>
            </a:r>
            <a:r>
              <a:rPr lang="en-US" sz="2000" b="1" kern="0" cap="small" dirty="0">
                <a:solidFill>
                  <a:srgbClr val="FFFF00"/>
                </a:solidFill>
                <a:effectLst>
                  <a:outerShdw blurRad="38100" dist="38100" dir="2700000" algn="tl">
                    <a:srgbClr val="000000"/>
                  </a:outerShdw>
                </a:effectLst>
                <a:latin typeface="+mj-lt"/>
                <a:ea typeface="+mj-ea"/>
                <a:cs typeface="+mj-cs"/>
              </a:rPr>
              <a:t>W was measured through a resistor (47 </a:t>
            </a:r>
            <a:r>
              <a:rPr lang="en-US" sz="2000" b="1" kern="0" cap="small" dirty="0" err="1">
                <a:solidFill>
                  <a:srgbClr val="FFFF00"/>
                </a:solidFill>
                <a:effectLst>
                  <a:outerShdw blurRad="38100" dist="38100" dir="2700000" algn="tl">
                    <a:srgbClr val="000000"/>
                  </a:outerShdw>
                </a:effectLst>
                <a:latin typeface="+mj-lt"/>
                <a:ea typeface="+mj-ea"/>
                <a:cs typeface="+mj-cs"/>
              </a:rPr>
              <a:t>kOhm</a:t>
            </a:r>
            <a:r>
              <a:rPr lang="en-US" sz="2000" b="1" kern="0" cap="small" dirty="0">
                <a:solidFill>
                  <a:srgbClr val="FFFF00"/>
                </a:solidFill>
                <a:effectLst>
                  <a:outerShdw blurRad="38100" dist="38100" dir="2700000" algn="tl">
                    <a:srgbClr val="000000"/>
                  </a:outerShdw>
                </a:effectLst>
                <a:latin typeface="+mj-lt"/>
                <a:ea typeface="+mj-ea"/>
                <a:cs typeface="+mj-cs"/>
              </a:rPr>
              <a:t>) connected to twin Pt electrodes immersed into bi-distilled water;</a:t>
            </a:r>
          </a:p>
          <a:p>
            <a:pPr>
              <a:defRPr/>
            </a:pPr>
            <a:endParaRPr lang="en-US" sz="2000" b="1" kern="0" cap="small" dirty="0">
              <a:solidFill>
                <a:srgbClr val="FFFF00"/>
              </a:solidFill>
              <a:effectLst>
                <a:outerShdw blurRad="38100" dist="38100" dir="2700000" algn="tl">
                  <a:srgbClr val="000000"/>
                </a:outerShdw>
              </a:effectLst>
              <a:latin typeface="+mj-lt"/>
              <a:ea typeface="+mj-ea"/>
              <a:cs typeface="+mj-cs"/>
            </a:endParaRPr>
          </a:p>
          <a:p>
            <a:pPr lvl="1">
              <a:buFont typeface="Wingdings" pitchFamily="2" charset="2"/>
              <a:buChar char="Ø"/>
              <a:defRPr/>
            </a:pPr>
            <a:r>
              <a:rPr lang="en-US" sz="2000" b="1" kern="0" cap="small" dirty="0">
                <a:solidFill>
                  <a:srgbClr val="FFFF00"/>
                </a:solidFill>
                <a:effectLst>
                  <a:outerShdw blurRad="38100" dist="38100" dir="2700000" algn="tl">
                    <a:srgbClr val="000000"/>
                  </a:outerShdw>
                </a:effectLst>
                <a:latin typeface="+mj-lt"/>
                <a:ea typeface="+mj-ea"/>
                <a:cs typeface="+mj-cs"/>
              </a:rPr>
              <a:t>the </a:t>
            </a:r>
            <a:r>
              <a:rPr lang="en-US" sz="2000" b="1" kern="0" cap="small" dirty="0">
                <a:solidFill>
                  <a:srgbClr val="FF3300"/>
                </a:solidFill>
                <a:effectLst>
                  <a:outerShdw blurRad="38100" dist="38100" dir="2700000" algn="tl">
                    <a:srgbClr val="000000"/>
                  </a:outerShdw>
                </a:effectLst>
                <a:latin typeface="+mj-lt"/>
                <a:ea typeface="+mj-ea"/>
                <a:cs typeface="+mj-cs"/>
              </a:rPr>
              <a:t>addition of </a:t>
            </a:r>
            <a:r>
              <a:rPr lang="en-US" sz="2000" b="1" kern="0" cap="small" dirty="0">
                <a:solidFill>
                  <a:srgbClr val="FFFF00"/>
                </a:solidFill>
                <a:effectLst>
                  <a:outerShdw blurRad="38100" dist="38100" dir="2700000" algn="tl">
                    <a:srgbClr val="000000"/>
                  </a:outerShdw>
                </a:effectLst>
                <a:latin typeface="+mj-lt"/>
                <a:ea typeface="+mj-ea"/>
                <a:cs typeface="+mj-cs"/>
              </a:rPr>
              <a:t>a very small amount of </a:t>
            </a:r>
            <a:r>
              <a:rPr lang="en-US" sz="2000" b="1" kern="0" cap="small" dirty="0">
                <a:solidFill>
                  <a:srgbClr val="FF3300"/>
                </a:solidFill>
                <a:effectLst>
                  <a:outerShdw blurRad="38100" dist="38100" dir="2700000" algn="tl">
                    <a:srgbClr val="000000"/>
                  </a:outerShdw>
                </a:effectLst>
                <a:latin typeface="+mj-lt"/>
                <a:ea typeface="+mj-ea"/>
                <a:cs typeface="+mj-cs"/>
              </a:rPr>
              <a:t>hydrogen peroxide (H</a:t>
            </a:r>
            <a:r>
              <a:rPr lang="en-US" sz="2000" b="1" kern="0" cap="small" baseline="-25000" dirty="0">
                <a:solidFill>
                  <a:srgbClr val="FF3300"/>
                </a:solidFill>
                <a:effectLst>
                  <a:outerShdw blurRad="38100" dist="38100" dir="2700000" algn="tl">
                    <a:srgbClr val="000000"/>
                  </a:outerShdw>
                </a:effectLst>
                <a:latin typeface="+mj-lt"/>
                <a:ea typeface="+mj-ea"/>
                <a:cs typeface="+mj-cs"/>
              </a:rPr>
              <a:t>2</a:t>
            </a:r>
            <a:r>
              <a:rPr lang="en-US" sz="2000" b="1" kern="0" cap="small" dirty="0">
                <a:solidFill>
                  <a:srgbClr val="FF3300"/>
                </a:solidFill>
                <a:effectLst>
                  <a:outerShdw blurRad="38100" dist="38100" dir="2700000" algn="tl">
                    <a:srgbClr val="000000"/>
                  </a:outerShdw>
                </a:effectLst>
                <a:latin typeface="+mj-lt"/>
                <a:ea typeface="+mj-ea"/>
                <a:cs typeface="+mj-cs"/>
              </a:rPr>
              <a:t>O</a:t>
            </a:r>
            <a:r>
              <a:rPr lang="en-US" sz="2000" b="1" kern="0" cap="small" baseline="-25000" dirty="0">
                <a:solidFill>
                  <a:srgbClr val="FF3300"/>
                </a:solidFill>
                <a:effectLst>
                  <a:outerShdw blurRad="38100" dist="38100" dir="2700000" algn="tl">
                    <a:srgbClr val="000000"/>
                  </a:outerShdw>
                </a:effectLst>
                <a:latin typeface="+mj-lt"/>
                <a:ea typeface="+mj-ea"/>
                <a:cs typeface="+mj-cs"/>
              </a:rPr>
              <a:t>2</a:t>
            </a:r>
            <a:r>
              <a:rPr lang="en-US" sz="2000" b="1" kern="0" cap="small" dirty="0">
                <a:solidFill>
                  <a:srgbClr val="FF3300"/>
                </a:solidFill>
                <a:effectLst>
                  <a:outerShdw blurRad="38100" dist="38100" dir="2700000" algn="tl">
                    <a:srgbClr val="000000"/>
                  </a:outerShdw>
                </a:effectLst>
                <a:latin typeface="+mj-lt"/>
                <a:ea typeface="+mj-ea"/>
                <a:cs typeface="+mj-cs"/>
              </a:rPr>
              <a:t>) </a:t>
            </a:r>
          </a:p>
          <a:p>
            <a:pPr lvl="1">
              <a:defRPr/>
            </a:pPr>
            <a:r>
              <a:rPr lang="en-US" sz="2000" b="1" kern="0" cap="small" dirty="0">
                <a:solidFill>
                  <a:srgbClr val="FFFF00"/>
                </a:solidFill>
                <a:effectLst>
                  <a:outerShdw blurRad="38100" dist="38100" dir="2700000" algn="tl">
                    <a:srgbClr val="000000"/>
                  </a:outerShdw>
                </a:effectLst>
                <a:latin typeface="+mj-lt"/>
                <a:ea typeface="+mj-ea"/>
                <a:cs typeface="+mj-cs"/>
              </a:rPr>
              <a:t>to the bi-distilled water (</a:t>
            </a:r>
            <a:r>
              <a:rPr lang="en-US" sz="2000" b="1" kern="0" cap="small" dirty="0">
                <a:solidFill>
                  <a:srgbClr val="FF3300"/>
                </a:solidFill>
                <a:effectLst>
                  <a:outerShdw blurRad="38100" dist="38100" dir="2700000" algn="tl">
                    <a:srgbClr val="000000"/>
                  </a:outerShdw>
                </a:effectLst>
                <a:latin typeface="+mj-lt"/>
                <a:ea typeface="+mj-ea"/>
                <a:cs typeface="+mj-cs"/>
              </a:rPr>
              <a:t>only 0.004wt% H</a:t>
            </a:r>
            <a:r>
              <a:rPr lang="en-US" sz="2000" b="1" kern="0" cap="small" baseline="-25000" dirty="0">
                <a:solidFill>
                  <a:srgbClr val="FF3300"/>
                </a:solidFill>
                <a:effectLst>
                  <a:outerShdw blurRad="38100" dist="38100" dir="2700000" algn="tl">
                    <a:srgbClr val="000000"/>
                  </a:outerShdw>
                </a:effectLst>
                <a:latin typeface="+mj-lt"/>
                <a:ea typeface="+mj-ea"/>
                <a:cs typeface="+mj-cs"/>
              </a:rPr>
              <a:t>2</a:t>
            </a:r>
            <a:r>
              <a:rPr lang="en-US" sz="2000" b="1" kern="0" cap="small" dirty="0">
                <a:solidFill>
                  <a:srgbClr val="FF3300"/>
                </a:solidFill>
                <a:effectLst>
                  <a:outerShdw blurRad="38100" dist="38100" dir="2700000" algn="tl">
                    <a:srgbClr val="000000"/>
                  </a:outerShdw>
                </a:effectLst>
                <a:latin typeface="+mj-lt"/>
                <a:ea typeface="+mj-ea"/>
                <a:cs typeface="+mj-cs"/>
              </a:rPr>
              <a:t>O</a:t>
            </a:r>
            <a:r>
              <a:rPr lang="en-US" sz="2000" b="1" kern="0" cap="small" baseline="-25000" dirty="0">
                <a:solidFill>
                  <a:srgbClr val="FF3300"/>
                </a:solidFill>
                <a:effectLst>
                  <a:outerShdw blurRad="38100" dist="38100" dir="2700000" algn="tl">
                    <a:srgbClr val="000000"/>
                  </a:outerShdw>
                </a:effectLst>
                <a:latin typeface="+mj-lt"/>
                <a:ea typeface="+mj-ea"/>
                <a:cs typeface="+mj-cs"/>
              </a:rPr>
              <a:t>2</a:t>
            </a:r>
            <a:r>
              <a:rPr lang="en-US" sz="2000" b="1" kern="0" cap="small" dirty="0">
                <a:solidFill>
                  <a:srgbClr val="FFFF00"/>
                </a:solidFill>
                <a:effectLst>
                  <a:outerShdw blurRad="38100" dist="38100" dir="2700000" algn="tl">
                    <a:srgbClr val="000000"/>
                  </a:outerShdw>
                </a:effectLst>
                <a:latin typeface="+mj-lt"/>
                <a:ea typeface="+mj-ea"/>
                <a:cs typeface="+mj-cs"/>
              </a:rPr>
              <a:t>), as a source of oxygen, </a:t>
            </a:r>
            <a:r>
              <a:rPr lang="en-US" sz="2000" b="1" kern="0" cap="small" dirty="0">
                <a:solidFill>
                  <a:srgbClr val="FF3300"/>
                </a:solidFill>
                <a:effectLst>
                  <a:outerShdw blurRad="38100" dist="38100" dir="2700000" algn="tl">
                    <a:srgbClr val="000000"/>
                  </a:outerShdw>
                </a:effectLst>
                <a:latin typeface="+mj-lt"/>
                <a:ea typeface="+mj-ea"/>
                <a:cs typeface="+mj-cs"/>
              </a:rPr>
              <a:t>determines a dc power jump of  more than 5 orders of magnitude</a:t>
            </a:r>
            <a:r>
              <a:rPr lang="en-US" sz="2000" b="1" kern="0" cap="small" dirty="0">
                <a:solidFill>
                  <a:srgbClr val="FFFF00"/>
                </a:solidFill>
                <a:effectLst>
                  <a:outerShdw blurRad="38100" dist="38100" dir="2700000" algn="tl">
                    <a:srgbClr val="000000"/>
                  </a:outerShdw>
                </a:effectLst>
                <a:latin typeface="+mj-lt"/>
                <a:ea typeface="+mj-ea"/>
                <a:cs typeface="+mj-cs"/>
              </a:rPr>
              <a:t>, reaching a stable value of the order of </a:t>
            </a:r>
            <a:r>
              <a:rPr lang="en-US" sz="2000" b="1" kern="0" cap="small" dirty="0" err="1">
                <a:solidFill>
                  <a:srgbClr val="FF3300"/>
                </a:solidFill>
                <a:effectLst>
                  <a:outerShdw blurRad="38100" dist="38100" dir="2700000" algn="tl">
                    <a:srgbClr val="000000"/>
                  </a:outerShdw>
                </a:effectLst>
                <a:latin typeface="+mj-lt"/>
                <a:ea typeface="+mj-ea"/>
                <a:cs typeface="+mj-cs"/>
              </a:rPr>
              <a:t>microW</a:t>
            </a:r>
            <a:r>
              <a:rPr lang="en-US" sz="2000" b="1" kern="0" cap="small" dirty="0">
                <a:solidFill>
                  <a:srgbClr val="FF3300"/>
                </a:solidFill>
                <a:effectLst>
                  <a:outerShdw blurRad="38100" dist="38100" dir="2700000" algn="tl">
                    <a:srgbClr val="000000"/>
                  </a:outerShdw>
                </a:effectLst>
                <a:latin typeface="+mj-lt"/>
                <a:ea typeface="+mj-ea"/>
                <a:cs typeface="+mj-cs"/>
              </a:rPr>
              <a:t> that lasts for many hours</a:t>
            </a:r>
            <a:r>
              <a:rPr lang="en-US" sz="2000" b="1" kern="0" cap="small" dirty="0">
                <a:solidFill>
                  <a:srgbClr val="FFFF00"/>
                </a:solidFill>
                <a:effectLst>
                  <a:outerShdw blurRad="38100" dist="38100" dir="2700000" algn="tl">
                    <a:srgbClr val="000000"/>
                  </a:outerShdw>
                </a:effectLst>
                <a:latin typeface="+mj-lt"/>
                <a:ea typeface="+mj-ea"/>
                <a:cs typeface="+mj-cs"/>
              </a:rPr>
              <a:t>.</a:t>
            </a:r>
            <a:endParaRPr lang="it-IT" sz="2000" b="1" kern="0" cap="small" dirty="0">
              <a:solidFill>
                <a:srgbClr val="FFFF00"/>
              </a:solidFill>
              <a:effectLst>
                <a:outerShdw blurRad="38100" dist="38100" dir="2700000" algn="tl">
                  <a:srgbClr val="000000"/>
                </a:outerShdw>
              </a:effectLst>
              <a:latin typeface="+mj-lt"/>
              <a:ea typeface="+mj-ea"/>
              <a:cs typeface="+mj-cs"/>
            </a:endParaRPr>
          </a:p>
        </p:txBody>
      </p:sp>
      <p:pic>
        <p:nvPicPr>
          <p:cNvPr id="7" name="Picture 2"/>
          <p:cNvPicPr>
            <a:picLocks noChangeAspect="1" noChangeArrowheads="1"/>
          </p:cNvPicPr>
          <p:nvPr/>
        </p:nvPicPr>
        <p:blipFill>
          <a:blip r:embed="rId4" cstate="email"/>
          <a:srcRect/>
          <a:stretch>
            <a:fillRect/>
          </a:stretch>
        </p:blipFill>
        <p:spPr bwMode="auto">
          <a:xfrm>
            <a:off x="7020272" y="-1"/>
            <a:ext cx="2123728" cy="2150956"/>
          </a:xfrm>
          <a:prstGeom prst="rect">
            <a:avLst/>
          </a:prstGeom>
          <a:noFill/>
          <a:ln w="9525">
            <a:noFill/>
            <a:miter lim="800000"/>
            <a:headEnd/>
            <a:tailEnd/>
          </a:ln>
          <a:effectLst>
            <a:softEdge rad="317500"/>
          </a:effectLst>
        </p:spPr>
      </p:pic>
      <p:sp>
        <p:nvSpPr>
          <p:cNvPr id="5" name="Rectangle 2"/>
          <p:cNvSpPr txBox="1">
            <a:spLocks noChangeArrowheads="1"/>
          </p:cNvSpPr>
          <p:nvPr/>
        </p:nvSpPr>
        <p:spPr bwMode="auto">
          <a:xfrm>
            <a:off x="-2413000" y="-169863"/>
            <a:ext cx="13322300" cy="1511301"/>
          </a:xfrm>
          <a:prstGeom prst="rect">
            <a:avLst/>
          </a:prstGeom>
          <a:noFill/>
          <a:ln w="9525">
            <a:noFill/>
            <a:miter lim="800000"/>
            <a:headEnd/>
            <a:tailEnd/>
          </a:ln>
          <a:effectLst/>
        </p:spPr>
        <p:txBody>
          <a:bodyPr lIns="92075" tIns="46038" rIns="92075" bIns="46038" anchor="ctr"/>
          <a:lstStyle/>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Oxhydroelectric Effect </a:t>
            </a:r>
          </a:p>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in Bi-Distilled Water</a:t>
            </a:r>
            <a:r>
              <a:rPr lang="it-IT" sz="3000" b="1" kern="0" cap="small" dirty="0">
                <a:solidFill>
                  <a:srgbClr val="FF3300"/>
                </a:solidFill>
                <a:effectLst>
                  <a:outerShdw blurRad="38100" dist="38100" dir="2700000" algn="tl">
                    <a:srgbClr val="000000"/>
                  </a:outerShdw>
                </a:effectLst>
                <a:latin typeface="+mj-lt"/>
                <a:ea typeface="+mj-ea"/>
                <a:cs typeface="+mj-cs"/>
              </a:rPr>
              <a:t> </a:t>
            </a:r>
          </a:p>
        </p:txBody>
      </p:sp>
      <p:pic>
        <p:nvPicPr>
          <p:cNvPr id="9221" name="Picture 6" descr="C:\Users\Roberto\Documents\Documenti Vecchio hard disk luglio 2010\Documenti-old\Documenti\PROMETE\logoreverse.gif"/>
          <p:cNvPicPr>
            <a:picLocks noChangeAspect="1" noChangeArrowheads="1"/>
          </p:cNvPicPr>
          <p:nvPr/>
        </p:nvPicPr>
        <p:blipFill>
          <a:blip r:embed="rId5" cstate="print"/>
          <a:srcRect/>
          <a:stretch>
            <a:fillRect/>
          </a:stretch>
        </p:blipFill>
        <p:spPr bwMode="auto">
          <a:xfrm>
            <a:off x="71438" y="6362700"/>
            <a:ext cx="2339975" cy="522288"/>
          </a:xfrm>
          <a:prstGeom prst="rect">
            <a:avLst/>
          </a:prstGeom>
          <a:noFill/>
          <a:ln w="9525">
            <a:noFill/>
            <a:miter lim="800000"/>
            <a:headEnd/>
            <a:tailEnd/>
          </a:ln>
        </p:spPr>
      </p:pic>
      <p:pic>
        <p:nvPicPr>
          <p:cNvPr id="9222" name="Immagine 8" descr="lamp.jpg"/>
          <p:cNvPicPr>
            <a:picLocks noChangeAspect="1"/>
          </p:cNvPicPr>
          <p:nvPr/>
        </p:nvPicPr>
        <p:blipFill>
          <a:blip r:embed="rId6" cstate="print"/>
          <a:srcRect/>
          <a:stretch>
            <a:fillRect/>
          </a:stretch>
        </p:blipFill>
        <p:spPr bwMode="auto">
          <a:xfrm>
            <a:off x="179388" y="692150"/>
            <a:ext cx="1538287" cy="1184275"/>
          </a:xfrm>
          <a:prstGeom prst="rect">
            <a:avLst/>
          </a:prstGeom>
          <a:noFill/>
          <a:ln w="9525">
            <a:noFill/>
            <a:miter lim="800000"/>
            <a:headEnd/>
            <a:tailEnd/>
          </a:ln>
        </p:spPr>
      </p:pic>
      <p:sp>
        <p:nvSpPr>
          <p:cNvPr id="9223" name="CasellaDiTesto 9"/>
          <p:cNvSpPr txBox="1">
            <a:spLocks noChangeArrowheads="1"/>
          </p:cNvSpPr>
          <p:nvPr/>
        </p:nvSpPr>
        <p:spPr bwMode="auto">
          <a:xfrm>
            <a:off x="1979613" y="1268413"/>
            <a:ext cx="4032250" cy="523875"/>
          </a:xfrm>
          <a:prstGeom prst="rect">
            <a:avLst/>
          </a:prstGeom>
          <a:noFill/>
          <a:ln w="9525">
            <a:noFill/>
            <a:miter lim="800000"/>
            <a:headEnd/>
            <a:tailEnd/>
          </a:ln>
        </p:spPr>
        <p:txBody>
          <a:bodyPr>
            <a:spAutoFit/>
          </a:bodyPr>
          <a:lstStyle/>
          <a:p>
            <a:r>
              <a:rPr lang="it-IT" sz="2800"/>
              <a:t>What is the novelty?</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 calcmode="lin" valueType="num">
                                      <p:cBhvr>
                                        <p:cTn id="9" dur="500" fill="hold"/>
                                        <p:tgtEl>
                                          <p:spTgt spid="2052"/>
                                        </p:tgtEl>
                                        <p:attrNameLst>
                                          <p:attrName>ppt_x</p:attrName>
                                        </p:attrNameLst>
                                      </p:cBhvr>
                                      <p:tavLst>
                                        <p:tav tm="0">
                                          <p:val>
                                            <p:fltVal val="0.5"/>
                                          </p:val>
                                        </p:tav>
                                        <p:tav tm="100000">
                                          <p:val>
                                            <p:strVal val="#ppt_x"/>
                                          </p:val>
                                        </p:tav>
                                      </p:tavLst>
                                    </p:anim>
                                    <p:anim calcmode="lin" valueType="num">
                                      <p:cBhvr>
                                        <p:cTn id="10" dur="500" fill="hold"/>
                                        <p:tgtEl>
                                          <p:spTgt spid="205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ELCOM9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5"/>
          <p:cNvGrpSpPr>
            <a:grpSpLocks/>
          </p:cNvGrpSpPr>
          <p:nvPr/>
        </p:nvGrpSpPr>
        <p:grpSpPr bwMode="auto">
          <a:xfrm>
            <a:off x="684213" y="-171450"/>
            <a:ext cx="8674100" cy="1655763"/>
            <a:chOff x="683915" y="-171450"/>
            <a:chExt cx="8674431" cy="1656234"/>
          </a:xfrm>
        </p:grpSpPr>
        <p:pic>
          <p:nvPicPr>
            <p:cNvPr id="28677" name="Picture 5"/>
            <p:cNvPicPr>
              <a:picLocks noChangeAspect="1" noChangeArrowheads="1"/>
            </p:cNvPicPr>
            <p:nvPr/>
          </p:nvPicPr>
          <p:blipFill>
            <a:blip r:embed="rId3" cstate="email"/>
            <a:srcRect/>
            <a:stretch>
              <a:fillRect/>
            </a:stretch>
          </p:blipFill>
          <p:spPr bwMode="auto">
            <a:xfrm>
              <a:off x="6901780" y="-142900"/>
              <a:ext cx="2456566" cy="1627684"/>
            </a:xfrm>
            <a:prstGeom prst="rect">
              <a:avLst/>
            </a:prstGeom>
            <a:noFill/>
            <a:effectLst>
              <a:softEdge rad="317500"/>
            </a:effectLst>
          </p:spPr>
        </p:pic>
        <p:sp>
          <p:nvSpPr>
            <p:cNvPr id="8" name="Rectangle 2"/>
            <p:cNvSpPr txBox="1">
              <a:spLocks noChangeArrowheads="1"/>
            </p:cNvSpPr>
            <p:nvPr/>
          </p:nvSpPr>
          <p:spPr bwMode="auto">
            <a:xfrm>
              <a:off x="683915" y="-171450"/>
              <a:ext cx="7056706" cy="1511730"/>
            </a:xfrm>
            <a:prstGeom prst="rect">
              <a:avLst/>
            </a:prstGeom>
            <a:noFill/>
            <a:ln w="9525">
              <a:noFill/>
              <a:miter lim="800000"/>
              <a:headEnd/>
              <a:tailEnd/>
            </a:ln>
            <a:effectLst/>
          </p:spPr>
          <p:txBody>
            <a:bodyPr lIns="92075" tIns="46038" rIns="92075" bIns="46038" anchor="ctr"/>
            <a:lstStyle/>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Oxhydroelectric Effect </a:t>
              </a:r>
            </a:p>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in Bi-Distilled Water</a:t>
              </a:r>
              <a:r>
                <a:rPr lang="it-IT" sz="3000" b="1" kern="0" cap="small" dirty="0">
                  <a:solidFill>
                    <a:srgbClr val="FF3300"/>
                  </a:solidFill>
                  <a:effectLst>
                    <a:outerShdw blurRad="38100" dist="38100" dir="2700000" algn="tl">
                      <a:srgbClr val="000000"/>
                    </a:outerShdw>
                  </a:effectLst>
                  <a:latin typeface="+mj-lt"/>
                  <a:ea typeface="+mj-ea"/>
                  <a:cs typeface="+mj-cs"/>
                </a:rPr>
                <a:t> </a:t>
              </a:r>
            </a:p>
          </p:txBody>
        </p:sp>
      </p:grpSp>
      <p:grpSp>
        <p:nvGrpSpPr>
          <p:cNvPr id="3" name="Gruppo 9"/>
          <p:cNvGrpSpPr>
            <a:grpSpLocks/>
          </p:cNvGrpSpPr>
          <p:nvPr/>
        </p:nvGrpSpPr>
        <p:grpSpPr bwMode="auto">
          <a:xfrm>
            <a:off x="179388" y="333375"/>
            <a:ext cx="5400675" cy="1417638"/>
            <a:chOff x="179388" y="333375"/>
            <a:chExt cx="5400675" cy="1417638"/>
          </a:xfrm>
        </p:grpSpPr>
        <p:sp>
          <p:nvSpPr>
            <p:cNvPr id="10248" name="CasellaDiTesto 9"/>
            <p:cNvSpPr txBox="1">
              <a:spLocks noChangeArrowheads="1"/>
            </p:cNvSpPr>
            <p:nvPr/>
          </p:nvSpPr>
          <p:spPr bwMode="auto">
            <a:xfrm>
              <a:off x="1835150" y="1196975"/>
              <a:ext cx="3744913" cy="523875"/>
            </a:xfrm>
            <a:prstGeom prst="rect">
              <a:avLst/>
            </a:prstGeom>
            <a:noFill/>
            <a:ln w="9525">
              <a:noFill/>
              <a:miter lim="800000"/>
              <a:headEnd/>
              <a:tailEnd/>
            </a:ln>
          </p:spPr>
          <p:txBody>
            <a:bodyPr>
              <a:spAutoFit/>
            </a:bodyPr>
            <a:lstStyle/>
            <a:p>
              <a:r>
                <a:rPr lang="it-IT" sz="2800"/>
                <a:t>Why is it a novelty?</a:t>
              </a:r>
            </a:p>
          </p:txBody>
        </p:sp>
        <p:pic>
          <p:nvPicPr>
            <p:cNvPr id="10249" name="Immagine 11" descr="question novelty.jpg"/>
            <p:cNvPicPr>
              <a:picLocks noChangeAspect="1"/>
            </p:cNvPicPr>
            <p:nvPr/>
          </p:nvPicPr>
          <p:blipFill>
            <a:blip r:embed="rId4" cstate="print"/>
            <a:srcRect/>
            <a:stretch>
              <a:fillRect/>
            </a:stretch>
          </p:blipFill>
          <p:spPr bwMode="auto">
            <a:xfrm>
              <a:off x="179388" y="333375"/>
              <a:ext cx="1422400" cy="1417638"/>
            </a:xfrm>
            <a:prstGeom prst="rect">
              <a:avLst/>
            </a:prstGeom>
            <a:noFill/>
            <a:ln w="9525">
              <a:noFill/>
              <a:miter lim="800000"/>
              <a:headEnd/>
              <a:tailEnd/>
            </a:ln>
          </p:spPr>
        </p:pic>
      </p:grpSp>
      <p:pic>
        <p:nvPicPr>
          <p:cNvPr id="10244" name="Picture 6" descr="C:\Users\Roberto\Documents\Documenti Vecchio hard disk luglio 2010\Documenti-old\Documenti\PROMETE\logoreverse.gif"/>
          <p:cNvPicPr>
            <a:picLocks noChangeAspect="1" noChangeArrowheads="1"/>
          </p:cNvPicPr>
          <p:nvPr/>
        </p:nvPicPr>
        <p:blipFill>
          <a:blip r:embed="rId5" cstate="print"/>
          <a:srcRect/>
          <a:stretch>
            <a:fillRect/>
          </a:stretch>
        </p:blipFill>
        <p:spPr bwMode="auto">
          <a:xfrm>
            <a:off x="71438" y="6362700"/>
            <a:ext cx="2339975" cy="522288"/>
          </a:xfrm>
          <a:prstGeom prst="rect">
            <a:avLst/>
          </a:prstGeom>
          <a:noFill/>
          <a:ln w="9525">
            <a:noFill/>
            <a:miter lim="800000"/>
            <a:headEnd/>
            <a:tailEnd/>
          </a:ln>
        </p:spPr>
      </p:pic>
      <p:grpSp>
        <p:nvGrpSpPr>
          <p:cNvPr id="4" name="Gruppo 14"/>
          <p:cNvGrpSpPr>
            <a:grpSpLocks/>
          </p:cNvGrpSpPr>
          <p:nvPr/>
        </p:nvGrpSpPr>
        <p:grpSpPr bwMode="auto">
          <a:xfrm>
            <a:off x="287338" y="1844675"/>
            <a:ext cx="8821737" cy="5040313"/>
            <a:chOff x="287338" y="1843931"/>
            <a:chExt cx="8821166" cy="5041287"/>
          </a:xfrm>
        </p:grpSpPr>
        <p:sp>
          <p:nvSpPr>
            <p:cNvPr id="6" name="Rectangle 4"/>
            <p:cNvSpPr>
              <a:spLocks noChangeArrowheads="1"/>
            </p:cNvSpPr>
            <p:nvPr/>
          </p:nvSpPr>
          <p:spPr bwMode="auto">
            <a:xfrm>
              <a:off x="287338" y="1843931"/>
              <a:ext cx="8711636" cy="4322010"/>
            </a:xfrm>
            <a:prstGeom prst="rect">
              <a:avLst/>
            </a:prstGeom>
            <a:noFill/>
            <a:ln w="9525">
              <a:noFill/>
              <a:miter lim="800000"/>
              <a:headEnd/>
              <a:tailEnd/>
            </a:ln>
            <a:effectLst/>
          </p:spPr>
          <p:txBody>
            <a:bodyPr lIns="92075" tIns="46038" rIns="92075" bIns="46038" anchor="b"/>
            <a:lstStyle/>
            <a:p>
              <a:pPr algn="ctr">
                <a:defRPr/>
              </a:pPr>
              <a:r>
                <a:rPr lang="en-US" sz="2000" b="1" kern="0" cap="small" dirty="0">
                  <a:solidFill>
                    <a:srgbClr val="FF3300"/>
                  </a:solidFill>
                  <a:effectLst>
                    <a:outerShdw blurRad="38100" dist="38100" dir="2700000" algn="tl">
                      <a:srgbClr val="000000"/>
                    </a:outerShdw>
                  </a:effectLst>
                  <a:latin typeface="+mj-lt"/>
                  <a:ea typeface="+mj-ea"/>
                  <a:cs typeface="+mj-cs"/>
                </a:rPr>
                <a:t> </a:t>
              </a:r>
            </a:p>
            <a:p>
              <a:pPr algn="ctr">
                <a:defRPr/>
              </a:pPr>
              <a:endParaRPr lang="en-US" sz="2000" b="1" kern="0" cap="small" dirty="0">
                <a:solidFill>
                  <a:srgbClr val="FF3300"/>
                </a:solidFill>
                <a:effectLst>
                  <a:outerShdw blurRad="38100" dist="38100" dir="2700000" algn="tl">
                    <a:srgbClr val="000000"/>
                  </a:outerShdw>
                </a:effectLst>
                <a:latin typeface="+mj-lt"/>
                <a:ea typeface="+mj-ea"/>
                <a:cs typeface="+mj-cs"/>
              </a:endParaRPr>
            </a:p>
            <a:p>
              <a:pPr algn="ctr">
                <a:defRPr/>
              </a:pPr>
              <a:endParaRPr lang="en-US" sz="2000" b="1" kern="0" cap="small" dirty="0">
                <a:solidFill>
                  <a:srgbClr val="FF3300"/>
                </a:solidFill>
                <a:effectLst>
                  <a:outerShdw blurRad="38100" dist="38100" dir="2700000" algn="tl">
                    <a:srgbClr val="000000"/>
                  </a:outerShdw>
                </a:effectLst>
                <a:latin typeface="+mj-lt"/>
                <a:ea typeface="+mj-ea"/>
                <a:cs typeface="+mj-cs"/>
              </a:endParaRPr>
            </a:p>
            <a:p>
              <a:pPr algn="ctr">
                <a:defRPr/>
              </a:pPr>
              <a:endParaRPr lang="en-US" sz="2000" b="1" kern="0" cap="small" dirty="0">
                <a:solidFill>
                  <a:srgbClr val="FF3300"/>
                </a:solidFill>
                <a:effectLst>
                  <a:outerShdw blurRad="38100" dist="38100" dir="2700000" algn="tl">
                    <a:srgbClr val="000000"/>
                  </a:outerShdw>
                </a:effectLst>
                <a:latin typeface="+mj-lt"/>
                <a:ea typeface="+mj-ea"/>
                <a:cs typeface="+mj-cs"/>
              </a:endParaRPr>
            </a:p>
            <a:p>
              <a:pPr algn="ctr">
                <a:defRPr/>
              </a:pPr>
              <a:r>
                <a:rPr lang="en-US" sz="2000" b="1" kern="0" cap="small" dirty="0">
                  <a:solidFill>
                    <a:srgbClr val="FF3300"/>
                  </a:solidFill>
                  <a:effectLst>
                    <a:outerShdw blurRad="38100" dist="38100" dir="2700000" algn="tl">
                      <a:srgbClr val="000000"/>
                    </a:outerShdw>
                  </a:effectLst>
                  <a:latin typeface="+mj-lt"/>
                  <a:ea typeface="+mj-ea"/>
                  <a:cs typeface="+mj-cs"/>
                </a:rPr>
                <a:t>Electricity Extraction from Bi-Distilled Water by twin electrodes</a:t>
              </a:r>
              <a:r>
                <a:rPr lang="en-US" sz="2000" b="1" kern="0" cap="small" dirty="0">
                  <a:solidFill>
                    <a:srgbClr val="FFFF00"/>
                  </a:solidFill>
                  <a:effectLst>
                    <a:outerShdw blurRad="38100" dist="38100" dir="2700000" algn="tl">
                      <a:srgbClr val="000000"/>
                    </a:outerShdw>
                  </a:effectLst>
                  <a:latin typeface="+mj-lt"/>
                  <a:ea typeface="+mj-ea"/>
                  <a:cs typeface="+mj-cs"/>
                </a:rPr>
                <a:t> </a:t>
              </a:r>
              <a:r>
                <a:rPr lang="en-US" sz="2000" b="1" i="1" u="sng" kern="0" cap="small" dirty="0">
                  <a:solidFill>
                    <a:srgbClr val="FFFF00"/>
                  </a:solidFill>
                  <a:effectLst>
                    <a:outerShdw blurRad="38100" dist="38100" dir="2700000" algn="tl">
                      <a:srgbClr val="000000"/>
                    </a:outerShdw>
                  </a:effectLst>
                  <a:latin typeface="+mj-lt"/>
                  <a:ea typeface="+mj-ea"/>
                  <a:cs typeface="+mj-cs"/>
                </a:rPr>
                <a:t>astonishing phenomenon in the frame of classical electrochemistry </a:t>
              </a:r>
            </a:p>
            <a:p>
              <a:pPr>
                <a:defRPr/>
              </a:pPr>
              <a:r>
                <a:rPr lang="en-US" sz="2000" b="1" i="1" kern="0" cap="small" dirty="0">
                  <a:solidFill>
                    <a:srgbClr val="FFFF00"/>
                  </a:solidFill>
                  <a:effectLst>
                    <a:outerShdw blurRad="38100" dist="38100" dir="2700000" algn="tl">
                      <a:srgbClr val="000000"/>
                    </a:outerShdw>
                  </a:effectLst>
                  <a:latin typeface="+mj-lt"/>
                  <a:ea typeface="+mj-ea"/>
                  <a:cs typeface="+mj-cs"/>
                </a:rPr>
                <a:t>				</a:t>
              </a:r>
              <a:r>
                <a:rPr lang="en-US" b="1" kern="0" cap="small" dirty="0">
                  <a:solidFill>
                    <a:srgbClr val="FFFF00"/>
                  </a:solidFill>
                  <a:effectLst>
                    <a:outerShdw blurRad="38100" dist="38100" dir="2700000" algn="tl">
                      <a:srgbClr val="000000"/>
                    </a:outerShdw>
                  </a:effectLst>
                  <a:latin typeface="+mj-lt"/>
                  <a:ea typeface="+mj-ea"/>
                  <a:cs typeface="+mj-cs"/>
                </a:rPr>
                <a:t>due to</a:t>
              </a:r>
            </a:p>
            <a:p>
              <a:pPr lvl="2">
                <a:defRPr/>
              </a:pPr>
              <a:r>
                <a:rPr lang="en-US" sz="2000" b="1" kern="0" cap="small" dirty="0">
                  <a:solidFill>
                    <a:srgbClr val="FFFF00"/>
                  </a:solidFill>
                  <a:effectLst>
                    <a:outerShdw blurRad="38100" dist="38100" dir="2700000" algn="tl">
                      <a:srgbClr val="000000"/>
                    </a:outerShdw>
                  </a:effectLst>
                  <a:latin typeface="+mj-lt"/>
                  <a:ea typeface="+mj-ea"/>
                  <a:cs typeface="+mj-cs"/>
                </a:rPr>
                <a:t>absence of any significant quantity of ionic solutes                                                  	that seems to imply some kind of</a:t>
              </a:r>
            </a:p>
            <a:p>
              <a:pPr lvl="2">
                <a:defRPr/>
              </a:pPr>
              <a:r>
                <a:rPr lang="en-US" sz="2000" b="1" kern="0" cap="small" dirty="0">
                  <a:solidFill>
                    <a:srgbClr val="FFFF00"/>
                  </a:solidFill>
                  <a:effectLst>
                    <a:outerShdw blurRad="38100" dist="38100" dir="2700000" algn="tl">
                      <a:srgbClr val="000000"/>
                    </a:outerShdw>
                  </a:effectLst>
                  <a:latin typeface="+mj-lt"/>
                  <a:ea typeface="+mj-ea"/>
                  <a:cs typeface="+mj-cs"/>
                </a:rPr>
                <a:t>          	  “other than ionic” conduction </a:t>
              </a:r>
            </a:p>
            <a:p>
              <a:pPr>
                <a:defRPr/>
              </a:pPr>
              <a:endParaRPr lang="en-US" sz="1200" b="1" kern="0" cap="small" dirty="0">
                <a:solidFill>
                  <a:srgbClr val="FFFF00"/>
                </a:solidFill>
                <a:effectLst>
                  <a:outerShdw blurRad="38100" dist="38100" dir="2700000" algn="tl">
                    <a:srgbClr val="000000"/>
                  </a:outerShdw>
                </a:effectLst>
                <a:latin typeface="+mj-lt"/>
                <a:ea typeface="+mj-ea"/>
                <a:cs typeface="+mj-cs"/>
              </a:endParaRPr>
            </a:p>
            <a:p>
              <a:pPr>
                <a:defRPr/>
              </a:pPr>
              <a:r>
                <a:rPr lang="en-US" sz="2000" b="1" kern="0" cap="small" dirty="0">
                  <a:solidFill>
                    <a:srgbClr val="FFFF00"/>
                  </a:solidFill>
                  <a:effectLst>
                    <a:outerShdw blurRad="38100" dist="38100" dir="2700000" algn="tl">
                      <a:srgbClr val="000000"/>
                    </a:outerShdw>
                  </a:effectLst>
                  <a:latin typeface="+mj-lt"/>
                  <a:ea typeface="+mj-ea"/>
                  <a:cs typeface="+mj-cs"/>
                </a:rPr>
                <a:t>The </a:t>
              </a:r>
              <a:r>
                <a:rPr lang="en-US" sz="2000" b="1" i="1" kern="0" cap="small" dirty="0">
                  <a:solidFill>
                    <a:srgbClr val="FFFF00"/>
                  </a:solidFill>
                  <a:effectLst>
                    <a:outerShdw blurRad="38100" dist="38100" dir="2700000" algn="tl">
                      <a:srgbClr val="000000"/>
                    </a:outerShdw>
                  </a:effectLst>
                  <a:latin typeface="+mj-lt"/>
                  <a:ea typeface="+mj-ea"/>
                  <a:cs typeface="+mj-cs"/>
                </a:rPr>
                <a:t>unexpected </a:t>
              </a:r>
              <a:r>
                <a:rPr lang="en-US" sz="2000" b="1" kern="0" cap="small" dirty="0">
                  <a:solidFill>
                    <a:srgbClr val="FFFF00"/>
                  </a:solidFill>
                  <a:effectLst>
                    <a:outerShdw blurRad="38100" dist="38100" dir="2700000" algn="tl">
                      <a:srgbClr val="000000"/>
                    </a:outerShdw>
                  </a:effectLst>
                  <a:latin typeface="+mj-lt"/>
                  <a:ea typeface="+mj-ea"/>
                  <a:cs typeface="+mj-cs"/>
                </a:rPr>
                <a:t>phenomenon of electricity extraction from water by twin Pt electrodes, mediated by oxygen molecules - </a:t>
              </a:r>
              <a:r>
                <a:rPr lang="en-US" sz="2000" b="1" kern="0" cap="small" dirty="0">
                  <a:solidFill>
                    <a:srgbClr val="FF3300"/>
                  </a:solidFill>
                  <a:effectLst>
                    <a:outerShdw blurRad="38100" dist="38100" dir="2700000" algn="tl">
                      <a:srgbClr val="000000"/>
                    </a:outerShdw>
                  </a:effectLst>
                  <a:latin typeface="+mj-lt"/>
                  <a:ea typeface="+mj-ea"/>
                  <a:cs typeface="+mj-cs"/>
                </a:rPr>
                <a:t>Oxhydroelectric Effect</a:t>
              </a:r>
              <a:r>
                <a:rPr lang="en-US" sz="2000" b="1" kern="0" cap="small" dirty="0">
                  <a:solidFill>
                    <a:srgbClr val="FFFF00"/>
                  </a:solidFill>
                  <a:effectLst>
                    <a:outerShdw blurRad="38100" dist="38100" dir="2700000" algn="tl">
                      <a:srgbClr val="000000"/>
                    </a:outerShdw>
                  </a:effectLst>
                  <a:latin typeface="+mj-lt"/>
                  <a:ea typeface="+mj-ea"/>
                  <a:cs typeface="+mj-cs"/>
                </a:rPr>
                <a:t> - </a:t>
              </a:r>
              <a:r>
                <a:rPr lang="en-US" sz="2000" b="1" kern="0" cap="small" dirty="0">
                  <a:solidFill>
                    <a:srgbClr val="FF3300"/>
                  </a:solidFill>
                  <a:effectLst>
                    <a:outerShdw blurRad="38100" dist="38100" dir="2700000" algn="tl">
                      <a:srgbClr val="000000"/>
                    </a:outerShdw>
                  </a:effectLst>
                  <a:latin typeface="+mj-lt"/>
                  <a:ea typeface="+mj-ea"/>
                  <a:cs typeface="+mj-cs"/>
                </a:rPr>
                <a:t>has been already reported in a “standard” electrolyte solution</a:t>
              </a:r>
              <a:r>
                <a:rPr lang="en-US" sz="2000" b="1" kern="0" cap="small" baseline="30000" dirty="0">
                  <a:solidFill>
                    <a:srgbClr val="FFFF00"/>
                  </a:solidFill>
                  <a:effectLst>
                    <a:outerShdw blurRad="38100" dist="38100" dir="2700000" algn="tl">
                      <a:srgbClr val="000000"/>
                    </a:outerShdw>
                  </a:effectLst>
                  <a:latin typeface="+mj-lt"/>
                  <a:ea typeface="+mj-ea"/>
                  <a:cs typeface="+mj-cs"/>
                </a:rPr>
                <a:t>1</a:t>
              </a:r>
              <a:r>
                <a:rPr lang="en-US" sz="2000" b="1" kern="0" cap="small" dirty="0">
                  <a:solidFill>
                    <a:srgbClr val="FFFF00"/>
                  </a:solidFill>
                  <a:effectLst>
                    <a:outerShdw blurRad="38100" dist="38100" dir="2700000" algn="tl">
                      <a:srgbClr val="000000"/>
                    </a:outerShdw>
                  </a:effectLst>
                  <a:latin typeface="+mj-lt"/>
                  <a:ea typeface="+mj-ea"/>
                  <a:cs typeface="+mj-cs"/>
                </a:rPr>
                <a:t>. </a:t>
              </a:r>
            </a:p>
            <a:p>
              <a:pPr>
                <a:defRPr/>
              </a:pPr>
              <a:endParaRPr lang="en-US" sz="1200" b="1" kern="0" cap="small" dirty="0">
                <a:solidFill>
                  <a:srgbClr val="FFFF00"/>
                </a:solidFill>
                <a:effectLst>
                  <a:outerShdw blurRad="38100" dist="38100" dir="2700000" algn="tl">
                    <a:srgbClr val="000000"/>
                  </a:outerShdw>
                </a:effectLst>
                <a:latin typeface="+mj-lt"/>
                <a:ea typeface="+mj-ea"/>
                <a:cs typeface="+mj-cs"/>
              </a:endParaRPr>
            </a:p>
            <a:p>
              <a:pPr algn="just">
                <a:defRPr/>
              </a:pPr>
              <a:r>
                <a:rPr lang="en-US" sz="2000" b="1" kern="0" cap="small" dirty="0">
                  <a:solidFill>
                    <a:srgbClr val="FFFF00"/>
                  </a:solidFill>
                  <a:effectLst>
                    <a:outerShdw blurRad="38100" dist="38100" dir="2700000" algn="tl">
                      <a:srgbClr val="000000"/>
                    </a:outerShdw>
                  </a:effectLst>
                  <a:latin typeface="+mj-lt"/>
                  <a:ea typeface="+mj-ea"/>
                  <a:cs typeface="+mj-cs"/>
                </a:rPr>
                <a:t>The use of bi-distilled water instead of water-electrolyte solution   exploits </a:t>
              </a:r>
              <a:r>
                <a:rPr lang="en-US" sz="2000" b="1" i="1" u="sng" kern="0" cap="small" dirty="0">
                  <a:solidFill>
                    <a:srgbClr val="FFFF00"/>
                  </a:solidFill>
                  <a:effectLst>
                    <a:outerShdw blurRad="38100" dist="38100" dir="2700000" algn="tl">
                      <a:srgbClr val="000000"/>
                    </a:outerShdw>
                  </a:effectLst>
                  <a:latin typeface="+mj-lt"/>
                  <a:ea typeface="+mj-ea"/>
                  <a:cs typeface="+mj-cs"/>
                </a:rPr>
                <a:t>new physical concepts concerning pure water behavior</a:t>
              </a:r>
              <a:r>
                <a:rPr lang="en-US" sz="2000" b="1" kern="0" cap="small" dirty="0">
                  <a:solidFill>
                    <a:srgbClr val="FFFF00"/>
                  </a:solidFill>
                  <a:effectLst>
                    <a:outerShdw blurRad="38100" dist="38100" dir="2700000" algn="tl">
                      <a:srgbClr val="000000"/>
                    </a:outerShdw>
                  </a:effectLst>
                  <a:latin typeface="+mj-lt"/>
                  <a:ea typeface="+mj-ea"/>
                  <a:cs typeface="+mj-cs"/>
                </a:rPr>
                <a:t>,  derived from numerous experimental results.</a:t>
              </a:r>
              <a:r>
                <a:rPr lang="it-IT" sz="2000" b="1" kern="0" cap="small" dirty="0">
                  <a:solidFill>
                    <a:srgbClr val="FFFF00"/>
                  </a:solidFill>
                  <a:effectLst>
                    <a:outerShdw blurRad="38100" dist="38100" dir="2700000" algn="tl">
                      <a:srgbClr val="000000"/>
                    </a:outerShdw>
                  </a:effectLst>
                  <a:latin typeface="+mj-lt"/>
                  <a:ea typeface="+mj-ea"/>
                  <a:cs typeface="+mj-cs"/>
                </a:rPr>
                <a:t> </a:t>
              </a:r>
              <a:r>
                <a:rPr lang="en-US" sz="2000" b="1" kern="0" cap="small" dirty="0">
                  <a:solidFill>
                    <a:srgbClr val="FFFF00"/>
                  </a:solidFill>
                  <a:effectLst>
                    <a:outerShdw blurRad="38100" dist="38100" dir="2700000" algn="tl">
                      <a:srgbClr val="000000"/>
                    </a:outerShdw>
                  </a:effectLst>
                  <a:latin typeface="+mj-lt"/>
                  <a:ea typeface="+mj-ea"/>
                  <a:cs typeface="+mj-cs"/>
                </a:rPr>
                <a:t> </a:t>
              </a:r>
              <a:endParaRPr lang="it-IT" sz="2000" b="1" kern="0" cap="small" dirty="0">
                <a:solidFill>
                  <a:srgbClr val="FFFF00"/>
                </a:solidFill>
                <a:effectLst>
                  <a:outerShdw blurRad="38100" dist="38100" dir="2700000" algn="tl">
                    <a:srgbClr val="000000"/>
                  </a:outerShdw>
                </a:effectLst>
                <a:latin typeface="+mj-lt"/>
                <a:ea typeface="+mj-ea"/>
                <a:cs typeface="+mj-cs"/>
              </a:endParaRPr>
            </a:p>
          </p:txBody>
        </p:sp>
        <p:sp>
          <p:nvSpPr>
            <p:cNvPr id="10247" name="CasellaDiTesto 13"/>
            <p:cNvSpPr txBox="1">
              <a:spLocks noChangeArrowheads="1"/>
            </p:cNvSpPr>
            <p:nvPr/>
          </p:nvSpPr>
          <p:spPr bwMode="auto">
            <a:xfrm>
              <a:off x="4320480" y="6356807"/>
              <a:ext cx="4788024" cy="528411"/>
            </a:xfrm>
            <a:prstGeom prst="rect">
              <a:avLst/>
            </a:prstGeom>
            <a:solidFill>
              <a:srgbClr val="009999"/>
            </a:solidFill>
            <a:ln w="9525">
              <a:noFill/>
              <a:miter lim="800000"/>
              <a:headEnd/>
              <a:tailEnd/>
            </a:ln>
          </p:spPr>
          <p:txBody>
            <a:bodyPr>
              <a:spAutoFit/>
            </a:bodyPr>
            <a:lstStyle/>
            <a:p>
              <a:r>
                <a:rPr lang="en-US" sz="1700" baseline="30000"/>
                <a:t>1</a:t>
              </a:r>
              <a:r>
                <a:rPr lang="en-US" sz="1700"/>
                <a:t>R. Germano et al. : Key Eng. Mat., 495 (2012) 100</a:t>
              </a:r>
              <a:endParaRPr lang="it-IT" sz="1700"/>
            </a:p>
            <a:p>
              <a:endParaRPr lang="it-IT" sz="1700" baseline="30000">
                <a:solidFill>
                  <a:srgbClr val="FFFF00"/>
                </a:solidFill>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C:\Users\Roberto\Documents\Documenti Vecchio hard disk luglio 2010\Documenti-old\Documenti\PROMETE\logoreverse.gif"/>
          <p:cNvPicPr>
            <a:picLocks noChangeAspect="1" noChangeArrowheads="1"/>
          </p:cNvPicPr>
          <p:nvPr/>
        </p:nvPicPr>
        <p:blipFill>
          <a:blip r:embed="rId3" cstate="print"/>
          <a:srcRect/>
          <a:stretch>
            <a:fillRect/>
          </a:stretch>
        </p:blipFill>
        <p:spPr bwMode="auto">
          <a:xfrm>
            <a:off x="-36513" y="6321425"/>
            <a:ext cx="2339976" cy="522288"/>
          </a:xfrm>
          <a:prstGeom prst="rect">
            <a:avLst/>
          </a:prstGeom>
          <a:noFill/>
          <a:ln w="9525">
            <a:noFill/>
            <a:miter lim="800000"/>
            <a:headEnd/>
            <a:tailEnd/>
          </a:ln>
        </p:spPr>
      </p:pic>
      <p:grpSp>
        <p:nvGrpSpPr>
          <p:cNvPr id="2" name="Gruppo 16"/>
          <p:cNvGrpSpPr>
            <a:grpSpLocks/>
          </p:cNvGrpSpPr>
          <p:nvPr/>
        </p:nvGrpSpPr>
        <p:grpSpPr bwMode="auto">
          <a:xfrm>
            <a:off x="250825" y="-242888"/>
            <a:ext cx="8893175" cy="1933576"/>
            <a:chOff x="250825" y="-242888"/>
            <a:chExt cx="8893175" cy="1933535"/>
          </a:xfrm>
        </p:grpSpPr>
        <p:pic>
          <p:nvPicPr>
            <p:cNvPr id="31748" name="Picture 4"/>
            <p:cNvPicPr>
              <a:picLocks noChangeAspect="1" noChangeArrowheads="1"/>
            </p:cNvPicPr>
            <p:nvPr/>
          </p:nvPicPr>
          <p:blipFill>
            <a:blip r:embed="rId4" cstate="email"/>
            <a:srcRect/>
            <a:stretch>
              <a:fillRect/>
            </a:stretch>
          </p:blipFill>
          <p:spPr bwMode="auto">
            <a:xfrm>
              <a:off x="7308304" y="1"/>
              <a:ext cx="1835696" cy="1690646"/>
            </a:xfrm>
            <a:prstGeom prst="rect">
              <a:avLst/>
            </a:prstGeom>
            <a:noFill/>
            <a:effectLst>
              <a:softEdge rad="317500"/>
            </a:effectLst>
          </p:spPr>
        </p:pic>
        <p:sp>
          <p:nvSpPr>
            <p:cNvPr id="8" name="Rectangle 2"/>
            <p:cNvSpPr txBox="1">
              <a:spLocks noChangeArrowheads="1"/>
            </p:cNvSpPr>
            <p:nvPr/>
          </p:nvSpPr>
          <p:spPr bwMode="auto">
            <a:xfrm>
              <a:off x="250825" y="-242888"/>
              <a:ext cx="8569325" cy="1511269"/>
            </a:xfrm>
            <a:prstGeom prst="rect">
              <a:avLst/>
            </a:prstGeom>
            <a:noFill/>
            <a:ln w="9525">
              <a:noFill/>
              <a:miter lim="800000"/>
              <a:headEnd/>
              <a:tailEnd/>
            </a:ln>
            <a:effectLst/>
          </p:spPr>
          <p:txBody>
            <a:bodyPr lIns="92075" tIns="46038" rIns="92075" bIns="46038" anchor="ctr"/>
            <a:lstStyle/>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Oxhydroelectric Effect </a:t>
              </a:r>
            </a:p>
            <a:p>
              <a:pPr algn="ctr">
                <a:defRPr/>
              </a:pPr>
              <a:r>
                <a:rPr lang="en-US" sz="3000" b="1" kern="0" cap="small" dirty="0">
                  <a:solidFill>
                    <a:srgbClr val="FF3300"/>
                  </a:solidFill>
                  <a:effectLst>
                    <a:outerShdw blurRad="38100" dist="38100" dir="2700000" algn="tl">
                      <a:srgbClr val="000000"/>
                    </a:outerShdw>
                  </a:effectLst>
                  <a:latin typeface="+mj-lt"/>
                  <a:ea typeface="+mj-ea"/>
                  <a:cs typeface="+mj-cs"/>
                </a:rPr>
                <a:t>in Bi-Distilled Water</a:t>
              </a:r>
              <a:r>
                <a:rPr lang="it-IT" sz="3000" b="1" kern="0" cap="small" dirty="0">
                  <a:solidFill>
                    <a:srgbClr val="FF3300"/>
                  </a:solidFill>
                  <a:effectLst>
                    <a:outerShdw blurRad="38100" dist="38100" dir="2700000" algn="tl">
                      <a:srgbClr val="000000"/>
                    </a:outerShdw>
                  </a:effectLst>
                  <a:latin typeface="+mj-lt"/>
                  <a:ea typeface="+mj-ea"/>
                  <a:cs typeface="+mj-cs"/>
                </a:rPr>
                <a:t> </a:t>
              </a:r>
            </a:p>
          </p:txBody>
        </p:sp>
      </p:grpSp>
      <p:sp>
        <p:nvSpPr>
          <p:cNvPr id="13" name="CasellaDiTesto 12"/>
          <p:cNvSpPr txBox="1"/>
          <p:nvPr/>
        </p:nvSpPr>
        <p:spPr>
          <a:xfrm>
            <a:off x="0" y="5191125"/>
            <a:ext cx="9251950" cy="830263"/>
          </a:xfrm>
          <a:prstGeom prst="rect">
            <a:avLst/>
          </a:prstGeom>
          <a:noFill/>
        </p:spPr>
        <p:txBody>
          <a:bodyPr>
            <a:spAutoFit/>
          </a:bodyPr>
          <a:lstStyle/>
          <a:p>
            <a:pPr>
              <a:defRPr/>
            </a:pPr>
            <a:r>
              <a:rPr lang="en-US" sz="2400" b="1" u="sng" kern="0" cap="small" dirty="0">
                <a:solidFill>
                  <a:srgbClr val="FF0000"/>
                </a:solidFill>
                <a:effectLst>
                  <a:outerShdw blurRad="38100" dist="38100" dir="2700000" algn="tl">
                    <a:srgbClr val="000000"/>
                  </a:outerShdw>
                </a:effectLst>
              </a:rPr>
              <a:t>Example</a:t>
            </a:r>
            <a:r>
              <a:rPr lang="en-US" sz="2400" b="1" kern="0" cap="small" dirty="0">
                <a:solidFill>
                  <a:srgbClr val="FF0000"/>
                </a:solidFill>
                <a:effectLst>
                  <a:outerShdw blurRad="38100" dist="38100" dir="2700000" algn="tl">
                    <a:srgbClr val="000000"/>
                  </a:outerShdw>
                </a:effectLst>
              </a:rPr>
              <a:t>: electrical conductivity of pure water increases up to 300% after iterative filtrations. </a:t>
            </a:r>
          </a:p>
        </p:txBody>
      </p:sp>
      <p:grpSp>
        <p:nvGrpSpPr>
          <p:cNvPr id="3" name="Gruppo 19"/>
          <p:cNvGrpSpPr>
            <a:grpSpLocks/>
          </p:cNvGrpSpPr>
          <p:nvPr/>
        </p:nvGrpSpPr>
        <p:grpSpPr bwMode="auto">
          <a:xfrm>
            <a:off x="-1116013" y="587375"/>
            <a:ext cx="10260013" cy="6264275"/>
            <a:chOff x="-1116013" y="588044"/>
            <a:chExt cx="10260013" cy="6264674"/>
          </a:xfrm>
        </p:grpSpPr>
        <p:grpSp>
          <p:nvGrpSpPr>
            <p:cNvPr id="11273" name="Gruppo 18"/>
            <p:cNvGrpSpPr>
              <a:grpSpLocks/>
            </p:cNvGrpSpPr>
            <p:nvPr/>
          </p:nvGrpSpPr>
          <p:grpSpPr bwMode="auto">
            <a:xfrm>
              <a:off x="-1116013" y="588044"/>
              <a:ext cx="10260013" cy="4929188"/>
              <a:chOff x="-1116013" y="588044"/>
              <a:chExt cx="10260013" cy="4929188"/>
            </a:xfrm>
          </p:grpSpPr>
          <p:sp>
            <p:nvSpPr>
              <p:cNvPr id="28687" name="Rectangle 15"/>
              <p:cNvSpPr>
                <a:spLocks noChangeArrowheads="1"/>
              </p:cNvSpPr>
              <p:nvPr/>
            </p:nvSpPr>
            <p:spPr bwMode="auto">
              <a:xfrm>
                <a:off x="214313" y="588044"/>
                <a:ext cx="8929687" cy="4929502"/>
              </a:xfrm>
              <a:prstGeom prst="rect">
                <a:avLst/>
              </a:prstGeom>
              <a:noFill/>
              <a:ln w="9525">
                <a:noFill/>
                <a:miter lim="800000"/>
                <a:headEnd/>
                <a:tailEnd/>
              </a:ln>
            </p:spPr>
            <p:txBody>
              <a:bodyPr lIns="92075" tIns="46038" rIns="92075" bIns="46038" anchor="ctr"/>
              <a:lstStyle/>
              <a:p>
                <a:pPr>
                  <a:defRPr/>
                </a:pPr>
                <a:r>
                  <a:rPr lang="en-US" sz="2000" b="1" kern="0" cap="small" dirty="0">
                    <a:solidFill>
                      <a:srgbClr val="FFFF00"/>
                    </a:solidFill>
                    <a:effectLst>
                      <a:outerShdw blurRad="38100" dist="38100" dir="2700000" algn="tl">
                        <a:srgbClr val="000000"/>
                      </a:outerShdw>
                    </a:effectLst>
                    <a:latin typeface="+mj-lt"/>
                    <a:ea typeface="+mj-ea"/>
                    <a:cs typeface="+mj-cs"/>
                  </a:rPr>
                  <a:t>variation of the physical-chemical properties of pure, bi-distilled water such as huge changes in </a:t>
                </a:r>
                <a:r>
                  <a:rPr lang="en-US" sz="2000" b="1" kern="0" cap="small" baseline="30000" dirty="0">
                    <a:solidFill>
                      <a:srgbClr val="FFFF00"/>
                    </a:solidFill>
                    <a:effectLst>
                      <a:outerShdw blurRad="38100" dist="38100" dir="2700000" algn="tl">
                        <a:srgbClr val="000000"/>
                      </a:outerShdw>
                    </a:effectLst>
                    <a:latin typeface="+mj-lt"/>
                    <a:ea typeface="+mj-ea"/>
                    <a:cs typeface="+mj-cs"/>
                  </a:rPr>
                  <a:t>3-5</a:t>
                </a:r>
                <a:r>
                  <a:rPr lang="en-US" sz="2000" b="1" kern="0" cap="small" dirty="0">
                    <a:solidFill>
                      <a:srgbClr val="FFFF00"/>
                    </a:solidFill>
                    <a:effectLst>
                      <a:outerShdw blurRad="38100" dist="38100" dir="2700000" algn="tl">
                        <a:srgbClr val="000000"/>
                      </a:outerShdw>
                    </a:effectLst>
                    <a:latin typeface="+mj-lt"/>
                    <a:ea typeface="+mj-ea"/>
                    <a:cs typeface="+mj-cs"/>
                  </a:rPr>
                  <a:t>:</a:t>
                </a:r>
              </a:p>
              <a:p>
                <a:pPr lvl="3">
                  <a:buFont typeface="Arial" pitchFamily="34" charset="0"/>
                  <a:buChar char="•"/>
                  <a:defRPr/>
                </a:pPr>
                <a:endParaRPr lang="en-US" sz="2000" b="1" kern="0" cap="small" dirty="0">
                  <a:solidFill>
                    <a:srgbClr val="FFFF00"/>
                  </a:solidFill>
                  <a:effectLst>
                    <a:outerShdw blurRad="38100" dist="38100" dir="2700000" algn="tl">
                      <a:srgbClr val="000000"/>
                    </a:outerShdw>
                  </a:effectLst>
                  <a:latin typeface="+mj-lt"/>
                  <a:ea typeface="+mj-ea"/>
                  <a:cs typeface="+mj-cs"/>
                </a:endParaRPr>
              </a:p>
              <a:p>
                <a:pPr lvl="3">
                  <a:defRPr/>
                </a:pPr>
                <a:endParaRPr lang="en-US" sz="2000" b="1" kern="0" cap="small" dirty="0">
                  <a:solidFill>
                    <a:srgbClr val="FFFF00"/>
                  </a:solidFill>
                  <a:effectLst>
                    <a:outerShdw blurRad="38100" dist="38100" dir="2700000" algn="tl">
                      <a:srgbClr val="000000"/>
                    </a:outerShdw>
                  </a:effectLst>
                  <a:latin typeface="+mj-lt"/>
                  <a:ea typeface="+mj-ea"/>
                  <a:cs typeface="+mj-cs"/>
                </a:endParaRPr>
              </a:p>
              <a:p>
                <a:pPr>
                  <a:defRPr/>
                </a:pPr>
                <a:endParaRPr lang="en-US" sz="2000" b="1" kern="0" cap="small" dirty="0">
                  <a:solidFill>
                    <a:srgbClr val="FFFF00"/>
                  </a:solidFill>
                  <a:effectLst>
                    <a:outerShdw blurRad="38100" dist="38100" dir="2700000" algn="tl">
                      <a:srgbClr val="000000"/>
                    </a:outerShdw>
                  </a:effectLst>
                  <a:latin typeface="+mj-lt"/>
                  <a:ea typeface="+mj-ea"/>
                  <a:cs typeface="+mj-cs"/>
                </a:endParaRPr>
              </a:p>
              <a:p>
                <a:pPr>
                  <a:defRPr/>
                </a:pPr>
                <a:endParaRPr lang="it-IT" sz="2000" b="1" kern="0" cap="small" dirty="0">
                  <a:solidFill>
                    <a:srgbClr val="FFFF00"/>
                  </a:solidFill>
                  <a:effectLst>
                    <a:outerShdw blurRad="38100" dist="38100" dir="2700000" algn="tl">
                      <a:srgbClr val="000000"/>
                    </a:outerShdw>
                  </a:effectLst>
                  <a:latin typeface="+mj-lt"/>
                  <a:ea typeface="+mj-ea"/>
                  <a:cs typeface="+mj-cs"/>
                </a:endParaRPr>
              </a:p>
              <a:p>
                <a:pPr>
                  <a:defRPr/>
                </a:pPr>
                <a:endParaRPr lang="it-IT" sz="2000" b="1" kern="0" cap="small" dirty="0">
                  <a:solidFill>
                    <a:srgbClr val="FFFF00"/>
                  </a:solidFill>
                  <a:effectLst>
                    <a:outerShdw blurRad="38100" dist="38100" dir="2700000" algn="tl">
                      <a:srgbClr val="000000"/>
                    </a:outerShdw>
                  </a:effectLst>
                  <a:latin typeface="+mj-lt"/>
                  <a:ea typeface="+mj-ea"/>
                  <a:cs typeface="+mj-cs"/>
                </a:endParaRPr>
              </a:p>
            </p:txBody>
          </p:sp>
          <p:sp>
            <p:nvSpPr>
              <p:cNvPr id="14" name="CasellaDiTesto 13"/>
              <p:cNvSpPr txBox="1"/>
              <p:nvPr/>
            </p:nvSpPr>
            <p:spPr>
              <a:xfrm>
                <a:off x="2771775" y="2609061"/>
                <a:ext cx="6337300" cy="1324059"/>
              </a:xfrm>
              <a:prstGeom prst="rect">
                <a:avLst/>
              </a:prstGeom>
              <a:noFill/>
            </p:spPr>
            <p:txBody>
              <a:bodyPr>
                <a:spAutoFit/>
              </a:bodyPr>
              <a:lstStyle/>
              <a:p>
                <a:pPr lvl="3">
                  <a:buFont typeface="Arial" pitchFamily="34" charset="0"/>
                  <a:buChar char="•"/>
                  <a:defRPr/>
                </a:pPr>
                <a:r>
                  <a:rPr lang="en-US" sz="2000" b="1" kern="0" cap="small" dirty="0">
                    <a:solidFill>
                      <a:srgbClr val="FFFF00"/>
                    </a:solidFill>
                    <a:effectLst>
                      <a:outerShdw blurRad="38100" dist="38100" dir="2700000" algn="tl">
                        <a:srgbClr val="000000"/>
                      </a:outerShdw>
                    </a:effectLst>
                  </a:rPr>
                  <a:t>UV-</a:t>
                </a:r>
                <a:r>
                  <a:rPr lang="en-US" sz="2000" b="1" kern="0" cap="small" dirty="0" err="1">
                    <a:solidFill>
                      <a:srgbClr val="FFFF00"/>
                    </a:solidFill>
                    <a:effectLst>
                      <a:outerShdw blurRad="38100" dist="38100" dir="2700000" algn="tl">
                        <a:srgbClr val="000000"/>
                      </a:outerShdw>
                    </a:effectLst>
                  </a:rPr>
                  <a:t>vis</a:t>
                </a:r>
                <a:r>
                  <a:rPr lang="en-US" sz="2000" b="1" kern="0" cap="small" dirty="0">
                    <a:solidFill>
                      <a:srgbClr val="FFFF00"/>
                    </a:solidFill>
                    <a:effectLst>
                      <a:outerShdw blurRad="38100" dist="38100" dir="2700000" algn="tl">
                        <a:srgbClr val="000000"/>
                      </a:outerShdw>
                    </a:effectLst>
                  </a:rPr>
                  <a:t> and IR absorbance</a:t>
                </a:r>
              </a:p>
              <a:p>
                <a:pPr lvl="3">
                  <a:buFont typeface="Arial" pitchFamily="34" charset="0"/>
                  <a:buChar char="•"/>
                  <a:defRPr/>
                </a:pPr>
                <a:r>
                  <a:rPr lang="en-US" sz="2000" b="1" kern="0" cap="small" dirty="0">
                    <a:solidFill>
                      <a:srgbClr val="FFFF00"/>
                    </a:solidFill>
                    <a:effectLst>
                      <a:outerShdw blurRad="38100" dist="38100" dir="2700000" algn="tl">
                        <a:srgbClr val="000000"/>
                      </a:outerShdw>
                    </a:effectLst>
                  </a:rPr>
                  <a:t> light scattering</a:t>
                </a:r>
              </a:p>
              <a:p>
                <a:pPr lvl="3">
                  <a:buFont typeface="Arial" pitchFamily="34" charset="0"/>
                  <a:buChar char="•"/>
                  <a:defRPr/>
                </a:pPr>
                <a:r>
                  <a:rPr lang="en-US" sz="2000" b="1" kern="0" cap="small" dirty="0">
                    <a:solidFill>
                      <a:srgbClr val="FFFF00"/>
                    </a:solidFill>
                    <a:effectLst>
                      <a:outerShdw blurRad="38100" dist="38100" dir="2700000" algn="tl">
                        <a:srgbClr val="000000"/>
                      </a:outerShdw>
                    </a:effectLst>
                  </a:rPr>
                  <a:t> mixing heat with alkaline or acid solutions</a:t>
                </a:r>
              </a:p>
            </p:txBody>
          </p:sp>
          <p:sp>
            <p:nvSpPr>
              <p:cNvPr id="15" name="CasellaDiTesto 14"/>
              <p:cNvSpPr txBox="1"/>
              <p:nvPr/>
            </p:nvSpPr>
            <p:spPr>
              <a:xfrm>
                <a:off x="-1044575" y="2629699"/>
                <a:ext cx="5003800" cy="1016065"/>
              </a:xfrm>
              <a:prstGeom prst="rect">
                <a:avLst/>
              </a:prstGeom>
              <a:noFill/>
            </p:spPr>
            <p:txBody>
              <a:bodyPr>
                <a:spAutoFit/>
              </a:bodyPr>
              <a:lstStyle/>
              <a:p>
                <a:pPr lvl="3">
                  <a:buFont typeface="Arial" pitchFamily="34" charset="0"/>
                  <a:buChar char="•"/>
                  <a:defRPr/>
                </a:pPr>
                <a:r>
                  <a:rPr lang="en-US" sz="2000" b="1" kern="0" cap="small" dirty="0">
                    <a:solidFill>
                      <a:srgbClr val="FFFF00"/>
                    </a:solidFill>
                    <a:effectLst>
                      <a:outerShdw blurRad="38100" dist="38100" dir="2700000" algn="tl">
                        <a:srgbClr val="000000"/>
                      </a:outerShdw>
                    </a:effectLst>
                  </a:rPr>
                  <a:t> pH	</a:t>
                </a:r>
              </a:p>
              <a:p>
                <a:pPr lvl="3">
                  <a:buFont typeface="Arial" pitchFamily="34" charset="0"/>
                  <a:buChar char="•"/>
                  <a:defRPr/>
                </a:pPr>
                <a:r>
                  <a:rPr lang="en-US" sz="2000" b="1" kern="0" cap="small" dirty="0">
                    <a:solidFill>
                      <a:srgbClr val="FFFF00"/>
                    </a:solidFill>
                    <a:effectLst>
                      <a:outerShdw blurRad="38100" dist="38100" dir="2700000" algn="tl">
                        <a:srgbClr val="000000"/>
                      </a:outerShdw>
                    </a:effectLst>
                  </a:rPr>
                  <a:t> Density </a:t>
                </a:r>
              </a:p>
              <a:p>
                <a:pPr lvl="3">
                  <a:buFont typeface="Arial" pitchFamily="34" charset="0"/>
                  <a:buChar char="•"/>
                  <a:defRPr/>
                </a:pPr>
                <a:r>
                  <a:rPr lang="en-US" sz="2000" b="1" kern="0" cap="small" dirty="0">
                    <a:solidFill>
                      <a:srgbClr val="FFFF00"/>
                    </a:solidFill>
                    <a:effectLst>
                      <a:outerShdw blurRad="38100" dist="38100" dir="2700000" algn="tl">
                        <a:srgbClr val="000000"/>
                      </a:outerShdw>
                    </a:effectLst>
                  </a:rPr>
                  <a:t> electrical conductivity </a:t>
                </a:r>
              </a:p>
            </p:txBody>
          </p:sp>
          <p:sp>
            <p:nvSpPr>
              <p:cNvPr id="16" name="CasellaDiTesto 15"/>
              <p:cNvSpPr txBox="1"/>
              <p:nvPr/>
            </p:nvSpPr>
            <p:spPr>
              <a:xfrm>
                <a:off x="-1116013" y="3915656"/>
                <a:ext cx="8496301" cy="1601890"/>
              </a:xfrm>
              <a:prstGeom prst="rect">
                <a:avLst/>
              </a:prstGeom>
              <a:noFill/>
            </p:spPr>
            <p:txBody>
              <a:bodyPr>
                <a:spAutoFit/>
              </a:bodyPr>
              <a:lstStyle/>
              <a:p>
                <a:pPr lvl="3">
                  <a:defRPr/>
                </a:pPr>
                <a:r>
                  <a:rPr lang="en-US" sz="2000" b="1" kern="0" cap="small" dirty="0">
                    <a:solidFill>
                      <a:srgbClr val="FFFF00"/>
                    </a:solidFill>
                    <a:effectLst>
                      <a:outerShdw blurRad="38100" dist="38100" dir="2700000" algn="tl">
                        <a:srgbClr val="000000"/>
                      </a:outerShdw>
                    </a:effectLst>
                    <a:latin typeface="+mj-lt"/>
                    <a:ea typeface="+mj-ea"/>
                    <a:cs typeface="+mj-cs"/>
                  </a:rPr>
                  <a:t>when subjected to some kind of physical treatments : </a:t>
                </a:r>
              </a:p>
              <a:p>
                <a:pPr lvl="3">
                  <a:defRPr/>
                </a:pPr>
                <a:r>
                  <a:rPr lang="en-US" sz="2000" b="1" kern="0" cap="small" dirty="0">
                    <a:solidFill>
                      <a:srgbClr val="FFFF00"/>
                    </a:solidFill>
                    <a:effectLst>
                      <a:outerShdw blurRad="38100" dist="38100" dir="2700000" algn="tl">
                        <a:srgbClr val="000000"/>
                      </a:outerShdw>
                    </a:effectLst>
                  </a:rPr>
                  <a:t>		- iterative agitations or filtrations</a:t>
                </a:r>
              </a:p>
              <a:p>
                <a:pPr lvl="3">
                  <a:defRPr/>
                </a:pPr>
                <a:r>
                  <a:rPr lang="en-US" sz="2000" b="1" kern="0" cap="small" dirty="0">
                    <a:solidFill>
                      <a:srgbClr val="FFFF00"/>
                    </a:solidFill>
                    <a:effectLst>
                      <a:outerShdw blurRad="38100" dist="38100" dir="2700000" algn="tl">
                        <a:srgbClr val="000000"/>
                      </a:outerShdw>
                    </a:effectLst>
                  </a:rPr>
                  <a:t>		- contact with hydrophilic surfaces</a:t>
                </a:r>
              </a:p>
              <a:p>
                <a:pPr lvl="3">
                  <a:defRPr/>
                </a:pPr>
                <a:r>
                  <a:rPr lang="en-US" sz="2000" b="1" kern="0" cap="small" dirty="0">
                    <a:solidFill>
                      <a:srgbClr val="FFFF00"/>
                    </a:solidFill>
                    <a:effectLst>
                      <a:outerShdw blurRad="38100" dist="38100" dir="2700000" algn="tl">
                        <a:srgbClr val="000000"/>
                      </a:outerShdw>
                    </a:effectLst>
                  </a:rPr>
                  <a:t>		- exposure to electromagnetic fields, etc.</a:t>
                </a:r>
              </a:p>
              <a:p>
                <a:pPr>
                  <a:defRPr/>
                </a:pPr>
                <a:endParaRPr lang="it-IT" dirty="0"/>
              </a:p>
            </p:txBody>
          </p:sp>
        </p:grpSp>
        <p:sp>
          <p:nvSpPr>
            <p:cNvPr id="11274" name="CasellaDiTesto 17"/>
            <p:cNvSpPr txBox="1">
              <a:spLocks noChangeArrowheads="1"/>
            </p:cNvSpPr>
            <p:nvPr/>
          </p:nvSpPr>
          <p:spPr bwMode="auto">
            <a:xfrm>
              <a:off x="0" y="6021721"/>
              <a:ext cx="9144000" cy="830997"/>
            </a:xfrm>
            <a:prstGeom prst="rect">
              <a:avLst/>
            </a:prstGeom>
            <a:solidFill>
              <a:srgbClr val="009999"/>
            </a:solidFill>
            <a:ln w="9525">
              <a:noFill/>
              <a:miter lim="800000"/>
              <a:headEnd/>
              <a:tailEnd/>
            </a:ln>
          </p:spPr>
          <p:txBody>
            <a:bodyPr>
              <a:spAutoFit/>
            </a:bodyPr>
            <a:lstStyle/>
            <a:p>
              <a:r>
                <a:rPr lang="en-US" sz="1600" baseline="30000"/>
                <a:t>3</a:t>
              </a:r>
              <a:r>
                <a:rPr lang="en-US" sz="1600"/>
                <a:t>V. Elia, E. Napoli: Key Engineering Materials, 495 (2012) 37</a:t>
              </a:r>
              <a:endParaRPr lang="it-IT" sz="1600"/>
            </a:p>
            <a:p>
              <a:r>
                <a:rPr lang="en-US" sz="1600" baseline="30000"/>
                <a:t>4</a:t>
              </a:r>
              <a:r>
                <a:rPr lang="en-US" sz="1600"/>
                <a:t>V. Elia, N. Marchettini, E. Napoli, E. Tiezzi: J. Opt. Adv. Mat., in press </a:t>
              </a:r>
              <a:endParaRPr lang="it-IT" sz="1600"/>
            </a:p>
            <a:p>
              <a:r>
                <a:rPr lang="en-US" sz="1600"/>
                <a:t> </a:t>
              </a:r>
              <a:r>
                <a:rPr lang="de-DE" sz="1600" baseline="30000"/>
                <a:t>5</a:t>
              </a:r>
              <a:r>
                <a:rPr lang="de-DE" sz="1600"/>
                <a:t>T. M. P. Cattaneo, S. Vero,  E. Napoli, V. Elia: J. Chem. &amp; Chem. Eng., 5 (11) (2011) 1046</a:t>
              </a:r>
              <a:endParaRPr lang="it-IT"/>
            </a:p>
          </p:txBody>
        </p:sp>
      </p:grpSp>
      <p:grpSp>
        <p:nvGrpSpPr>
          <p:cNvPr id="5" name="Gruppo 17"/>
          <p:cNvGrpSpPr>
            <a:grpSpLocks/>
          </p:cNvGrpSpPr>
          <p:nvPr/>
        </p:nvGrpSpPr>
        <p:grpSpPr bwMode="auto">
          <a:xfrm>
            <a:off x="179388" y="476250"/>
            <a:ext cx="7561262" cy="1408113"/>
            <a:chOff x="179388" y="476250"/>
            <a:chExt cx="7561262" cy="1408113"/>
          </a:xfrm>
        </p:grpSpPr>
        <p:sp>
          <p:nvSpPr>
            <p:cNvPr id="11271" name="CasellaDiTesto 10"/>
            <p:cNvSpPr txBox="1">
              <a:spLocks noChangeArrowheads="1"/>
            </p:cNvSpPr>
            <p:nvPr/>
          </p:nvSpPr>
          <p:spPr bwMode="auto">
            <a:xfrm>
              <a:off x="1619250" y="1052513"/>
              <a:ext cx="6121400" cy="831850"/>
            </a:xfrm>
            <a:prstGeom prst="rect">
              <a:avLst/>
            </a:prstGeom>
            <a:noFill/>
            <a:ln w="9525">
              <a:noFill/>
              <a:miter lim="800000"/>
              <a:headEnd/>
              <a:tailEnd/>
            </a:ln>
          </p:spPr>
          <p:txBody>
            <a:bodyPr>
              <a:spAutoFit/>
            </a:bodyPr>
            <a:lstStyle/>
            <a:p>
              <a:r>
                <a:rPr lang="it-IT" sz="2400"/>
                <a:t>What are saying  the experimental results on pure water behaviour?</a:t>
              </a:r>
            </a:p>
          </p:txBody>
        </p:sp>
        <p:pic>
          <p:nvPicPr>
            <p:cNvPr id="11272" name="Immagine 19" descr="question difficile.jpg"/>
            <p:cNvPicPr>
              <a:picLocks noChangeAspect="1"/>
            </p:cNvPicPr>
            <p:nvPr/>
          </p:nvPicPr>
          <p:blipFill>
            <a:blip r:embed="rId5" cstate="print"/>
            <a:srcRect/>
            <a:stretch>
              <a:fillRect/>
            </a:stretch>
          </p:blipFill>
          <p:spPr bwMode="auto">
            <a:xfrm>
              <a:off x="179388" y="476250"/>
              <a:ext cx="1296987" cy="1296988"/>
            </a:xfrm>
            <a:prstGeom prst="rect">
              <a:avLst/>
            </a:prstGeom>
            <a:noFill/>
            <a:ln w="9525">
              <a:noFill/>
              <a:miter lim="800000"/>
              <a:headEnd/>
              <a:tailEnd/>
            </a:ln>
          </p:spPr>
        </p:pic>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Arco">
  <a:themeElements>
    <a:clrScheme name="Arco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fontScheme name="Arc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Times New Roman"/>
          </a:defRPr>
        </a:defPPr>
      </a:lstStyle>
    </a:lnDef>
  </a:objectDefaults>
  <a:extraClrSchemeLst>
    <a:extraClrScheme>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rco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rco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co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rco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rco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themeOverride>
</file>

<file path=docProps/app.xml><?xml version="1.0" encoding="utf-8"?>
<Properties xmlns="http://schemas.openxmlformats.org/officeDocument/2006/extended-properties" xmlns:vt="http://schemas.openxmlformats.org/officeDocument/2006/docPropsVTypes">
  <Template/>
  <TotalTime>50327</TotalTime>
  <Words>2325</Words>
  <Application>Microsoft Office PowerPoint</Application>
  <PresentationFormat>Presentazione su schermo (4:3)</PresentationFormat>
  <Paragraphs>305</Paragraphs>
  <Slides>30</Slides>
  <Notes>30</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Arco</vt:lpstr>
      <vt:lpstr>Diapositiva 1</vt:lpstr>
      <vt:lpstr>Diapositiva 2</vt:lpstr>
      <vt:lpstr>   PROMETE is a Spin off Company of the Italian National Research Council (CNR)    PROMETE’s LAB is certified in the Regional List of laboratories in the Campania Region that are authorized to provide consultancy and research activities to promote innovation and scientific &amp; technological development of regional SMEs (executive decree No. 450 of the Campania Region, 13/07/2005) in the field of Experimental Physics    PROMETE is certified ISO 9001 - No. 4719/05  for Research and Development in the field of Experimental Physics</vt:lpstr>
      <vt:lpstr>PROMETE uniquely positioned to bring in and accrue new competencies in a well diversified technologies’ asset base</vt:lpstr>
      <vt:lpstr>Diapositiva 5</vt:lpstr>
      <vt:lpstr>  Tel/Fax : (+39) 081 - 056851  V.le Kennedy, 5 - 80125 Napoli  ITALY www.promete.it     </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WHAT IS THIS ?</vt:lpstr>
      <vt:lpstr>I dedicate this work to the living memory of my friend and teacher Emilio Del Giudice, who recently, suddenly and, from my limited point of view, prematurely, left this world.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Acqua</dc:title>
  <dc:creator>Roberto Germano</dc:creator>
  <cp:lastModifiedBy>Roberto</cp:lastModifiedBy>
  <cp:revision>942</cp:revision>
  <dcterms:created xsi:type="dcterms:W3CDTF">2003-01-22T14:27:41Z</dcterms:created>
  <dcterms:modified xsi:type="dcterms:W3CDTF">2014-09-21T18:08:44Z</dcterms:modified>
</cp:coreProperties>
</file>