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2" r:id="rId2"/>
    <p:sldId id="262" r:id="rId3"/>
    <p:sldId id="257" r:id="rId4"/>
    <p:sldId id="260" r:id="rId5"/>
    <p:sldId id="271" r:id="rId6"/>
    <p:sldId id="273" r:id="rId7"/>
    <p:sldId id="268" r:id="rId8"/>
    <p:sldId id="270" r:id="rId9"/>
    <p:sldId id="267" r:id="rId10"/>
    <p:sldId id="263" r:id="rId11"/>
    <p:sldId id="261" r:id="rId12"/>
    <p:sldId id="265" r:id="rId13"/>
    <p:sldId id="279" r:id="rId14"/>
    <p:sldId id="281" r:id="rId15"/>
    <p:sldId id="280" r:id="rId16"/>
    <p:sldId id="264" r:id="rId17"/>
    <p:sldId id="266" r:id="rId18"/>
    <p:sldId id="258" r:id="rId19"/>
    <p:sldId id="259" r:id="rId20"/>
    <p:sldId id="272" r:id="rId21"/>
    <p:sldId id="256" r:id="rId22"/>
    <p:sldId id="274" r:id="rId23"/>
    <p:sldId id="275" r:id="rId24"/>
    <p:sldId id="276" r:id="rId25"/>
    <p:sldId id="277" r:id="rId26"/>
    <p:sldId id="27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25" autoAdjust="0"/>
  </p:normalViewPr>
  <p:slideViewPr>
    <p:cSldViewPr snapToGrid="0">
      <p:cViewPr>
        <p:scale>
          <a:sx n="84" d="100"/>
          <a:sy n="84" d="100"/>
        </p:scale>
        <p:origin x="19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CA5B-1589-44BA-A2FF-E671F0A58B43}" type="datetimeFigureOut">
              <a:rPr lang="fr-FR" smtClean="0"/>
              <a:t>05/10/2016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6A7EA-D012-4CEA-B159-43BA9E0D3D00}" type="slidenum">
              <a:rPr lang="fr-FR" smtClean="0"/>
              <a:t>‹N°›</a:t>
            </a:fld>
            <a:endParaRPr lang="fr-FR"/>
          </a:p>
        </p:txBody>
      </p:sp>
    </p:spTree>
    <p:extLst>
      <p:ext uri="{BB962C8B-B14F-4D97-AF65-F5344CB8AC3E}">
        <p14:creationId xmlns:p14="http://schemas.microsoft.com/office/powerpoint/2010/main" val="275992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a:t>
            </a:r>
            <a:r>
              <a:rPr lang="en-GB" baseline="0" dirty="0"/>
              <a:t> going to introduce you to these ideas and speculate further about a role in them for water structures, Firstly, let’s look at hyperstructures.</a:t>
            </a:r>
            <a:endParaRPr lang="fr-FR" dirty="0"/>
          </a:p>
        </p:txBody>
      </p:sp>
      <p:sp>
        <p:nvSpPr>
          <p:cNvPr id="4" name="Slide Number Placeholder 3"/>
          <p:cNvSpPr>
            <a:spLocks noGrp="1"/>
          </p:cNvSpPr>
          <p:nvPr>
            <p:ph type="sldNum" sz="quarter" idx="10"/>
          </p:nvPr>
        </p:nvSpPr>
        <p:spPr/>
        <p:txBody>
          <a:bodyPr/>
          <a:lstStyle/>
          <a:p>
            <a:fld id="{9306A7EA-D012-4CEA-B159-43BA9E0D3D00}" type="slidenum">
              <a:rPr lang="fr-FR" smtClean="0"/>
              <a:t>2</a:t>
            </a:fld>
            <a:endParaRPr lang="fr-FR"/>
          </a:p>
        </p:txBody>
      </p:sp>
    </p:spTree>
    <p:extLst>
      <p:ext uri="{BB962C8B-B14F-4D97-AF65-F5344CB8AC3E}">
        <p14:creationId xmlns:p14="http://schemas.microsoft.com/office/powerpoint/2010/main" val="347369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limitations of </a:t>
            </a:r>
            <a:r>
              <a:rPr lang="en-US" dirty="0" err="1"/>
              <a:t>localising</a:t>
            </a:r>
            <a:r>
              <a:rPr lang="en-US" dirty="0"/>
              <a:t> proteins using antibodies with fluorescent tags is that only a couple of different proteins can be </a:t>
            </a:r>
            <a:r>
              <a:rPr lang="en-US" dirty="0" err="1"/>
              <a:t>localised</a:t>
            </a:r>
            <a:r>
              <a:rPr lang="en-US" dirty="0"/>
              <a:t> because each protein needs a tag that fluoresces differently.  In 1988, Walter Schubert was</a:t>
            </a:r>
            <a:r>
              <a:rPr lang="en-US" baseline="0" dirty="0"/>
              <a:t> on a Greek island near where Hippocrates treated patients. Walter was thinking about a disease, </a:t>
            </a:r>
            <a:r>
              <a:rPr lang="en-US" baseline="0" dirty="0" err="1"/>
              <a:t>polymyosis</a:t>
            </a:r>
            <a:r>
              <a:rPr lang="en-US" baseline="0" dirty="0"/>
              <a:t>, at the same time as he observed patterns of sunlight. He suddenly put the two together</a:t>
            </a:r>
            <a:r>
              <a:rPr lang="en-US" dirty="0"/>
              <a:t>.  When he returned to Germany, he did the usual experiment of adding an antibody to a protein</a:t>
            </a:r>
            <a:r>
              <a:rPr lang="en-US" baseline="0" dirty="0"/>
              <a:t> and recognizing this protein using a secondary antibody with a fluorescent tag. But then he left the tag to bleach in the sun and then </a:t>
            </a:r>
            <a:r>
              <a:rPr lang="en-US" dirty="0"/>
              <a:t>added an antibody to a different protein followed by the same</a:t>
            </a:r>
            <a:r>
              <a:rPr lang="en-US" baseline="0" dirty="0"/>
              <a:t> secondary antibody with the </a:t>
            </a:r>
            <a:r>
              <a:rPr lang="en-US" dirty="0"/>
              <a:t>SAME fluorescent tag). This allowed him to </a:t>
            </a:r>
            <a:r>
              <a:rPr lang="en-US" dirty="0" err="1"/>
              <a:t>localise</a:t>
            </a:r>
            <a:r>
              <a:rPr lang="en-US" dirty="0"/>
              <a:t> a second protein in the same cell. Waiting until the fluorescence had again faded, he repeated the experiment with an antibody to a third protein and so on. He found that 17 different proteins could be </a:t>
            </a:r>
            <a:r>
              <a:rPr lang="en-US" dirty="0" err="1"/>
              <a:t>localised</a:t>
            </a:r>
            <a:r>
              <a:rPr lang="en-US" dirty="0"/>
              <a:t> within the same cell. </a:t>
            </a:r>
            <a:r>
              <a:rPr lang="en-US" dirty="0" err="1"/>
              <a:t>Toponomics</a:t>
            </a:r>
            <a:r>
              <a:rPr lang="en-US" dirty="0"/>
              <a:t> was born.</a:t>
            </a:r>
            <a:endParaRPr lang="fr-FR" dirty="0"/>
          </a:p>
        </p:txBody>
      </p:sp>
      <p:sp>
        <p:nvSpPr>
          <p:cNvPr id="4" name="Slide Number Placeholder 3"/>
          <p:cNvSpPr>
            <a:spLocks noGrp="1"/>
          </p:cNvSpPr>
          <p:nvPr>
            <p:ph type="sldNum" sz="quarter" idx="10"/>
          </p:nvPr>
        </p:nvSpPr>
        <p:spPr/>
        <p:txBody>
          <a:bodyPr/>
          <a:lstStyle/>
          <a:p>
            <a:fld id="{9306A7EA-D012-4CEA-B159-43BA9E0D3D00}" type="slidenum">
              <a:rPr lang="fr-FR" smtClean="0"/>
              <a:t>3</a:t>
            </a:fld>
            <a:endParaRPr lang="fr-FR"/>
          </a:p>
        </p:txBody>
      </p:sp>
    </p:spTree>
    <p:extLst>
      <p:ext uri="{BB962C8B-B14F-4D97-AF65-F5344CB8AC3E}">
        <p14:creationId xmlns:p14="http://schemas.microsoft.com/office/powerpoint/2010/main" val="338443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t>This article summarizes our current views on the dynamic structure of the mitotic spindle and its relation to mitotic chromosome movements. The following statements are based on measurements of birefringence of spindle fibers in living cells, normally developing or experimentally modified by various physical and chemical agents, including high and low temperatures, antimitotic drugs, heavy water, and ultraviolet </a:t>
            </a:r>
            <a:r>
              <a:rPr lang="en-US" sz="1200" dirty="0" err="1"/>
              <a:t>microbeam</a:t>
            </a:r>
            <a:r>
              <a:rPr lang="en-US" sz="1200" dirty="0"/>
              <a:t> irradiation. Data were also obtained concomitantly with electron microscopy employing a new fixative and through measurements of isolated spindle protein. Spindle fibers in living cells are labile dynamic structures whose constituent filaments (microtubules) undergo cyclic breakdown and reformation. The dynamic state is maintained by an equilibrium between a pool of protein molecules and their linearly aggregated polymers, which constitute the microtubules or filaments. In living cells under physiological conditions, the association of the molecules into polymers is very weak (absolute value of </a:t>
            </a:r>
            <a:r>
              <a:rPr lang="en-US" sz="1200" dirty="0" err="1"/>
              <a:t>DeltaF</a:t>
            </a:r>
            <a:r>
              <a:rPr lang="en-US" sz="1200" dirty="0"/>
              <a:t>(25 degrees C) &lt; 1 kcal), and the equilibrium is readily shifted to dissociation by low temperature or by high hydrostatic pressure. The equilibrium is shifted toward formation of polymer by increase in temperature (with a large increase in entropy: </a:t>
            </a:r>
            <a:r>
              <a:rPr lang="en-US" sz="1200" dirty="0" err="1"/>
              <a:t>DeltaS</a:t>
            </a:r>
            <a:r>
              <a:rPr lang="en-US" sz="1200" dirty="0"/>
              <a:t>(25 degrees C) approximately 100 </a:t>
            </a:r>
            <a:r>
              <a:rPr lang="en-US" sz="1200" dirty="0" err="1"/>
              <a:t>eu</a:t>
            </a:r>
            <a:r>
              <a:rPr lang="en-US" sz="1200" dirty="0"/>
              <a:t>) or by the addition of heavy water. The spindle proteins tend to polymerize with orienting centers as their geometrical foci. The centrioles, kinetochores, and cell plate act as orienting centers successively during mitosis. Filaments are more concentrated adjacent to an orienting center and yield higher birefringence. Astral rays, continuous fibers, chromosomal fibers, and </a:t>
            </a:r>
            <a:r>
              <a:rPr lang="en-US" sz="1200" dirty="0" err="1"/>
              <a:t>phragmoplast</a:t>
            </a:r>
            <a:r>
              <a:rPr lang="en-US" sz="1200" dirty="0"/>
              <a:t> fibers are thus formed by successive reorganization of the same protein molecules. During late prophase and metaphase, polymerization takes place predominantly at the kinetochores; in metaphase and anaphase, </a:t>
            </a:r>
            <a:r>
              <a:rPr lang="en-US" sz="1200" dirty="0" err="1"/>
              <a:t>depolymerization</a:t>
            </a:r>
            <a:r>
              <a:rPr lang="en-US" sz="1200" dirty="0"/>
              <a:t> is prevalent near the spindle poles. When the concentration of spindle protein is high, fusiform bundles of polymer are precipitated out even in the absence of obvious orienting centers. The shift of equilibrium from free protein molecules to polymer increases the length and number of the spindle microtubules or filaments. Slow </a:t>
            </a:r>
            <a:r>
              <a:rPr lang="en-US" sz="1200" dirty="0" err="1"/>
              <a:t>depolymerization</a:t>
            </a:r>
            <a:r>
              <a:rPr lang="en-US" sz="1200" dirty="0"/>
              <a:t> of the polymers, which can be brought about by low concentrations of colchicine or by gradual cooling, allows the filaments to shorten and perform work. The dynamic equilibrium controlled by orienting centers and other factors provides a </a:t>
            </a:r>
            <a:r>
              <a:rPr lang="en-US" sz="1200" dirty="0" err="1"/>
              <a:t>plasusible</a:t>
            </a:r>
            <a:r>
              <a:rPr lang="en-US" sz="1200" dirty="0"/>
              <a:t> mechanism by which chromosomes and other organelles, as well as the cell surface, are deformed or moved by temporarily organized arrays of microtubules or filaments.</a:t>
            </a:r>
            <a:endParaRPr lang="fr-FR" dirty="0"/>
          </a:p>
        </p:txBody>
      </p:sp>
      <p:sp>
        <p:nvSpPr>
          <p:cNvPr id="4" name="Espace réservé du numéro de diapositive 3"/>
          <p:cNvSpPr>
            <a:spLocks noGrp="1"/>
          </p:cNvSpPr>
          <p:nvPr>
            <p:ph type="sldNum" sz="quarter" idx="10"/>
          </p:nvPr>
        </p:nvSpPr>
        <p:spPr/>
        <p:txBody>
          <a:bodyPr/>
          <a:lstStyle/>
          <a:p>
            <a:fld id="{9306A7EA-D012-4CEA-B159-43BA9E0D3D00}" type="slidenum">
              <a:rPr lang="fr-FR" smtClean="0"/>
              <a:t>5</a:t>
            </a:fld>
            <a:endParaRPr lang="fr-FR"/>
          </a:p>
        </p:txBody>
      </p:sp>
    </p:spTree>
    <p:extLst>
      <p:ext uri="{BB962C8B-B14F-4D97-AF65-F5344CB8AC3E}">
        <p14:creationId xmlns:p14="http://schemas.microsoft.com/office/powerpoint/2010/main" val="104653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Figure 19, on observe les cellules en coupe longitudinale, sur la photo A en milieu hydrogéné</a:t>
            </a:r>
          </a:p>
          <a:p>
            <a:r>
              <a:rPr lang="fr-FR" sz="1200" b="0" i="0" u="none" strike="noStrike" kern="1200" baseline="0" dirty="0">
                <a:solidFill>
                  <a:schemeClr val="tx1"/>
                </a:solidFill>
                <a:latin typeface="+mn-lt"/>
                <a:ea typeface="+mn-ea"/>
                <a:cs typeface="+mn-cs"/>
              </a:rPr>
              <a:t>et sur la photo B en milieu </a:t>
            </a:r>
            <a:r>
              <a:rPr lang="fr-FR" sz="1200" b="0" i="0" u="none" strike="noStrike" kern="1200" baseline="0" dirty="0" err="1">
                <a:solidFill>
                  <a:schemeClr val="tx1"/>
                </a:solidFill>
                <a:latin typeface="+mn-lt"/>
                <a:ea typeface="+mn-ea"/>
                <a:cs typeface="+mn-cs"/>
              </a:rPr>
              <a:t>deutérié</a:t>
            </a:r>
            <a:r>
              <a:rPr lang="fr-FR" sz="1200" b="0" i="0" u="none" strike="noStrike" kern="1200" baseline="0" dirty="0">
                <a:solidFill>
                  <a:schemeClr val="tx1"/>
                </a:solidFill>
                <a:latin typeface="+mn-lt"/>
                <a:ea typeface="+mn-ea"/>
                <a:cs typeface="+mn-cs"/>
              </a:rPr>
              <a:t>. La différence de morphologie est flagrante, hormis la</a:t>
            </a:r>
          </a:p>
          <a:p>
            <a:r>
              <a:rPr lang="fr-FR" sz="1200" b="0" i="0" u="none" strike="noStrike" kern="1200" baseline="0" dirty="0">
                <a:solidFill>
                  <a:schemeClr val="tx1"/>
                </a:solidFill>
                <a:latin typeface="+mn-lt"/>
                <a:ea typeface="+mn-ea"/>
                <a:cs typeface="+mn-cs"/>
              </a:rPr>
              <a:t>taille plus importante, la modification la plus importante est surtout la forme de bâtonnet (en</a:t>
            </a:r>
          </a:p>
          <a:p>
            <a:r>
              <a:rPr lang="fr-FR" sz="1200" b="0" i="0" u="none" strike="noStrike" kern="1200" baseline="0" dirty="0">
                <a:solidFill>
                  <a:schemeClr val="tx1"/>
                </a:solidFill>
                <a:latin typeface="+mn-lt"/>
                <a:ea typeface="+mn-ea"/>
                <a:cs typeface="+mn-cs"/>
              </a:rPr>
              <a:t>milieu hydrogéné) qui devient un ovale (cellules cultivées en eau lourde). On peut expliquer</a:t>
            </a:r>
          </a:p>
          <a:p>
            <a:r>
              <a:rPr lang="fr-FR" sz="1200" b="0" i="0" u="none" strike="noStrike" kern="1200" baseline="0" dirty="0">
                <a:solidFill>
                  <a:schemeClr val="tx1"/>
                </a:solidFill>
                <a:latin typeface="+mn-lt"/>
                <a:ea typeface="+mn-ea"/>
                <a:cs typeface="+mn-cs"/>
              </a:rPr>
              <a:t>ce changement par la nécessité de la cellule à réduire sa surface de contact avec le milieu</a:t>
            </a:r>
          </a:p>
          <a:p>
            <a:r>
              <a:rPr lang="fr-FR" sz="1200" b="0" i="0" u="none" strike="noStrike" kern="1200" baseline="0" dirty="0" err="1">
                <a:solidFill>
                  <a:schemeClr val="tx1"/>
                </a:solidFill>
                <a:latin typeface="+mn-lt"/>
                <a:ea typeface="+mn-ea"/>
                <a:cs typeface="+mn-cs"/>
              </a:rPr>
              <a:t>deutérié</a:t>
            </a:r>
            <a:r>
              <a:rPr lang="fr-FR" sz="1200" b="0" i="0" u="none" strike="noStrike" kern="1200" baseline="0" dirty="0">
                <a:solidFill>
                  <a:schemeClr val="tx1"/>
                </a:solidFill>
                <a:latin typeface="+mn-lt"/>
                <a:ea typeface="+mn-ea"/>
                <a:cs typeface="+mn-cs"/>
              </a:rPr>
              <a:t> qui semble-t-il provoque un stress très important. Afin de pouvoir observer les cyanobactéries en microscopie électronique, nous avons réalisé</a:t>
            </a:r>
          </a:p>
          <a:p>
            <a:r>
              <a:rPr lang="fr-FR" sz="1200" b="0" i="0" u="none" strike="noStrike" kern="1200" baseline="0" dirty="0">
                <a:solidFill>
                  <a:schemeClr val="tx1"/>
                </a:solidFill>
                <a:latin typeface="+mn-lt"/>
                <a:ea typeface="+mn-ea"/>
                <a:cs typeface="+mn-cs"/>
              </a:rPr>
              <a:t>un prélèvement de cellules à la fin de la culture. L’échantillon prélevé a été fixé par l’équipe</a:t>
            </a:r>
          </a:p>
          <a:p>
            <a:r>
              <a:rPr lang="fr-FR" sz="1200" b="0" i="0" u="none" strike="noStrike" kern="1200" baseline="0" dirty="0">
                <a:solidFill>
                  <a:schemeClr val="tx1"/>
                </a:solidFill>
                <a:latin typeface="+mn-lt"/>
                <a:ea typeface="+mn-ea"/>
                <a:cs typeface="+mn-cs"/>
              </a:rPr>
              <a:t>du Dr J.M. </a:t>
            </a:r>
            <a:r>
              <a:rPr lang="fr-FR" sz="1200" b="0" i="0" u="none" strike="noStrike" kern="1200" baseline="0" dirty="0" err="1">
                <a:solidFill>
                  <a:schemeClr val="tx1"/>
                </a:solidFill>
                <a:latin typeface="+mn-lt"/>
                <a:ea typeface="+mn-ea"/>
                <a:cs typeface="+mn-cs"/>
              </a:rPr>
              <a:t>Verbavatz</a:t>
            </a:r>
            <a:r>
              <a:rPr lang="fr-FR" sz="1200" b="0" i="0" u="none" strike="noStrike" kern="1200" baseline="0" dirty="0">
                <a:solidFill>
                  <a:schemeClr val="tx1"/>
                </a:solidFill>
                <a:latin typeface="+mn-lt"/>
                <a:ea typeface="+mn-ea"/>
                <a:cs typeface="+mn-cs"/>
              </a:rPr>
              <a:t> pour réaliser les coupes au microtome. On observe sur la figure 16, les</a:t>
            </a:r>
          </a:p>
          <a:p>
            <a:r>
              <a:rPr lang="fr-FR" sz="1200" b="0" i="0" u="none" strike="noStrike" kern="1200" baseline="0" dirty="0">
                <a:solidFill>
                  <a:schemeClr val="tx1"/>
                </a:solidFill>
                <a:latin typeface="+mn-lt"/>
                <a:ea typeface="+mn-ea"/>
                <a:cs typeface="+mn-cs"/>
              </a:rPr>
              <a:t>cellules en coupe transversale dans un milieu </a:t>
            </a:r>
            <a:r>
              <a:rPr lang="fr-FR" sz="1200" b="0" i="0" u="none" strike="noStrike" kern="1200" baseline="0" dirty="0" err="1">
                <a:solidFill>
                  <a:schemeClr val="tx1"/>
                </a:solidFill>
                <a:latin typeface="+mn-lt"/>
                <a:ea typeface="+mn-ea"/>
                <a:cs typeface="+mn-cs"/>
              </a:rPr>
              <a:t>deutérié</a:t>
            </a:r>
            <a:r>
              <a:rPr lang="fr-FR" sz="1200" b="0" i="0" u="none" strike="noStrike" kern="1200" baseline="0" dirty="0">
                <a:solidFill>
                  <a:schemeClr val="tx1"/>
                </a:solidFill>
                <a:latin typeface="+mn-lt"/>
                <a:ea typeface="+mn-ea"/>
                <a:cs typeface="+mn-cs"/>
              </a:rPr>
              <a:t> à 99,6%. En comparant ces mêmes</a:t>
            </a:r>
          </a:p>
          <a:p>
            <a:r>
              <a:rPr lang="fr-FR" sz="1200" b="0" i="0" u="none" strike="noStrike" kern="1200" baseline="0" dirty="0">
                <a:solidFill>
                  <a:schemeClr val="tx1"/>
                </a:solidFill>
                <a:latin typeface="+mn-lt"/>
                <a:ea typeface="+mn-ea"/>
                <a:cs typeface="+mn-cs"/>
              </a:rPr>
              <a:t>cellules aux cellules en milieu hydrogéné (fig.18), on remarque que le diamètre est 2 fois</a:t>
            </a:r>
          </a:p>
          <a:p>
            <a:r>
              <a:rPr lang="fr-FR" sz="1200" b="0" i="0" u="none" strike="noStrike" kern="1200" baseline="0" dirty="0">
                <a:solidFill>
                  <a:schemeClr val="tx1"/>
                </a:solidFill>
                <a:latin typeface="+mn-lt"/>
                <a:ea typeface="+mn-ea"/>
                <a:cs typeface="+mn-cs"/>
              </a:rPr>
              <a:t>plus important, passant de 1 à 2 microns. Les membranes </a:t>
            </a:r>
            <a:r>
              <a:rPr lang="fr-FR" sz="1200" b="0" i="0" u="none" strike="noStrike" kern="1200" baseline="0" dirty="0" err="1">
                <a:solidFill>
                  <a:schemeClr val="tx1"/>
                </a:solidFill>
                <a:latin typeface="+mn-lt"/>
                <a:ea typeface="+mn-ea"/>
                <a:cs typeface="+mn-cs"/>
              </a:rPr>
              <a:t>thylakoïdales</a:t>
            </a:r>
            <a:r>
              <a:rPr lang="fr-FR" sz="1200" b="0" i="0" u="none" strike="noStrike" kern="1200" baseline="0" dirty="0">
                <a:solidFill>
                  <a:schemeClr val="tx1"/>
                </a:solidFill>
                <a:latin typeface="+mn-lt"/>
                <a:ea typeface="+mn-ea"/>
                <a:cs typeface="+mn-cs"/>
              </a:rPr>
              <a:t> apparaissent moins</a:t>
            </a:r>
          </a:p>
          <a:p>
            <a:r>
              <a:rPr lang="fr-FR" sz="1200" b="0" i="0" u="none" strike="noStrike" kern="1200" baseline="0" dirty="0">
                <a:solidFill>
                  <a:schemeClr val="tx1"/>
                </a:solidFill>
                <a:latin typeface="+mn-lt"/>
                <a:ea typeface="+mn-ea"/>
                <a:cs typeface="+mn-cs"/>
              </a:rPr>
              <a:t>contrastés. La plus grande différence est surtout la présence d’une multitude d’inclusions</a:t>
            </a:r>
          </a:p>
          <a:p>
            <a:r>
              <a:rPr lang="fr-FR" sz="1200" b="0" i="0" u="none" strike="noStrike" kern="1200" baseline="0" dirty="0">
                <a:solidFill>
                  <a:schemeClr val="tx1"/>
                </a:solidFill>
                <a:latin typeface="+mn-lt"/>
                <a:ea typeface="+mn-ea"/>
                <a:cs typeface="+mn-cs"/>
              </a:rPr>
              <a:t>dans les cellules cultivées en eau lourde, qui semblent être des granules de </a:t>
            </a:r>
            <a:r>
              <a:rPr lang="fr-FR" sz="1200" b="0" i="0" u="none" strike="noStrike" kern="1200" baseline="0" dirty="0" err="1">
                <a:solidFill>
                  <a:schemeClr val="tx1"/>
                </a:solidFill>
                <a:latin typeface="+mn-lt"/>
                <a:ea typeface="+mn-ea"/>
                <a:cs typeface="+mn-cs"/>
              </a:rPr>
              <a:t>polyphosphate</a:t>
            </a:r>
            <a:r>
              <a:rPr lang="fr-FR" sz="1200" b="0" i="0" u="none" strike="noStrike" kern="1200" baseline="0" dirty="0">
                <a:solidFill>
                  <a:schemeClr val="tx1"/>
                </a:solidFill>
                <a:latin typeface="+mn-lt"/>
                <a:ea typeface="+mn-ea"/>
                <a:cs typeface="+mn-cs"/>
              </a:rPr>
              <a:t>.</a:t>
            </a:r>
          </a:p>
          <a:p>
            <a:r>
              <a:rPr lang="en-GB" dirty="0"/>
              <a:t>Sato: spindle</a:t>
            </a:r>
            <a:r>
              <a:rPr lang="en-GB" baseline="0" dirty="0"/>
              <a:t> birefringence=retardation = filament concentration in </a:t>
            </a:r>
            <a:r>
              <a:rPr lang="en-GB" baseline="0" dirty="0" err="1"/>
              <a:t>Arbacia</a:t>
            </a:r>
            <a:r>
              <a:rPr lang="en-GB" baseline="0" dirty="0"/>
              <a:t> sea-urchin eggs during mitosis; 15 min after insemination, 96% D2O added for 80 min</a:t>
            </a:r>
          </a:p>
          <a:p>
            <a:endParaRPr lang="fr-FR" dirty="0"/>
          </a:p>
        </p:txBody>
      </p:sp>
      <p:sp>
        <p:nvSpPr>
          <p:cNvPr id="4" name="Slide Number Placeholder 3"/>
          <p:cNvSpPr>
            <a:spLocks noGrp="1"/>
          </p:cNvSpPr>
          <p:nvPr>
            <p:ph type="sldNum" sz="quarter" idx="10"/>
          </p:nvPr>
        </p:nvSpPr>
        <p:spPr/>
        <p:txBody>
          <a:bodyPr/>
          <a:lstStyle/>
          <a:p>
            <a:fld id="{9306A7EA-D012-4CEA-B159-43BA9E0D3D00}" type="slidenum">
              <a:rPr lang="fr-FR" smtClean="0"/>
              <a:t>6</a:t>
            </a:fld>
            <a:endParaRPr lang="fr-FR"/>
          </a:p>
        </p:txBody>
      </p:sp>
    </p:spTree>
    <p:extLst>
      <p:ext uri="{BB962C8B-B14F-4D97-AF65-F5344CB8AC3E}">
        <p14:creationId xmlns:p14="http://schemas.microsoft.com/office/powerpoint/2010/main" val="372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Two main theories present themselves: either the water in the spore core is mostly immobile and the core and its components are in a glassy state, or the core is a gel with mobile water around components which themselves have limited mobility. Using deuterium solid-state NMR experiments, we examine the nature of the water in the spore core. Our data show the presence of unbound water, bound water, and deuterated biomolecules that also contain labile deuterons. Deuterium-hydrogen exchange experiments show that most of these deuterons are inaccessible by external water. We believe that these unreachable deuterons are in a chemical bonding state that prevents exchange. Variable-temperature NMR results suggest that the spore core is more rigid than would be expected for a gel-like state. However, our rigid core interpretation may only apply to dried spores whereas a gel core may exist in aqueous suspension. Nonetheless, the gel core, if present, is inaccessible to external water.</a:t>
            </a:r>
          </a:p>
          <a:p>
            <a:r>
              <a:rPr lang="en-US" sz="1200" dirty="0">
                <a:latin typeface="Arial" panose="020B0604020202020204" pitchFamily="34" charset="0"/>
                <a:cs typeface="Arial" panose="020B0604020202020204" pitchFamily="34" charset="0"/>
              </a:rPr>
              <a:t>  Compared with H2O, this isotopic addition</a:t>
            </a:r>
          </a:p>
          <a:p>
            <a:r>
              <a:rPr lang="en-US" sz="1200" dirty="0">
                <a:latin typeface="Arial" panose="020B0604020202020204" pitchFamily="34" charset="0"/>
                <a:cs typeface="Arial" panose="020B0604020202020204" pitchFamily="34" charset="0"/>
              </a:rPr>
              <a:t>increases bulk density by about 11%, increases viscosity by</a:t>
            </a:r>
          </a:p>
          <a:p>
            <a:r>
              <a:rPr lang="en-US" sz="1200" dirty="0">
                <a:latin typeface="Arial" panose="020B0604020202020204" pitchFamily="34" charset="0"/>
                <a:cs typeface="Arial" panose="020B0604020202020204" pitchFamily="34" charset="0"/>
              </a:rPr>
              <a:t>about 25%, and increases the energy of the hydrogen bond</a:t>
            </a:r>
          </a:p>
          <a:p>
            <a:r>
              <a:rPr lang="fr-FR" sz="1200" dirty="0">
                <a:latin typeface="Arial" panose="020B0604020202020204" pitchFamily="34" charset="0"/>
                <a:cs typeface="Arial" panose="020B0604020202020204" pitchFamily="34" charset="0"/>
              </a:rPr>
              <a:t>by about 20% {Lenormand, 2011 #5408}</a:t>
            </a:r>
          </a:p>
        </p:txBody>
      </p:sp>
      <p:sp>
        <p:nvSpPr>
          <p:cNvPr id="4" name="Espace réservé du numéro de diapositive 3"/>
          <p:cNvSpPr>
            <a:spLocks noGrp="1"/>
          </p:cNvSpPr>
          <p:nvPr>
            <p:ph type="sldNum" sz="quarter" idx="10"/>
          </p:nvPr>
        </p:nvSpPr>
        <p:spPr/>
        <p:txBody>
          <a:bodyPr/>
          <a:lstStyle/>
          <a:p>
            <a:fld id="{9306A7EA-D012-4CEA-B159-43BA9E0D3D00}" type="slidenum">
              <a:rPr lang="fr-FR" smtClean="0"/>
              <a:t>8</a:t>
            </a:fld>
            <a:endParaRPr lang="fr-FR"/>
          </a:p>
        </p:txBody>
      </p:sp>
    </p:spTree>
    <p:extLst>
      <p:ext uri="{BB962C8B-B14F-4D97-AF65-F5344CB8AC3E}">
        <p14:creationId xmlns:p14="http://schemas.microsoft.com/office/powerpoint/2010/main" val="240272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sound waves emitted from cells of Bacillus subtilis at frequencies between 8 and 43 kHz with broad peaks at approximately 8.5, 19, 29, and 37 kHz were detected using a sensitive microphone system</a:t>
            </a:r>
          </a:p>
          <a:p>
            <a:r>
              <a:rPr lang="fr-FR" altLang="fr-FR" sz="1200" dirty="0">
                <a:latin typeface="Arial" panose="020B0604020202020204" pitchFamily="34" charset="0"/>
                <a:cs typeface="Arial" panose="020B0604020202020204" pitchFamily="34" charset="0"/>
              </a:rPr>
              <a:t>The </a:t>
            </a:r>
            <a:r>
              <a:rPr lang="fr-FR" altLang="fr-FR" sz="1200" dirty="0" err="1">
                <a:latin typeface="Arial" panose="020B0604020202020204" pitchFamily="34" charset="0"/>
                <a:cs typeface="Arial" panose="020B0604020202020204" pitchFamily="34" charset="0"/>
              </a:rPr>
              <a:t>cell</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wall</a:t>
            </a:r>
            <a:r>
              <a:rPr lang="fr-FR" altLang="fr-FR" sz="1200" dirty="0">
                <a:latin typeface="Arial" panose="020B0604020202020204" pitchFamily="34" charset="0"/>
                <a:cs typeface="Arial" panose="020B0604020202020204" pitchFamily="34" charset="0"/>
              </a:rPr>
              <a:t> of living </a:t>
            </a:r>
            <a:r>
              <a:rPr lang="fr-FR" altLang="fr-FR" sz="1200" i="1" dirty="0">
                <a:latin typeface="Arial" panose="020B0604020202020204" pitchFamily="34" charset="0"/>
                <a:cs typeface="Arial" panose="020B0604020202020204" pitchFamily="34" charset="0"/>
              </a:rPr>
              <a:t>Saccharomyces cerevisiae</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baker’s</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yeast</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exhibits</a:t>
            </a:r>
            <a:r>
              <a:rPr lang="fr-FR" altLang="fr-FR" sz="1200" dirty="0">
                <a:latin typeface="Arial" panose="020B0604020202020204" pitchFamily="34" charset="0"/>
                <a:cs typeface="Arial" panose="020B0604020202020204" pitchFamily="34" charset="0"/>
              </a:rPr>
              <a:t> local </a:t>
            </a:r>
            <a:r>
              <a:rPr lang="fr-FR" altLang="fr-FR" sz="1200" dirty="0" err="1">
                <a:latin typeface="Arial" panose="020B0604020202020204" pitchFamily="34" charset="0"/>
                <a:cs typeface="Arial" panose="020B0604020202020204" pitchFamily="34" charset="0"/>
              </a:rPr>
              <a:t>temperature-dependent</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nanomechanical</a:t>
            </a:r>
            <a:r>
              <a:rPr lang="fr-FR" altLang="fr-FR" sz="1200" dirty="0">
                <a:latin typeface="Arial" panose="020B0604020202020204" pitchFamily="34" charset="0"/>
                <a:cs typeface="Arial" panose="020B0604020202020204" pitchFamily="34" charset="0"/>
              </a:rPr>
              <a:t> motion at </a:t>
            </a:r>
            <a:r>
              <a:rPr lang="fr-FR" altLang="fr-FR" sz="1200" dirty="0" err="1">
                <a:latin typeface="Arial" panose="020B0604020202020204" pitchFamily="34" charset="0"/>
                <a:cs typeface="Arial" panose="020B0604020202020204" pitchFamily="34" charset="0"/>
              </a:rPr>
              <a:t>characteristic</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frequencies</a:t>
            </a:r>
            <a:r>
              <a:rPr lang="fr-FR" altLang="fr-FR" sz="1200" dirty="0">
                <a:latin typeface="Arial" panose="020B0604020202020204" pitchFamily="34" charset="0"/>
                <a:cs typeface="Arial" panose="020B0604020202020204" pitchFamily="34" charset="0"/>
              </a:rPr>
              <a:t>.</a:t>
            </a:r>
          </a:p>
          <a:p>
            <a:r>
              <a:rPr lang="fr-FR" altLang="fr-FR" sz="1200" dirty="0">
                <a:latin typeface="Arial" panose="020B0604020202020204" pitchFamily="34" charset="0"/>
                <a:cs typeface="Arial" panose="020B0604020202020204" pitchFamily="34" charset="0"/>
              </a:rPr>
              <a:t>The </a:t>
            </a:r>
            <a:r>
              <a:rPr lang="fr-FR" altLang="fr-FR" sz="1200" dirty="0" err="1">
                <a:latin typeface="Arial" panose="020B0604020202020204" pitchFamily="34" charset="0"/>
                <a:cs typeface="Arial" panose="020B0604020202020204" pitchFamily="34" charset="0"/>
              </a:rPr>
              <a:t>periodic</a:t>
            </a:r>
            <a:r>
              <a:rPr lang="fr-FR" altLang="fr-FR" sz="1200" dirty="0">
                <a:latin typeface="Arial" panose="020B0604020202020204" pitchFamily="34" charset="0"/>
                <a:cs typeface="Arial" panose="020B0604020202020204" pitchFamily="34" charset="0"/>
              </a:rPr>
              <a:t> motions in the range of 0.8 to 1.6 kHz </a:t>
            </a:r>
            <a:r>
              <a:rPr lang="fr-FR" altLang="fr-FR" sz="1200" dirty="0" err="1">
                <a:latin typeface="Arial" panose="020B0604020202020204" pitchFamily="34" charset="0"/>
                <a:cs typeface="Arial" panose="020B0604020202020204" pitchFamily="34" charset="0"/>
              </a:rPr>
              <a:t>with</a:t>
            </a:r>
            <a:r>
              <a:rPr lang="fr-FR" altLang="fr-FR" sz="1200" dirty="0">
                <a:latin typeface="Arial" panose="020B0604020202020204" pitchFamily="34" charset="0"/>
                <a:cs typeface="Arial" panose="020B0604020202020204" pitchFamily="34" charset="0"/>
              </a:rPr>
              <a:t> amplitudes of 3</a:t>
            </a:r>
          </a:p>
          <a:p>
            <a:r>
              <a:rPr lang="en-GB" altLang="fr-FR" sz="1200" dirty="0">
                <a:latin typeface="Arial" panose="020B0604020202020204" pitchFamily="34" charset="0"/>
                <a:cs typeface="Arial" panose="020B0604020202020204" pitchFamily="34" charset="0"/>
              </a:rPr>
              <a:t>n</a:t>
            </a:r>
            <a:r>
              <a:rPr lang="fr-FR" altLang="fr-FR" sz="1200" dirty="0">
                <a:latin typeface="Arial" panose="020B0604020202020204" pitchFamily="34" charset="0"/>
                <a:cs typeface="Arial" panose="020B0604020202020204" pitchFamily="34" charset="0"/>
              </a:rPr>
              <a:t>m</a:t>
            </a:r>
            <a:r>
              <a:rPr lang="en-GB"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were</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measured</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using</a:t>
            </a:r>
            <a:r>
              <a:rPr lang="fr-FR" altLang="fr-FR" sz="1200" dirty="0">
                <a:latin typeface="Arial" panose="020B0604020202020204" pitchFamily="34" charset="0"/>
                <a:cs typeface="Arial" panose="020B0604020202020204" pitchFamily="34" charset="0"/>
              </a:rPr>
              <a:t> the cantilever of an </a:t>
            </a:r>
            <a:r>
              <a:rPr lang="fr-FR" altLang="fr-FR" sz="1200" dirty="0" err="1">
                <a:latin typeface="Arial" panose="020B0604020202020204" pitchFamily="34" charset="0"/>
                <a:cs typeface="Arial" panose="020B0604020202020204" pitchFamily="34" charset="0"/>
              </a:rPr>
              <a:t>atomic</a:t>
            </a:r>
            <a:r>
              <a:rPr lang="fr-FR" altLang="fr-FR" sz="1200" dirty="0">
                <a:latin typeface="Arial" panose="020B0604020202020204" pitchFamily="34" charset="0"/>
                <a:cs typeface="Arial" panose="020B0604020202020204" pitchFamily="34" charset="0"/>
              </a:rPr>
              <a:t> force microscope. </a:t>
            </a:r>
            <a:r>
              <a:rPr lang="fr-FR" altLang="fr-FR" sz="1200" dirty="0" err="1">
                <a:latin typeface="Arial" panose="020B0604020202020204" pitchFamily="34" charset="0"/>
                <a:cs typeface="Arial" panose="020B0604020202020204" pitchFamily="34" charset="0"/>
              </a:rPr>
              <a:t>Exposure</a:t>
            </a:r>
            <a:endParaRPr lang="fr-FR" altLang="fr-FR" sz="1200" dirty="0">
              <a:latin typeface="Arial" panose="020B0604020202020204" pitchFamily="34" charset="0"/>
              <a:cs typeface="Arial" panose="020B0604020202020204" pitchFamily="34" charset="0"/>
            </a:endParaRPr>
          </a:p>
          <a:p>
            <a:r>
              <a:rPr lang="fr-FR" altLang="fr-FR" sz="1200" dirty="0">
                <a:latin typeface="Arial" panose="020B0604020202020204" pitchFamily="34" charset="0"/>
                <a:cs typeface="Arial" panose="020B0604020202020204" pitchFamily="34" charset="0"/>
              </a:rPr>
              <a:t>of the </a:t>
            </a:r>
            <a:r>
              <a:rPr lang="fr-FR" altLang="fr-FR" sz="1200" dirty="0" err="1">
                <a:latin typeface="Arial" panose="020B0604020202020204" pitchFamily="34" charset="0"/>
                <a:cs typeface="Arial" panose="020B0604020202020204" pitchFamily="34" charset="0"/>
              </a:rPr>
              <a:t>cells</a:t>
            </a:r>
            <a:r>
              <a:rPr lang="fr-FR" altLang="fr-FR" sz="1200" dirty="0">
                <a:latin typeface="Arial" panose="020B0604020202020204" pitchFamily="34" charset="0"/>
                <a:cs typeface="Arial" panose="020B0604020202020204" pitchFamily="34" charset="0"/>
              </a:rPr>
              <a:t> to a </a:t>
            </a:r>
            <a:r>
              <a:rPr lang="fr-FR" altLang="fr-FR" sz="1200" dirty="0" err="1">
                <a:latin typeface="Arial" panose="020B0604020202020204" pitchFamily="34" charset="0"/>
                <a:cs typeface="Arial" panose="020B0604020202020204" pitchFamily="34" charset="0"/>
              </a:rPr>
              <a:t>metabolic</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inhibitor</a:t>
            </a:r>
            <a:r>
              <a:rPr lang="fr-FR" altLang="fr-FR" sz="1200" dirty="0">
                <a:latin typeface="Arial" panose="020B0604020202020204" pitchFamily="34" charset="0"/>
                <a:cs typeface="Arial" panose="020B0604020202020204" pitchFamily="34" charset="0"/>
              </a:rPr>
              <a:t> causes the </a:t>
            </a:r>
            <a:r>
              <a:rPr lang="fr-FR" altLang="fr-FR" sz="1200" dirty="0" err="1">
                <a:latin typeface="Arial" panose="020B0604020202020204" pitchFamily="34" charset="0"/>
                <a:cs typeface="Arial" panose="020B0604020202020204" pitchFamily="34" charset="0"/>
              </a:rPr>
              <a:t>periodic</a:t>
            </a:r>
            <a:r>
              <a:rPr lang="fr-FR" altLang="fr-FR" sz="1200" dirty="0">
                <a:latin typeface="Arial" panose="020B0604020202020204" pitchFamily="34" charset="0"/>
                <a:cs typeface="Arial" panose="020B0604020202020204" pitchFamily="34" charset="0"/>
              </a:rPr>
              <a:t> motion to </a:t>
            </a:r>
            <a:r>
              <a:rPr lang="fr-FR" altLang="fr-FR" sz="1200" dirty="0" err="1">
                <a:latin typeface="Arial" panose="020B0604020202020204" pitchFamily="34" charset="0"/>
                <a:cs typeface="Arial" panose="020B0604020202020204" pitchFamily="34" charset="0"/>
              </a:rPr>
              <a:t>cease</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From</a:t>
            </a:r>
            <a:r>
              <a:rPr lang="fr-FR" altLang="fr-FR" sz="1200" dirty="0">
                <a:latin typeface="Arial" panose="020B0604020202020204" pitchFamily="34" charset="0"/>
                <a:cs typeface="Arial" panose="020B0604020202020204" pitchFamily="34" charset="0"/>
              </a:rPr>
              <a:t> the </a:t>
            </a:r>
            <a:r>
              <a:rPr lang="fr-FR" altLang="fr-FR" sz="1200" dirty="0" err="1">
                <a:latin typeface="Arial" panose="020B0604020202020204" pitchFamily="34" charset="0"/>
                <a:cs typeface="Arial" panose="020B0604020202020204" pitchFamily="34" charset="0"/>
              </a:rPr>
              <a:t>strong</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frequency</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dependence</a:t>
            </a:r>
            <a:r>
              <a:rPr lang="fr-FR" altLang="fr-FR" sz="1200" dirty="0">
                <a:latin typeface="Arial" panose="020B0604020202020204" pitchFamily="34" charset="0"/>
                <a:cs typeface="Arial" panose="020B0604020202020204" pitchFamily="34" charset="0"/>
              </a:rPr>
              <a:t> on </a:t>
            </a:r>
            <a:r>
              <a:rPr lang="fr-FR" altLang="fr-FR" sz="1200" dirty="0" err="1">
                <a:latin typeface="Arial" panose="020B0604020202020204" pitchFamily="34" charset="0"/>
                <a:cs typeface="Arial" panose="020B0604020202020204" pitchFamily="34" charset="0"/>
              </a:rPr>
              <a:t>temperature</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we</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derive</a:t>
            </a:r>
            <a:r>
              <a:rPr lang="fr-FR" altLang="fr-FR" sz="1200" dirty="0">
                <a:latin typeface="Arial" panose="020B0604020202020204" pitchFamily="34" charset="0"/>
                <a:cs typeface="Arial" panose="020B0604020202020204" pitchFamily="34" charset="0"/>
              </a:rPr>
              <a:t> an activation </a:t>
            </a:r>
            <a:r>
              <a:rPr lang="fr-FR" altLang="fr-FR" sz="1200" dirty="0" err="1">
                <a:latin typeface="Arial" panose="020B0604020202020204" pitchFamily="34" charset="0"/>
                <a:cs typeface="Arial" panose="020B0604020202020204" pitchFamily="34" charset="0"/>
              </a:rPr>
              <a:t>energy</a:t>
            </a:r>
            <a:r>
              <a:rPr lang="fr-FR" altLang="fr-FR" sz="1200" dirty="0">
                <a:latin typeface="Arial" panose="020B0604020202020204" pitchFamily="34" charset="0"/>
                <a:cs typeface="Arial" panose="020B0604020202020204" pitchFamily="34" charset="0"/>
              </a:rPr>
              <a:t> of 58 kJ/mol,</a:t>
            </a:r>
          </a:p>
          <a:p>
            <a:r>
              <a:rPr lang="fr-FR" altLang="fr-FR" sz="1200" dirty="0" err="1">
                <a:latin typeface="Arial" panose="020B0604020202020204" pitchFamily="34" charset="0"/>
                <a:cs typeface="Arial" panose="020B0604020202020204" pitchFamily="34" charset="0"/>
              </a:rPr>
              <a:t>which</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is</a:t>
            </a:r>
            <a:r>
              <a:rPr lang="fr-FR" altLang="fr-FR" sz="1200" dirty="0">
                <a:latin typeface="Arial" panose="020B0604020202020204" pitchFamily="34" charset="0"/>
                <a:cs typeface="Arial" panose="020B0604020202020204" pitchFamily="34" charset="0"/>
              </a:rPr>
              <a:t> consistent </a:t>
            </a:r>
            <a:r>
              <a:rPr lang="fr-FR" altLang="fr-FR" sz="1200" dirty="0" err="1">
                <a:latin typeface="Arial" panose="020B0604020202020204" pitchFamily="34" charset="0"/>
                <a:cs typeface="Arial" panose="020B0604020202020204" pitchFamily="34" charset="0"/>
              </a:rPr>
              <a:t>with</a:t>
            </a:r>
            <a:r>
              <a:rPr lang="fr-FR" altLang="fr-FR" sz="1200" dirty="0">
                <a:latin typeface="Arial" panose="020B0604020202020204" pitchFamily="34" charset="0"/>
                <a:cs typeface="Arial" panose="020B0604020202020204" pitchFamily="34" charset="0"/>
              </a:rPr>
              <a:t> the </a:t>
            </a:r>
            <a:r>
              <a:rPr lang="fr-FR" altLang="fr-FR" sz="1200" dirty="0" err="1">
                <a:latin typeface="Arial" panose="020B0604020202020204" pitchFamily="34" charset="0"/>
                <a:cs typeface="Arial" panose="020B0604020202020204" pitchFamily="34" charset="0"/>
              </a:rPr>
              <a:t>cell’s</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metabolism</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involving</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molecular</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motors</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such</a:t>
            </a:r>
            <a:r>
              <a:rPr lang="fr-FR" altLang="fr-FR" sz="1200" dirty="0">
                <a:latin typeface="Arial" panose="020B0604020202020204" pitchFamily="34" charset="0"/>
                <a:cs typeface="Arial" panose="020B0604020202020204" pitchFamily="34" charset="0"/>
              </a:rPr>
              <a:t> as</a:t>
            </a:r>
          </a:p>
          <a:p>
            <a:r>
              <a:rPr lang="fr-FR" altLang="fr-FR" sz="1200" dirty="0" err="1">
                <a:latin typeface="Arial" panose="020B0604020202020204" pitchFamily="34" charset="0"/>
                <a:cs typeface="Arial" panose="020B0604020202020204" pitchFamily="34" charset="0"/>
              </a:rPr>
              <a:t>kinesin</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dynein</a:t>
            </a:r>
            <a:r>
              <a:rPr lang="fr-FR" altLang="fr-FR" sz="1200" dirty="0">
                <a:latin typeface="Arial" panose="020B0604020202020204" pitchFamily="34" charset="0"/>
                <a:cs typeface="Arial" panose="020B0604020202020204" pitchFamily="34" charset="0"/>
              </a:rPr>
              <a:t>, and </a:t>
            </a:r>
            <a:r>
              <a:rPr lang="fr-FR" altLang="fr-FR" sz="1200" dirty="0" err="1">
                <a:latin typeface="Arial" panose="020B0604020202020204" pitchFamily="34" charset="0"/>
                <a:cs typeface="Arial" panose="020B0604020202020204" pitchFamily="34" charset="0"/>
              </a:rPr>
              <a:t>myosin</a:t>
            </a:r>
            <a:r>
              <a:rPr lang="fr-FR" altLang="fr-FR" sz="1200" dirty="0">
                <a:latin typeface="Arial" panose="020B0604020202020204" pitchFamily="34" charset="0"/>
                <a:cs typeface="Arial" panose="020B0604020202020204" pitchFamily="34" charset="0"/>
              </a:rPr>
              <a:t>. The magnitude of the forces </a:t>
            </a:r>
            <a:r>
              <a:rPr lang="fr-FR" altLang="fr-FR" sz="1200" dirty="0" err="1">
                <a:latin typeface="Arial" panose="020B0604020202020204" pitchFamily="34" charset="0"/>
                <a:cs typeface="Arial" panose="020B0604020202020204" pitchFamily="34" charset="0"/>
              </a:rPr>
              <a:t>observed</a:t>
            </a:r>
            <a:r>
              <a:rPr lang="fr-FR" altLang="fr-FR" sz="1200" dirty="0">
                <a:latin typeface="Arial" panose="020B0604020202020204" pitchFamily="34" charset="0"/>
                <a:cs typeface="Arial" panose="020B0604020202020204" pitchFamily="34" charset="0"/>
              </a:rPr>
              <a:t> (10nN) </a:t>
            </a:r>
            <a:r>
              <a:rPr lang="fr-FR" altLang="fr-FR" sz="1200" dirty="0" err="1">
                <a:latin typeface="Arial" panose="020B0604020202020204" pitchFamily="34" charset="0"/>
                <a:cs typeface="Arial" panose="020B0604020202020204" pitchFamily="34" charset="0"/>
              </a:rPr>
              <a:t>suggests</a:t>
            </a:r>
            <a:endParaRPr lang="fr-FR" altLang="fr-FR" sz="1200" dirty="0">
              <a:latin typeface="Arial" panose="020B0604020202020204" pitchFamily="34" charset="0"/>
              <a:cs typeface="Arial" panose="020B0604020202020204" pitchFamily="34" charset="0"/>
            </a:endParaRPr>
          </a:p>
          <a:p>
            <a:r>
              <a:rPr lang="fr-FR" altLang="fr-FR" sz="1200" dirty="0" err="1">
                <a:latin typeface="Arial" panose="020B0604020202020204" pitchFamily="34" charset="0"/>
                <a:cs typeface="Arial" panose="020B0604020202020204" pitchFamily="34" charset="0"/>
              </a:rPr>
              <a:t>concerted</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nanomechanical</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activity</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is</a:t>
            </a:r>
            <a:r>
              <a:rPr lang="fr-FR" altLang="fr-FR" sz="1200" dirty="0">
                <a:latin typeface="Arial" panose="020B0604020202020204" pitchFamily="34" charset="0"/>
                <a:cs typeface="Arial" panose="020B0604020202020204" pitchFamily="34" charset="0"/>
              </a:rPr>
              <a:t> </a:t>
            </a:r>
            <a:r>
              <a:rPr lang="fr-FR" altLang="fr-FR" sz="1200" dirty="0" err="1">
                <a:latin typeface="Arial" panose="020B0604020202020204" pitchFamily="34" charset="0"/>
                <a:cs typeface="Arial" panose="020B0604020202020204" pitchFamily="34" charset="0"/>
              </a:rPr>
              <a:t>operative</a:t>
            </a:r>
            <a:r>
              <a:rPr lang="fr-FR" altLang="fr-FR" sz="1200" dirty="0">
                <a:latin typeface="Arial" panose="020B0604020202020204" pitchFamily="34" charset="0"/>
                <a:cs typeface="Arial" panose="020B0604020202020204" pitchFamily="34" charset="0"/>
              </a:rPr>
              <a:t> in the </a:t>
            </a:r>
            <a:r>
              <a:rPr lang="fr-FR" altLang="fr-FR" sz="1200" dirty="0" err="1">
                <a:latin typeface="Arial" panose="020B0604020202020204" pitchFamily="34" charset="0"/>
                <a:cs typeface="Arial" panose="020B0604020202020204" pitchFamily="34" charset="0"/>
              </a:rPr>
              <a:t>cell</a:t>
            </a:r>
            <a:r>
              <a:rPr lang="fr-FR" altLang="fr-FR" sz="1200" dirty="0">
                <a:latin typeface="Arial" panose="020B0604020202020204" pitchFamily="34" charset="0"/>
                <a:cs typeface="Arial" panose="020B0604020202020204" pitchFamily="34" charset="0"/>
              </a:rPr>
              <a:t>.</a:t>
            </a:r>
            <a:endParaRPr lang="fr-FR" dirty="0"/>
          </a:p>
        </p:txBody>
      </p:sp>
      <p:sp>
        <p:nvSpPr>
          <p:cNvPr id="4" name="Espace réservé du numéro de diapositive 3"/>
          <p:cNvSpPr>
            <a:spLocks noGrp="1"/>
          </p:cNvSpPr>
          <p:nvPr>
            <p:ph type="sldNum" sz="quarter" idx="10"/>
          </p:nvPr>
        </p:nvSpPr>
        <p:spPr/>
        <p:txBody>
          <a:bodyPr/>
          <a:lstStyle/>
          <a:p>
            <a:fld id="{9306A7EA-D012-4CEA-B159-43BA9E0D3D00}" type="slidenum">
              <a:rPr lang="fr-FR" smtClean="0"/>
              <a:t>11</a:t>
            </a:fld>
            <a:endParaRPr lang="fr-FR"/>
          </a:p>
        </p:txBody>
      </p:sp>
    </p:spTree>
    <p:extLst>
      <p:ext uri="{BB962C8B-B14F-4D97-AF65-F5344CB8AC3E}">
        <p14:creationId xmlns:p14="http://schemas.microsoft.com/office/powerpoint/2010/main" val="276477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C8732E1F-E4B1-4BBA-9DB0-28A0B97191FC}" type="datetimeFigureOut">
              <a:rPr lang="fr-FR" smtClean="0"/>
              <a:t>05/10/2016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379219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8732E1F-E4B1-4BBA-9DB0-28A0B97191FC}" type="datetimeFigureOut">
              <a:rPr lang="fr-FR" smtClean="0"/>
              <a:t>05/10/2016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195869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8732E1F-E4B1-4BBA-9DB0-28A0B97191FC}" type="datetimeFigureOut">
              <a:rPr lang="fr-FR" smtClean="0"/>
              <a:t>05/10/2016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125508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8732E1F-E4B1-4BBA-9DB0-28A0B97191FC}" type="datetimeFigureOut">
              <a:rPr lang="fr-FR" smtClean="0"/>
              <a:t>05/10/2016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160249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732E1F-E4B1-4BBA-9DB0-28A0B97191FC}" type="datetimeFigureOut">
              <a:rPr lang="fr-FR" smtClean="0"/>
              <a:t>05/10/2016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309133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C8732E1F-E4B1-4BBA-9DB0-28A0B97191FC}" type="datetimeFigureOut">
              <a:rPr lang="fr-FR" smtClean="0"/>
              <a:t>05/10/2016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53959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C8732E1F-E4B1-4BBA-9DB0-28A0B97191FC}" type="datetimeFigureOut">
              <a:rPr lang="fr-FR" smtClean="0"/>
              <a:t>05/10/2016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93017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C8732E1F-E4B1-4BBA-9DB0-28A0B97191FC}" type="datetimeFigureOut">
              <a:rPr lang="fr-FR" smtClean="0"/>
              <a:t>05/10/2016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312432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32E1F-E4B1-4BBA-9DB0-28A0B97191FC}" type="datetimeFigureOut">
              <a:rPr lang="fr-FR" smtClean="0"/>
              <a:t>05/10/2016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271077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32E1F-E4B1-4BBA-9DB0-28A0B97191FC}" type="datetimeFigureOut">
              <a:rPr lang="fr-FR" smtClean="0"/>
              <a:t>05/10/2016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31682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32E1F-E4B1-4BBA-9DB0-28A0B97191FC}" type="datetimeFigureOut">
              <a:rPr lang="fr-FR" smtClean="0"/>
              <a:t>05/10/2016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47D9F1-2E9F-450B-BD72-71C7963F71D7}" type="slidenum">
              <a:rPr lang="fr-FR" smtClean="0"/>
              <a:t>‹N°›</a:t>
            </a:fld>
            <a:endParaRPr lang="fr-FR"/>
          </a:p>
        </p:txBody>
      </p:sp>
    </p:spTree>
    <p:extLst>
      <p:ext uri="{BB962C8B-B14F-4D97-AF65-F5344CB8AC3E}">
        <p14:creationId xmlns:p14="http://schemas.microsoft.com/office/powerpoint/2010/main" val="158871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2E1F-E4B1-4BBA-9DB0-28A0B97191FC}" type="datetimeFigureOut">
              <a:rPr lang="fr-FR" smtClean="0"/>
              <a:t>05/10/2016</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7D9F1-2E9F-450B-BD72-71C7963F71D7}" type="slidenum">
              <a:rPr lang="fr-FR" smtClean="0"/>
              <a:t>‹N°›</a:t>
            </a:fld>
            <a:endParaRPr lang="fr-FR"/>
          </a:p>
        </p:txBody>
      </p:sp>
    </p:spTree>
    <p:extLst>
      <p:ext uri="{BB962C8B-B14F-4D97-AF65-F5344CB8AC3E}">
        <p14:creationId xmlns:p14="http://schemas.microsoft.com/office/powerpoint/2010/main" val="29611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wmf"/><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www.ncbi.nlm.nih.gov/pubmed/?term=Wilson%20L%5bAuthor%5d&amp;cauthor=true&amp;cauthor_uid=10819973" TargetMode="External"/><Relationship Id="rId3" Type="http://schemas.openxmlformats.org/officeDocument/2006/relationships/hyperlink" Target="http://www.ncbi.nlm.nih.gov/pubmed/?term=Panda%20D%5bAuthor%5d&amp;cauthor=true&amp;cauthor_uid=10819973" TargetMode="External"/><Relationship Id="rId7" Type="http://schemas.openxmlformats.org/officeDocument/2006/relationships/hyperlink" Target="http://www.ncbi.nlm.nih.gov/pubmed/?term=Miller%20HP%5bAuthor%5d&amp;cauthor=true&amp;cauthor_uid=10819973" TargetMode="External"/><Relationship Id="rId2" Type="http://schemas.openxmlformats.org/officeDocument/2006/relationships/hyperlink" Target="http://www.ncbi.nlm.nih.gov/pubmed/10819973" TargetMode="External"/><Relationship Id="rId1" Type="http://schemas.openxmlformats.org/officeDocument/2006/relationships/slideLayout" Target="../slideLayouts/slideLayout7.xml"/><Relationship Id="rId6" Type="http://schemas.openxmlformats.org/officeDocument/2006/relationships/hyperlink" Target="http://www.ncbi.nlm.nih.gov/pubmed/?term=Pigg%20K%5bAuthor%5d&amp;cauthor=true&amp;cauthor_uid=10819973" TargetMode="External"/><Relationship Id="rId5" Type="http://schemas.openxmlformats.org/officeDocument/2006/relationships/hyperlink" Target="http://www.ncbi.nlm.nih.gov/pubmed/?term=Hudson%20J%5bAuthor%5d&amp;cauthor=true&amp;cauthor_uid=10819973" TargetMode="External"/><Relationship Id="rId4" Type="http://schemas.openxmlformats.org/officeDocument/2006/relationships/hyperlink" Target="http://www.ncbi.nlm.nih.gov/pubmed/?term=Chakrabarti%20G%5bAuthor%5d&amp;cauthor=true&amp;cauthor_uid=10819973" TargetMode="External"/><Relationship Id="rId9" Type="http://schemas.openxmlformats.org/officeDocument/2006/relationships/hyperlink" Target="http://www.ncbi.nlm.nih.gov/pubmed/?term=Himes%20RH%5bAuthor%5d&amp;cauthor=true&amp;cauthor_uid=1081997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term=Itoh%20TJ%5bAuthor%5d&amp;cauthor=true&amp;cauthor_uid=6331518" TargetMode="External"/><Relationship Id="rId2" Type="http://schemas.openxmlformats.org/officeDocument/2006/relationships/hyperlink" Target="http://www.ncbi.nlm.nih.gov/pubmed/6331518" TargetMode="External"/><Relationship Id="rId1" Type="http://schemas.openxmlformats.org/officeDocument/2006/relationships/slideLayout" Target="../slideLayouts/slideLayout7.xml"/><Relationship Id="rId4" Type="http://schemas.openxmlformats.org/officeDocument/2006/relationships/hyperlink" Target="http://www.ncbi.nlm.nih.gov/pubmed/?term=Sato%20H%5bAuthor%5d&amp;cauthor=true&amp;cauthor_uid=633151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term=Gu%20S%5bAuthor%5d&amp;cauthor=true&amp;cauthor_uid=27077011" TargetMode="External"/><Relationship Id="rId2" Type="http://schemas.openxmlformats.org/officeDocument/2006/relationships/hyperlink" Target="http://www.ncbi.nlm.nih.gov/pubmed/27077011"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www.ncbi.nlm.nih.gov/pubmed/?term=Wu%20Y%5bAuthor%5d&amp;cauthor=true&amp;cauthor_uid=27077011" TargetMode="External"/><Relationship Id="rId4" Type="http://schemas.openxmlformats.org/officeDocument/2006/relationships/hyperlink" Target="http://www.ncbi.nlm.nih.gov/pubmed/?term=Zhang%20Y%5bAuthor%5d&amp;cauthor=true&amp;cauthor_uid=270770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hyperlink" Target="http://www.pbase.com/francist/corsica&amp;page=2"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872"/>
            <a:ext cx="12084148" cy="858764"/>
          </a:xfrm>
        </p:spPr>
        <p:txBody>
          <a:bodyPr>
            <a:normAutofit/>
          </a:bodyPr>
          <a:lstStyle/>
          <a:p>
            <a:r>
              <a:rPr lang="en-GB" dirty="0">
                <a:latin typeface="Arial" panose="020B0604020202020204" pitchFamily="34" charset="0"/>
                <a:cs typeface="Arial" panose="020B0604020202020204" pitchFamily="34" charset="0"/>
              </a:rPr>
              <a:t>Where might a microbiologist look for answers?</a:t>
            </a:r>
            <a:endParaRPr lang="fr-FR" dirty="0">
              <a:latin typeface="Arial" panose="020B0604020202020204" pitchFamily="34" charset="0"/>
              <a:cs typeface="Arial" panose="020B0604020202020204" pitchFamily="34" charset="0"/>
            </a:endParaRPr>
          </a:p>
        </p:txBody>
      </p:sp>
      <p:grpSp>
        <p:nvGrpSpPr>
          <p:cNvPr id="5" name="Groupe 4"/>
          <p:cNvGrpSpPr/>
          <p:nvPr/>
        </p:nvGrpSpPr>
        <p:grpSpPr>
          <a:xfrm>
            <a:off x="1228624" y="1718972"/>
            <a:ext cx="9248230" cy="4018740"/>
            <a:chOff x="592454" y="1873717"/>
            <a:chExt cx="9248230" cy="4018740"/>
          </a:xfrm>
        </p:grpSpPr>
        <p:pic>
          <p:nvPicPr>
            <p:cNvPr id="1026" name="Picture 2" descr="http://www.treasury.gov.au/PublicationsAndMedia/Speeches/2010/~/media/Treasury/Publications%20and%20Media/Speeches/2010/Measuring%20what%20we%20do%20or%20doing%20what%20we%20measure/Images/slide_Page_05.ashx"/>
            <p:cNvPicPr>
              <a:picLocks noChangeAspect="1" noChangeArrowheads="1"/>
            </p:cNvPicPr>
            <p:nvPr/>
          </p:nvPicPr>
          <p:blipFill rotWithShape="1">
            <a:blip r:embed="rId2">
              <a:extLst>
                <a:ext uri="{28A0092B-C50C-407E-A947-70E740481C1C}">
                  <a14:useLocalDpi xmlns:a14="http://schemas.microsoft.com/office/drawing/2010/main" val="0"/>
                </a:ext>
              </a:extLst>
            </a:blip>
            <a:srcRect l="14099" t="14465" r="12791" b="11036"/>
            <a:stretch/>
          </p:blipFill>
          <p:spPr bwMode="auto">
            <a:xfrm rot="1112270">
              <a:off x="592454" y="1873717"/>
              <a:ext cx="4192172" cy="32074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dailymail.co.uk/i/pix/2014/01/01/article-0-1A60B16700000578-749_634x422.jpg"/>
            <p:cNvPicPr>
              <a:picLocks noChangeAspect="1" noChangeArrowheads="1"/>
            </p:cNvPicPr>
            <p:nvPr/>
          </p:nvPicPr>
          <p:blipFill rotWithShape="1">
            <a:blip r:embed="rId3">
              <a:extLst>
                <a:ext uri="{28A0092B-C50C-407E-A947-70E740481C1C}">
                  <a14:useLocalDpi xmlns:a14="http://schemas.microsoft.com/office/drawing/2010/main" val="0"/>
                </a:ext>
              </a:extLst>
            </a:blip>
            <a:srcRect t="55250"/>
            <a:stretch/>
          </p:blipFill>
          <p:spPr bwMode="auto">
            <a:xfrm>
              <a:off x="938287" y="4093699"/>
              <a:ext cx="6038850" cy="179875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002860" y="2627446"/>
              <a:ext cx="4837824"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 don’t search in the water because I can’t swim!</a:t>
              </a:r>
              <a:endParaRPr lang="fr-FR" sz="2800" b="1" dirty="0">
                <a:latin typeface="Arial" panose="020B0604020202020204" pitchFamily="34" charset="0"/>
                <a:cs typeface="Arial" panose="020B0604020202020204" pitchFamily="34" charset="0"/>
              </a:endParaRPr>
            </a:p>
          </p:txBody>
        </p:sp>
      </p:grpSp>
      <p:sp>
        <p:nvSpPr>
          <p:cNvPr id="4" name="ZoneTexte 3"/>
          <p:cNvSpPr txBox="1"/>
          <p:nvPr/>
        </p:nvSpPr>
        <p:spPr>
          <a:xfrm>
            <a:off x="2377440" y="5953848"/>
            <a:ext cx="7072770" cy="830997"/>
          </a:xfrm>
          <a:prstGeom prst="rect">
            <a:avLst/>
          </a:prstGeom>
          <a:noFill/>
        </p:spPr>
        <p:txBody>
          <a:bodyPr wrap="none" rtlCol="0">
            <a:spAutoFit/>
          </a:bodyPr>
          <a:lstStyle/>
          <a:p>
            <a:r>
              <a:rPr lang="en-GB" sz="4800" dirty="0">
                <a:latin typeface="Arial" panose="020B0604020202020204" pitchFamily="34" charset="0"/>
                <a:cs typeface="Arial" panose="020B0604020202020204" pitchFamily="34" charset="0"/>
              </a:rPr>
              <a:t>But what is the question?</a:t>
            </a:r>
            <a:endParaRPr lang="fr-FR"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2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1" y="81756"/>
            <a:ext cx="11971906" cy="1325563"/>
          </a:xfrm>
        </p:spPr>
        <p:txBody>
          <a:bodyPr>
            <a:normAutofit/>
          </a:bodyPr>
          <a:lstStyle/>
          <a:p>
            <a:pPr algn="ctr"/>
            <a:r>
              <a:rPr lang="en-GB" dirty="0">
                <a:latin typeface="Arial" panose="020B0604020202020204" pitchFamily="34" charset="0"/>
                <a:cs typeface="Arial" panose="020B0604020202020204" pitchFamily="34" charset="0"/>
              </a:rPr>
              <a:t>Hypothesis: a high intensity of activity initiates the cell cycle</a:t>
            </a:r>
            <a:endParaRPr lang="fr-FR" dirty="0">
              <a:latin typeface="Arial" panose="020B0604020202020204" pitchFamily="34" charset="0"/>
              <a:cs typeface="Arial" panose="020B0604020202020204" pitchFamily="34" charset="0"/>
            </a:endParaRPr>
          </a:p>
        </p:txBody>
      </p:sp>
      <p:sp>
        <p:nvSpPr>
          <p:cNvPr id="18" name="Rectangle 17"/>
          <p:cNvSpPr/>
          <p:nvPr/>
        </p:nvSpPr>
        <p:spPr>
          <a:xfrm>
            <a:off x="220094" y="5698605"/>
            <a:ext cx="11971906" cy="707886"/>
          </a:xfrm>
          <a:prstGeom prst="rect">
            <a:avLst/>
          </a:prstGeom>
        </p:spPr>
        <p:txBody>
          <a:bodyPr wrap="square">
            <a:spAutoFit/>
          </a:bodyPr>
          <a:lstStyle/>
          <a:p>
            <a:pPr algn="ctr"/>
            <a:r>
              <a:rPr lang="en-GB" sz="4000" dirty="0">
                <a:latin typeface="Arial" panose="020B0604020202020204" pitchFamily="34" charset="0"/>
                <a:cs typeface="Arial" panose="020B0604020202020204" pitchFamily="34" charset="0"/>
              </a:rPr>
              <a:t>How might ribosomes provide intensity sensing?</a:t>
            </a:r>
            <a:endParaRPr lang="fr-FR" sz="4000" dirty="0">
              <a:latin typeface="Arial" panose="020B0604020202020204" pitchFamily="34" charset="0"/>
              <a:cs typeface="Arial" panose="020B0604020202020204" pitchFamily="34" charset="0"/>
            </a:endParaRPr>
          </a:p>
        </p:txBody>
      </p:sp>
      <p:grpSp>
        <p:nvGrpSpPr>
          <p:cNvPr id="6" name="Groupe 5"/>
          <p:cNvGrpSpPr/>
          <p:nvPr/>
        </p:nvGrpSpPr>
        <p:grpSpPr>
          <a:xfrm>
            <a:off x="742158" y="1557254"/>
            <a:ext cx="11441306" cy="3687998"/>
            <a:chOff x="742158" y="1557254"/>
            <a:chExt cx="11441306" cy="3687998"/>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l="64447" t="26286" r="2005" b="3429"/>
            <a:stretch>
              <a:fillRect/>
            </a:stretch>
          </p:blipFill>
          <p:spPr bwMode="auto">
            <a:xfrm rot="16200000">
              <a:off x="8734937" y="2617025"/>
              <a:ext cx="1487487"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2"/>
            <p:cNvSpPr txBox="1">
              <a:spLocks noChangeArrowheads="1"/>
            </p:cNvSpPr>
            <p:nvPr/>
          </p:nvSpPr>
          <p:spPr bwMode="auto">
            <a:xfrm>
              <a:off x="8176726" y="4229589"/>
              <a:ext cx="40067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2000" dirty="0">
                  <a:latin typeface="Arial" panose="020B0604020202020204" pitchFamily="34" charset="0"/>
                  <a:cs typeface="Arial" panose="020B0604020202020204" pitchFamily="34" charset="0"/>
                </a:rPr>
                <a:t>The bacterial ‘nucleolus</a:t>
              </a:r>
            </a:p>
            <a:p>
              <a:r>
                <a:rPr lang="en-US" altLang="fr-FR" sz="2000" dirty="0">
                  <a:latin typeface="Arial" panose="020B0604020202020204" pitchFamily="34" charset="0"/>
                  <a:cs typeface="Arial" panose="020B0604020202020204" pitchFamily="34" charset="0"/>
                </a:rPr>
                <a:t>DNA red, RNA polymerase yellow</a:t>
              </a:r>
            </a:p>
            <a:p>
              <a:r>
                <a:rPr lang="en-US" altLang="fr-FR" sz="1600" dirty="0">
                  <a:latin typeface="Arial" panose="020B0604020202020204" pitchFamily="34" charset="0"/>
                  <a:cs typeface="Arial" panose="020B0604020202020204" pitchFamily="34" charset="0"/>
                </a:rPr>
                <a:t>Cabrera and </a:t>
              </a:r>
              <a:r>
                <a:rPr lang="en-US" altLang="fr-FR" sz="1600" dirty="0" err="1">
                  <a:latin typeface="Arial" panose="020B0604020202020204" pitchFamily="34" charset="0"/>
                  <a:cs typeface="Arial" panose="020B0604020202020204" pitchFamily="34" charset="0"/>
                </a:rPr>
                <a:t>Jin</a:t>
              </a:r>
              <a:r>
                <a:rPr lang="en-US" altLang="fr-FR" sz="1600" dirty="0">
                  <a:latin typeface="Arial" panose="020B0604020202020204" pitchFamily="34" charset="0"/>
                  <a:cs typeface="Arial" panose="020B0604020202020204" pitchFamily="34" charset="0"/>
                </a:rPr>
                <a:t> 2003</a:t>
              </a:r>
              <a:endParaRPr lang="fr-FR" altLang="fr-FR"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108510" y="2533241"/>
              <a:ext cx="5837693" cy="1624219"/>
            </a:xfrm>
            <a:prstGeom prst="rect">
              <a:avLst/>
            </a:prstGeom>
          </p:spPr>
        </p:pic>
        <p:sp>
          <p:nvSpPr>
            <p:cNvPr id="5" name="TextBox 4"/>
            <p:cNvSpPr txBox="1"/>
            <p:nvPr/>
          </p:nvSpPr>
          <p:spPr>
            <a:xfrm>
              <a:off x="1190938" y="4229589"/>
              <a:ext cx="5672835"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HeLa nucleolus: UBF, upstream binding factor=transcription, </a:t>
              </a:r>
              <a:r>
                <a:rPr lang="en-GB" sz="2000" dirty="0" err="1">
                  <a:latin typeface="Arial" panose="020B0604020202020204" pitchFamily="34" charset="0"/>
                  <a:cs typeface="Arial" panose="020B0604020202020204" pitchFamily="34" charset="0"/>
                </a:rPr>
                <a:t>BrUTP</a:t>
              </a:r>
              <a:r>
                <a:rPr lang="en-GB" sz="2000" dirty="0">
                  <a:latin typeface="Arial" panose="020B0604020202020204" pitchFamily="34" charset="0"/>
                  <a:cs typeface="Arial" panose="020B0604020202020204" pitchFamily="34" charset="0"/>
                </a:rPr>
                <a:t>=RNA, </a:t>
              </a:r>
              <a:r>
                <a:rPr lang="en-GB" sz="2000" dirty="0" err="1">
                  <a:latin typeface="Arial" panose="020B0604020202020204" pitchFamily="34" charset="0"/>
                  <a:cs typeface="Arial" panose="020B0604020202020204" pitchFamily="34" charset="0"/>
                </a:rPr>
                <a:t>Dapi</a:t>
              </a:r>
              <a:r>
                <a:rPr lang="en-GB" sz="2000" dirty="0">
                  <a:latin typeface="Arial" panose="020B0604020202020204" pitchFamily="34" charset="0"/>
                  <a:cs typeface="Arial" panose="020B0604020202020204" pitchFamily="34" charset="0"/>
                </a:rPr>
                <a:t>=DNA</a:t>
              </a:r>
            </a:p>
            <a:p>
              <a:r>
                <a:rPr lang="en-GB" sz="2000" dirty="0">
                  <a:latin typeface="Arial" panose="020B0604020202020204" pitchFamily="34" charset="0"/>
                  <a:cs typeface="Arial" panose="020B0604020202020204" pitchFamily="34" charset="0"/>
                </a:rPr>
                <a:t>Hernandez-Verdun et al. </a:t>
              </a:r>
              <a:endParaRPr lang="fr-FR" sz="2000" dirty="0">
                <a:latin typeface="Arial" panose="020B0604020202020204" pitchFamily="34" charset="0"/>
                <a:cs typeface="Arial" panose="020B0604020202020204" pitchFamily="34" charset="0"/>
              </a:endParaRPr>
            </a:p>
          </p:txBody>
        </p:sp>
        <p:sp>
          <p:nvSpPr>
            <p:cNvPr id="9" name="TextBox 4"/>
            <p:cNvSpPr txBox="1"/>
            <p:nvPr/>
          </p:nvSpPr>
          <p:spPr>
            <a:xfrm>
              <a:off x="742158" y="1557254"/>
              <a:ext cx="10927777"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Growth depends on the activity of </a:t>
              </a:r>
              <a:r>
                <a:rPr lang="en-GB" sz="2400" b="1" u="sng" dirty="0">
                  <a:latin typeface="Arial" panose="020B0604020202020204" pitchFamily="34" charset="0"/>
                  <a:cs typeface="Arial" panose="020B0604020202020204" pitchFamily="34" charset="0"/>
                </a:rPr>
                <a:t>ribosomes</a:t>
              </a:r>
              <a:r>
                <a:rPr lang="en-GB" sz="2400" dirty="0">
                  <a:latin typeface="Arial" panose="020B0604020202020204" pitchFamily="34" charset="0"/>
                  <a:cs typeface="Arial" panose="020B0604020202020204" pitchFamily="34" charset="0"/>
                </a:rPr>
                <a:t> which in eukaryotes are made in the nucleolus</a:t>
              </a:r>
              <a:endParaRPr lang="fr-FR"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503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19"/>
            <a:ext cx="12192000" cy="1282767"/>
          </a:xfrm>
        </p:spPr>
        <p:txBody>
          <a:bodyPr>
            <a:noAutofit/>
          </a:bodyPr>
          <a:lstStyle/>
          <a:p>
            <a:pPr algn="ctr"/>
            <a:r>
              <a:rPr lang="en-GB" dirty="0">
                <a:latin typeface="Arial" panose="020B0604020202020204" pitchFamily="34" charset="0"/>
                <a:cs typeface="Arial" panose="020B0604020202020204" pitchFamily="34" charset="0"/>
              </a:rPr>
              <a:t>Perhaps sensing is via coupled ribosomes</a:t>
            </a:r>
            <a:endParaRPr lang="fr-FR" dirty="0">
              <a:latin typeface="Arial" panose="020B0604020202020204" pitchFamily="34" charset="0"/>
              <a:cs typeface="Arial" panose="020B0604020202020204" pitchFamily="34" charset="0"/>
            </a:endParaRPr>
          </a:p>
        </p:txBody>
      </p:sp>
      <p:grpSp>
        <p:nvGrpSpPr>
          <p:cNvPr id="15" name="Groupe 14"/>
          <p:cNvGrpSpPr/>
          <p:nvPr/>
        </p:nvGrpSpPr>
        <p:grpSpPr>
          <a:xfrm>
            <a:off x="1040322" y="1214091"/>
            <a:ext cx="9869091" cy="2205805"/>
            <a:chOff x="191236" y="1149761"/>
            <a:chExt cx="9869091" cy="2205805"/>
          </a:xfrm>
        </p:grpSpPr>
        <p:sp>
          <p:nvSpPr>
            <p:cNvPr id="4" name="TextBox 3"/>
            <p:cNvSpPr txBox="1"/>
            <p:nvPr/>
          </p:nvSpPr>
          <p:spPr>
            <a:xfrm>
              <a:off x="3333666" y="1149761"/>
              <a:ext cx="448392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Ribosomes are densely packed</a:t>
              </a:r>
              <a:endParaRPr lang="fr-FR" sz="2400" dirty="0">
                <a:latin typeface="Arial" panose="020B0604020202020204" pitchFamily="34" charset="0"/>
                <a:cs typeface="Arial" panose="020B0604020202020204" pitchFamily="34" charset="0"/>
              </a:endParaRPr>
            </a:p>
          </p:txBody>
        </p:sp>
        <p:sp>
          <p:nvSpPr>
            <p:cNvPr id="5" name="Rectangle 4"/>
            <p:cNvSpPr/>
            <p:nvPr/>
          </p:nvSpPr>
          <p:spPr>
            <a:xfrm>
              <a:off x="191236" y="1736217"/>
              <a:ext cx="2093957" cy="954107"/>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Ribosomes </a:t>
              </a:r>
              <a:r>
                <a:rPr lang="fr-FR" altLang="fr-FR" sz="2000" dirty="0">
                  <a:latin typeface="Arial" panose="020B0604020202020204" pitchFamily="34" charset="0"/>
                  <a:cs typeface="Arial" panose="020B0604020202020204" pitchFamily="34" charset="0"/>
                </a:rPr>
                <a:t>o</a:t>
              </a:r>
              <a:r>
                <a:rPr lang="en-GB" sz="2000" dirty="0">
                  <a:latin typeface="Arial" panose="020B0604020202020204" pitchFamily="34" charset="0"/>
                  <a:cs typeface="Arial" panose="020B0604020202020204" pitchFamily="34" charset="0"/>
                </a:rPr>
                <a:t>n a single mRNA</a:t>
              </a:r>
            </a:p>
            <a:p>
              <a:r>
                <a:rPr lang="en-GB" sz="1600" dirty="0">
                  <a:latin typeface="Arial" panose="020B0604020202020204" pitchFamily="34" charset="0"/>
                  <a:cs typeface="Arial" panose="020B0604020202020204" pitchFamily="34" charset="0"/>
                </a:rPr>
                <a:t>Brandt et al 2009</a:t>
              </a:r>
              <a:endParaRPr lang="fr-FR" sz="1600" dirty="0">
                <a:latin typeface="Arial" panose="020B0604020202020204" pitchFamily="34" charset="0"/>
                <a:cs typeface="Arial" panose="020B0604020202020204" pitchFamily="34" charset="0"/>
              </a:endParaRPr>
            </a:p>
          </p:txBody>
        </p:sp>
        <p:pic>
          <p:nvPicPr>
            <p:cNvPr id="7" name="Picture 6"/>
            <p:cNvPicPr>
              <a:picLocks noChangeAspect="1" noChangeArrowheads="1"/>
            </p:cNvPicPr>
            <p:nvPr/>
          </p:nvPicPr>
          <p:blipFill>
            <a:blip r:embed="rId3" cstate="hqprint">
              <a:extLst>
                <a:ext uri="{28A0092B-C50C-407E-A947-70E740481C1C}">
                  <a14:useLocalDpi xmlns:a14="http://schemas.microsoft.com/office/drawing/2010/main" val="0"/>
                </a:ext>
              </a:extLst>
            </a:blip>
            <a:srcRect r="3123"/>
            <a:stretch>
              <a:fillRect/>
            </a:stretch>
          </p:blipFill>
          <p:spPr bwMode="auto">
            <a:xfrm>
              <a:off x="2112196" y="1736217"/>
              <a:ext cx="194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0"/>
            <p:cNvSpPr txBox="1">
              <a:spLocks noChangeArrowheads="1"/>
            </p:cNvSpPr>
            <p:nvPr/>
          </p:nvSpPr>
          <p:spPr bwMode="auto">
            <a:xfrm>
              <a:off x="5630969" y="1765343"/>
              <a:ext cx="2727558" cy="10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hangingPunct="0">
                <a:lnSpc>
                  <a:spcPct val="93000"/>
                </a:lnSpc>
                <a:buSzPct val="100000"/>
              </a:pPr>
              <a:r>
                <a:rPr lang="fr-FR" altLang="fr-FR" sz="2000" dirty="0">
                  <a:solidFill>
                    <a:srgbClr val="000000"/>
                  </a:solidFill>
                  <a:latin typeface="Arial" panose="020B0604020202020204" pitchFamily="34" charset="0"/>
                  <a:ea typeface="SimSun" panose="02010600030101010101" pitchFamily="2" charset="-122"/>
                  <a:cs typeface="Arial" panose="020B0604020202020204" pitchFamily="34" charset="0"/>
                </a:rPr>
                <a:t>200 ribosomes in cube of </a:t>
              </a:r>
              <a:r>
                <a:rPr lang="fr-FR" altLang="fr-FR" sz="2000" dirty="0" err="1">
                  <a:solidFill>
                    <a:srgbClr val="000000"/>
                  </a:solidFill>
                  <a:latin typeface="Arial" panose="020B0604020202020204" pitchFamily="34" charset="0"/>
                  <a:ea typeface="SimSun" panose="02010600030101010101" pitchFamily="2" charset="-122"/>
                  <a:cs typeface="Arial" panose="020B0604020202020204" pitchFamily="34" charset="0"/>
                </a:rPr>
                <a:t>side</a:t>
              </a:r>
              <a:r>
                <a:rPr lang="fr-FR" altLang="fr-FR" sz="2000" dirty="0">
                  <a:solidFill>
                    <a:srgbClr val="000000"/>
                  </a:solidFill>
                  <a:latin typeface="Arial" panose="020B0604020202020204" pitchFamily="34" charset="0"/>
                  <a:ea typeface="SimSun" panose="02010600030101010101" pitchFamily="2" charset="-122"/>
                  <a:cs typeface="Arial" panose="020B0604020202020204" pitchFamily="34" charset="0"/>
                </a:rPr>
                <a:t> 220 nm </a:t>
              </a:r>
            </a:p>
            <a:p>
              <a:pPr hangingPunct="0">
                <a:lnSpc>
                  <a:spcPct val="93000"/>
                </a:lnSpc>
                <a:buSzPct val="100000"/>
              </a:pPr>
              <a:r>
                <a:rPr lang="fr-FR" altLang="fr-FR" sz="1200" dirty="0" err="1">
                  <a:solidFill>
                    <a:srgbClr val="000000"/>
                  </a:solidFill>
                  <a:latin typeface="Arial" panose="020B0604020202020204" pitchFamily="34" charset="0"/>
                  <a:ea typeface="SimSun" panose="02010600030101010101" pitchFamily="2" charset="-122"/>
                  <a:cs typeface="Arial" panose="020B0604020202020204" pitchFamily="34" charset="0"/>
                </a:rPr>
                <a:t>LifeExplorer</a:t>
              </a:r>
              <a:r>
                <a:rPr lang="fr-FR" altLang="fr-FR" sz="12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GB" altLang="fr-FR" sz="1200" dirty="0">
                  <a:solidFill>
                    <a:srgbClr val="000000"/>
                  </a:solidFill>
                  <a:latin typeface="Arial" panose="020B0604020202020204" pitchFamily="34" charset="0"/>
                  <a:ea typeface="SimSun" panose="02010600030101010101" pitchFamily="2" charset="-122"/>
                  <a:cs typeface="Arial" panose="020B0604020202020204" pitchFamily="34" charset="0"/>
                </a:rPr>
                <a:t>(Bremer &amp; Dennis 1996; </a:t>
              </a:r>
              <a:r>
                <a:rPr lang="en-GB" altLang="fr-FR" sz="1200" dirty="0" err="1">
                  <a:solidFill>
                    <a:srgbClr val="000000"/>
                  </a:solidFill>
                  <a:latin typeface="Arial" panose="020B0604020202020204" pitchFamily="34" charset="0"/>
                  <a:ea typeface="SimSun" panose="02010600030101010101" pitchFamily="2" charset="-122"/>
                  <a:cs typeface="Arial" panose="020B0604020202020204" pitchFamily="34" charset="0"/>
                </a:rPr>
                <a:t>Cancedda</a:t>
              </a:r>
              <a:r>
                <a:rPr lang="en-GB" altLang="fr-FR" sz="1200" dirty="0">
                  <a:solidFill>
                    <a:srgbClr val="000000"/>
                  </a:solidFill>
                  <a:latin typeface="Arial" panose="020B0604020202020204" pitchFamily="34" charset="0"/>
                  <a:ea typeface="SimSun" panose="02010600030101010101" pitchFamily="2" charset="-122"/>
                  <a:cs typeface="Arial" panose="020B0604020202020204" pitchFamily="34" charset="0"/>
                </a:rPr>
                <a:t> 1974)</a:t>
              </a:r>
              <a:r>
                <a:rPr lang="fr-FR" altLang="fr-FR" sz="1200" dirty="0">
                  <a:solidFill>
                    <a:srgbClr val="000000"/>
                  </a:solidFill>
                  <a:latin typeface="Arial" panose="020B0604020202020204" pitchFamily="34" charset="0"/>
                  <a:ea typeface="SimSun" panose="02010600030101010101" pitchFamily="2" charset="-122"/>
                  <a:cs typeface="Arial" panose="020B0604020202020204" pitchFamily="34" charset="0"/>
                </a:rPr>
                <a:t>. </a:t>
              </a:r>
              <a:endParaRPr lang="fr-FR" altLang="fr-FR" sz="1200" dirty="0">
                <a:latin typeface="Arial" panose="020B0604020202020204" pitchFamily="34" charset="0"/>
                <a:cs typeface="Arial" panose="020B0604020202020204" pitchFamily="34" charset="0"/>
              </a:endParaRPr>
            </a:p>
          </p:txBody>
        </p:sp>
        <p:pic>
          <p:nvPicPr>
            <p:cNvPr id="9" name="Picture 31"/>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358527" y="1717266"/>
              <a:ext cx="1701800" cy="163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 name="Title 1"/>
          <p:cNvSpPr txBox="1">
            <a:spLocks/>
          </p:cNvSpPr>
          <p:nvPr/>
        </p:nvSpPr>
        <p:spPr>
          <a:xfrm>
            <a:off x="0" y="6202989"/>
            <a:ext cx="12192000" cy="5969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Arial" panose="020B0604020202020204" pitchFamily="34" charset="0"/>
                <a:cs typeface="Arial" panose="020B0604020202020204" pitchFamily="34" charset="0"/>
              </a:rPr>
              <a:t>Are ribosome movements coupled by water? </a:t>
            </a:r>
            <a:endParaRPr lang="fr-FR" dirty="0">
              <a:latin typeface="Arial" panose="020B0604020202020204" pitchFamily="34" charset="0"/>
              <a:cs typeface="Arial" panose="020B0604020202020204" pitchFamily="34" charset="0"/>
            </a:endParaRPr>
          </a:p>
        </p:txBody>
      </p:sp>
      <p:grpSp>
        <p:nvGrpSpPr>
          <p:cNvPr id="16" name="Groupe 15"/>
          <p:cNvGrpSpPr/>
          <p:nvPr/>
        </p:nvGrpSpPr>
        <p:grpSpPr>
          <a:xfrm>
            <a:off x="1040322" y="3475198"/>
            <a:ext cx="10379877" cy="2521146"/>
            <a:chOff x="191236" y="3578471"/>
            <a:chExt cx="10379877" cy="2521146"/>
          </a:xfrm>
        </p:grpSpPr>
        <p:pic>
          <p:nvPicPr>
            <p:cNvPr id="10" name="Picture 1028"/>
            <p:cNvPicPr>
              <a:picLocks noChangeAspect="1" noChangeArrowheads="1"/>
            </p:cNvPicPr>
            <p:nvPr/>
          </p:nvPicPr>
          <p:blipFill>
            <a:blip r:embed="rId5">
              <a:extLst>
                <a:ext uri="{28A0092B-C50C-407E-A947-70E740481C1C}">
                  <a14:useLocalDpi xmlns:a14="http://schemas.microsoft.com/office/drawing/2010/main" val="0"/>
                </a:ext>
              </a:extLst>
            </a:blip>
            <a:srcRect r="69939" b="79555"/>
            <a:stretch>
              <a:fillRect/>
            </a:stretch>
          </p:blipFill>
          <p:spPr bwMode="auto">
            <a:xfrm>
              <a:off x="191236" y="3974220"/>
              <a:ext cx="3142430" cy="126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029"/>
            <p:cNvSpPr txBox="1">
              <a:spLocks noChangeArrowheads="1"/>
            </p:cNvSpPr>
            <p:nvPr/>
          </p:nvSpPr>
          <p:spPr bwMode="auto">
            <a:xfrm>
              <a:off x="191236" y="5237843"/>
              <a:ext cx="386395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dirty="0">
                  <a:latin typeface="Arial" panose="020B0604020202020204" pitchFamily="34" charset="0"/>
                  <a:cs typeface="Arial" panose="020B0604020202020204" pitchFamily="34" charset="0"/>
                </a:rPr>
                <a:t>Possible </a:t>
              </a:r>
              <a:r>
                <a:rPr lang="fr-FR" altLang="fr-FR" dirty="0" err="1">
                  <a:latin typeface="Arial" panose="020B0604020202020204" pitchFamily="34" charset="0"/>
                  <a:cs typeface="Arial" panose="020B0604020202020204" pitchFamily="34" charset="0"/>
                </a:rPr>
                <a:t>concerted</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nanomechanical</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activity</a:t>
              </a:r>
              <a:r>
                <a:rPr lang="en-GB" altLang="fr-FR" dirty="0">
                  <a:latin typeface="Arial" panose="020B0604020202020204" pitchFamily="34" charset="0"/>
                  <a:cs typeface="Arial" panose="020B0604020202020204" pitchFamily="34" charset="0"/>
                </a:rPr>
                <a:t> in </a:t>
              </a:r>
              <a:r>
                <a:rPr lang="fr-FR" altLang="fr-FR" i="1" dirty="0">
                  <a:latin typeface="Arial" panose="020B0604020202020204" pitchFamily="34" charset="0"/>
                  <a:cs typeface="Arial" panose="020B0604020202020204" pitchFamily="34" charset="0"/>
                </a:rPr>
                <a:t>S cerevisiae</a:t>
              </a:r>
              <a:endParaRPr lang="en-GB" altLang="fr-FR" dirty="0">
                <a:latin typeface="Arial" panose="020B0604020202020204" pitchFamily="34" charset="0"/>
                <a:cs typeface="Arial" panose="020B0604020202020204" pitchFamily="34" charset="0"/>
              </a:endParaRPr>
            </a:p>
            <a:p>
              <a:r>
                <a:rPr lang="en-GB" altLang="fr-FR" sz="1400" dirty="0" err="1">
                  <a:latin typeface="Arial" panose="020B0604020202020204" pitchFamily="34" charset="0"/>
                  <a:cs typeface="Arial" panose="020B0604020202020204" pitchFamily="34" charset="0"/>
                </a:rPr>
                <a:t>Pelling</a:t>
              </a:r>
              <a:r>
                <a:rPr lang="en-GB" altLang="fr-FR" sz="1400" dirty="0">
                  <a:latin typeface="Arial" panose="020B0604020202020204" pitchFamily="34" charset="0"/>
                  <a:cs typeface="Arial" panose="020B0604020202020204" pitchFamily="34" charset="0"/>
                </a:rPr>
                <a:t> et al. Science</a:t>
              </a:r>
              <a:r>
                <a:rPr lang="fr-FR" altLang="fr-FR" sz="1400" dirty="0">
                  <a:latin typeface="Arial" panose="020B0604020202020204" pitchFamily="34" charset="0"/>
                  <a:cs typeface="Arial" panose="020B0604020202020204" pitchFamily="34" charset="0"/>
                </a:rPr>
                <a:t> 2004 305:1147-50</a:t>
              </a:r>
            </a:p>
          </p:txBody>
        </p:sp>
        <p:sp>
          <p:nvSpPr>
            <p:cNvPr id="3" name="Rectangle 2"/>
            <p:cNvSpPr/>
            <p:nvPr/>
          </p:nvSpPr>
          <p:spPr>
            <a:xfrm>
              <a:off x="6104807" y="5475027"/>
              <a:ext cx="4466306" cy="584775"/>
            </a:xfrm>
            <a:prstGeom prst="rect">
              <a:avLst/>
            </a:prstGeom>
          </p:spPr>
          <p:txBody>
            <a:bodyPr wrap="square">
              <a:spAutoFit/>
            </a:bodyPr>
            <a:lstStyle/>
            <a:p>
              <a:r>
                <a:rPr lang="en-US" dirty="0">
                  <a:latin typeface="Arial" panose="020B0604020202020204" pitchFamily="34" charset="0"/>
                  <a:cs typeface="Arial" panose="020B0604020202020204" pitchFamily="34" charset="0"/>
                </a:rPr>
                <a:t>Possible sonic communication in bacteria</a:t>
              </a:r>
            </a:p>
            <a:p>
              <a:r>
                <a:rPr lang="en-US" sz="1400" dirty="0" err="1">
                  <a:latin typeface="Arial" panose="020B0604020202020204" pitchFamily="34" charset="0"/>
                  <a:cs typeface="Arial" panose="020B0604020202020204" pitchFamily="34" charset="0"/>
                </a:rPr>
                <a:t>Matsuhashi</a:t>
              </a:r>
              <a:r>
                <a:rPr lang="en-US" sz="1400" dirty="0">
                  <a:latin typeface="Arial" panose="020B0604020202020204" pitchFamily="34" charset="0"/>
                  <a:cs typeface="Arial" panose="020B0604020202020204" pitchFamily="34" charset="0"/>
                </a:rPr>
                <a:t> et al J. </a:t>
              </a:r>
              <a:r>
                <a:rPr lang="en-US" sz="1400" dirty="0" err="1">
                  <a:latin typeface="Arial" panose="020B0604020202020204" pitchFamily="34" charset="0"/>
                  <a:cs typeface="Arial" panose="020B0604020202020204" pitchFamily="34" charset="0"/>
                </a:rPr>
                <a:t>Bacteriol</a:t>
              </a:r>
              <a:r>
                <a:rPr lang="en-US" sz="1400" dirty="0">
                  <a:latin typeface="Arial" panose="020B0604020202020204" pitchFamily="34" charset="0"/>
                  <a:cs typeface="Arial" panose="020B0604020202020204" pitchFamily="34" charset="0"/>
                </a:rPr>
                <a:t>. 1995</a:t>
              </a:r>
              <a:endParaRPr lang="fr-FR" sz="14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6"/>
            <a:stretch>
              <a:fillRect/>
            </a:stretch>
          </p:blipFill>
          <p:spPr>
            <a:xfrm rot="5400000">
              <a:off x="7614312" y="3609894"/>
              <a:ext cx="1234926" cy="2474053"/>
            </a:xfrm>
            <a:prstGeom prst="rect">
              <a:avLst/>
            </a:prstGeom>
          </p:spPr>
        </p:pic>
        <p:sp>
          <p:nvSpPr>
            <p:cNvPr id="13" name="Flèche droite 12"/>
            <p:cNvSpPr/>
            <p:nvPr/>
          </p:nvSpPr>
          <p:spPr>
            <a:xfrm>
              <a:off x="8505023" y="4786505"/>
              <a:ext cx="575663" cy="194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3"/>
            <p:cNvSpPr txBox="1"/>
            <p:nvPr/>
          </p:nvSpPr>
          <p:spPr>
            <a:xfrm>
              <a:off x="3517631" y="3578471"/>
              <a:ext cx="3764172"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Coherent oscillations exist</a:t>
              </a:r>
              <a:endParaRPr lang="fr-FR"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04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2" y="485774"/>
            <a:ext cx="10515600" cy="1325563"/>
          </a:xfrm>
        </p:spPr>
        <p:txBody>
          <a:bodyPr>
            <a:normAutofit fontScale="90000"/>
          </a:bodyPr>
          <a:lstStyle/>
          <a:p>
            <a:r>
              <a:rPr lang="en-US" altLang="fr-FR" dirty="0">
                <a:latin typeface="Arial" panose="020B0604020202020204" pitchFamily="34" charset="0"/>
              </a:rPr>
              <a:t>The people who have done the SIMS work</a:t>
            </a:r>
            <a:br>
              <a:rPr lang="fr-FR" altLang="fr-FR" dirty="0">
                <a:latin typeface="Arial" panose="020B0604020202020204" pitchFamily="34" charset="0"/>
              </a:rPr>
            </a:br>
            <a:endParaRPr lang="fr-FR" dirty="0"/>
          </a:p>
        </p:txBody>
      </p:sp>
      <p:sp>
        <p:nvSpPr>
          <p:cNvPr id="3" name="Rectangle 2"/>
          <p:cNvSpPr txBox="1">
            <a:spLocks noChangeArrowheads="1"/>
          </p:cNvSpPr>
          <p:nvPr/>
        </p:nvSpPr>
        <p:spPr>
          <a:xfrm>
            <a:off x="0" y="30480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ltLang="fr-FR" dirty="0">
              <a:latin typeface="Arial" panose="020B0604020202020204" pitchFamily="34" charset="0"/>
            </a:endParaRPr>
          </a:p>
        </p:txBody>
      </p:sp>
      <p:sp>
        <p:nvSpPr>
          <p:cNvPr id="4" name="Text Box 4"/>
          <p:cNvSpPr txBox="1">
            <a:spLocks noChangeArrowheads="1"/>
          </p:cNvSpPr>
          <p:nvPr/>
        </p:nvSpPr>
        <p:spPr bwMode="auto">
          <a:xfrm>
            <a:off x="0" y="1545777"/>
            <a:ext cx="11985674"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FontTx/>
              <a:buChar char="•"/>
            </a:pPr>
            <a:r>
              <a:rPr lang="en-US" altLang="fr-FR" sz="2400" dirty="0">
                <a:latin typeface="Arial" panose="020B0604020202020204" pitchFamily="34" charset="0"/>
              </a:rPr>
              <a:t> Yannick </a:t>
            </a:r>
            <a:r>
              <a:rPr lang="en-US" altLang="fr-FR" sz="2400" dirty="0" err="1">
                <a:latin typeface="Arial" panose="020B0604020202020204" pitchFamily="34" charset="0"/>
              </a:rPr>
              <a:t>Gangwe</a:t>
            </a:r>
            <a:r>
              <a:rPr lang="en-US" altLang="fr-FR" sz="2400" dirty="0">
                <a:latin typeface="Arial" panose="020B0604020202020204" pitchFamily="34" charset="0"/>
              </a:rPr>
              <a:t> Nana</a:t>
            </a:r>
          </a:p>
          <a:p>
            <a:pPr>
              <a:spcBef>
                <a:spcPct val="20000"/>
              </a:spcBef>
              <a:buFontTx/>
              <a:buChar char="•"/>
            </a:pPr>
            <a:r>
              <a:rPr lang="en-US" altLang="fr-FR" sz="2400" dirty="0">
                <a:latin typeface="Arial" panose="020B0604020202020204" pitchFamily="34" charset="0"/>
              </a:rPr>
              <a:t> Laurence </a:t>
            </a:r>
            <a:r>
              <a:rPr lang="en-US" altLang="fr-FR" sz="2400" dirty="0" err="1">
                <a:latin typeface="Arial" panose="020B0604020202020204" pitchFamily="34" charset="0"/>
              </a:rPr>
              <a:t>Janniere</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a:t>
            </a:r>
            <a:r>
              <a:rPr lang="en-US" altLang="fr-FR" sz="2400" dirty="0" err="1">
                <a:latin typeface="Arial" panose="020B0604020202020204" pitchFamily="34" charset="0"/>
              </a:rPr>
              <a:t>Armelle</a:t>
            </a:r>
            <a:r>
              <a:rPr lang="en-US" altLang="fr-FR" sz="2400" dirty="0">
                <a:latin typeface="Arial" panose="020B0604020202020204" pitchFamily="34" charset="0"/>
              </a:rPr>
              <a:t> Cabin</a:t>
            </a:r>
          </a:p>
          <a:p>
            <a:pPr>
              <a:spcBef>
                <a:spcPct val="20000"/>
              </a:spcBef>
              <a:buFontTx/>
              <a:buChar char="•"/>
            </a:pPr>
            <a:r>
              <a:rPr lang="en-US" altLang="fr-FR" sz="2400" dirty="0">
                <a:latin typeface="Arial" panose="020B0604020202020204" pitchFamily="34" charset="0"/>
              </a:rPr>
              <a:t> Anthony </a:t>
            </a:r>
            <a:r>
              <a:rPr lang="en-US" altLang="fr-FR" sz="2400" dirty="0" err="1">
                <a:latin typeface="Arial" panose="020B0604020202020204" pitchFamily="34" charset="0"/>
              </a:rPr>
              <a:t>Delaune</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Jean-Nicolas </a:t>
            </a:r>
            <a:r>
              <a:rPr lang="en-US" altLang="fr-FR" sz="2400" dirty="0" err="1">
                <a:latin typeface="Arial" panose="020B0604020202020204" pitchFamily="34" charset="0"/>
              </a:rPr>
              <a:t>Audinot</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Esther </a:t>
            </a:r>
            <a:r>
              <a:rPr lang="en-US" altLang="fr-FR" sz="2400" dirty="0" err="1">
                <a:latin typeface="Arial" panose="020B0604020202020204" pitchFamily="34" charset="0"/>
              </a:rPr>
              <a:t>Lentzen</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Patrick  </a:t>
            </a:r>
            <a:r>
              <a:rPr lang="en-US" altLang="fr-FR" sz="2400" dirty="0" err="1">
                <a:latin typeface="Arial" panose="020B0604020202020204" pitchFamily="34" charset="0"/>
              </a:rPr>
              <a:t>Grysan</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David </a:t>
            </a:r>
            <a:r>
              <a:rPr lang="en-US" altLang="fr-FR" sz="2400" dirty="0" err="1">
                <a:latin typeface="Arial" panose="020B0604020202020204" pitchFamily="34" charset="0"/>
              </a:rPr>
              <a:t>Gibouin</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Corinne </a:t>
            </a:r>
            <a:r>
              <a:rPr lang="en-US" altLang="fr-FR" sz="2400" dirty="0" err="1">
                <a:latin typeface="Arial" panose="020B0604020202020204" pitchFamily="34" charset="0"/>
              </a:rPr>
              <a:t>Loutelier</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Gerard </a:t>
            </a:r>
            <a:r>
              <a:rPr lang="en-US" altLang="fr-FR" sz="2400" dirty="0" err="1">
                <a:latin typeface="Arial" panose="020B0604020202020204" pitchFamily="34" charset="0"/>
              </a:rPr>
              <a:t>Grancher</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a:t>
            </a:r>
            <a:r>
              <a:rPr lang="en-US" altLang="fr-FR" sz="2400" dirty="0" err="1">
                <a:latin typeface="Arial" panose="020B0604020202020204" pitchFamily="34" charset="0"/>
              </a:rPr>
              <a:t>Gaelle</a:t>
            </a:r>
            <a:r>
              <a:rPr lang="en-US" altLang="fr-FR" sz="2400" dirty="0">
                <a:latin typeface="Arial" panose="020B0604020202020204" pitchFamily="34" charset="0"/>
              </a:rPr>
              <a:t> </a:t>
            </a:r>
            <a:r>
              <a:rPr lang="en-US" altLang="fr-FR" sz="2400" dirty="0" err="1">
                <a:latin typeface="Arial" panose="020B0604020202020204" pitchFamily="34" charset="0"/>
              </a:rPr>
              <a:t>Chagny</a:t>
            </a:r>
            <a:endParaRPr lang="en-US" altLang="fr-FR" sz="2400" dirty="0">
              <a:latin typeface="Arial" panose="020B0604020202020204" pitchFamily="34" charset="0"/>
            </a:endParaRPr>
          </a:p>
          <a:p>
            <a:pPr>
              <a:spcBef>
                <a:spcPct val="20000"/>
              </a:spcBef>
              <a:buFontTx/>
              <a:buChar char="•"/>
            </a:pPr>
            <a:r>
              <a:rPr lang="en-US" altLang="fr-FR" sz="2400" dirty="0">
                <a:latin typeface="Arial" panose="020B0604020202020204" pitchFamily="34" charset="0"/>
              </a:rPr>
              <a:t> Camille Ripoll</a:t>
            </a:r>
            <a:endParaRPr lang="fr-FR" altLang="fr-FR" sz="2400" dirty="0">
              <a:latin typeface="Arial" panose="020B0604020202020204" pitchFamily="34" charset="0"/>
            </a:endParaRPr>
          </a:p>
        </p:txBody>
      </p:sp>
    </p:spTree>
    <p:extLst>
      <p:ext uri="{BB962C8B-B14F-4D97-AF65-F5344CB8AC3E}">
        <p14:creationId xmlns:p14="http://schemas.microsoft.com/office/powerpoint/2010/main" val="426436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Growth rate diversity and two loops</a:t>
            </a:r>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5791473" y="1690851"/>
            <a:ext cx="5562327" cy="3327680"/>
          </a:xfrm>
          <a:prstGeom prst="rect">
            <a:avLst/>
          </a:prstGeom>
        </p:spPr>
      </p:pic>
      <p:pic>
        <p:nvPicPr>
          <p:cNvPr id="10"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648335" y="2143285"/>
            <a:ext cx="2504440" cy="2000087"/>
          </a:xfrm>
          <a:prstGeom prst="rect">
            <a:avLst/>
          </a:prstGeom>
          <a:solidFill>
            <a:srgbClr val="FFFFFF"/>
          </a:solidFill>
          <a:ln>
            <a:noFill/>
          </a:ln>
        </p:spPr>
      </p:pic>
      <p:sp>
        <p:nvSpPr>
          <p:cNvPr id="11" name="ZoneTexte 10"/>
          <p:cNvSpPr txBox="1"/>
          <p:nvPr/>
        </p:nvSpPr>
        <p:spPr>
          <a:xfrm>
            <a:off x="979583" y="1579650"/>
            <a:ext cx="165942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4 min labelling</a:t>
            </a:r>
            <a:endParaRPr lang="fr-FR" dirty="0">
              <a:latin typeface="Arial" panose="020B0604020202020204" pitchFamily="34" charset="0"/>
              <a:cs typeface="Arial" panose="020B0604020202020204" pitchFamily="34" charset="0"/>
            </a:endParaRPr>
          </a:p>
        </p:txBody>
      </p:sp>
      <p:pic>
        <p:nvPicPr>
          <p:cNvPr id="12" name="Image 11" descr="C:\Users\yannick\Desktop\NATURE\suplemmentary figure N7 a\JpegCompressed_suplemmentary figure N7 a.jpg"/>
          <p:cNvPicPr/>
          <p:nvPr/>
        </p:nvPicPr>
        <p:blipFill>
          <a:blip r:embed="rId4">
            <a:extLst>
              <a:ext uri="{28A0092B-C50C-407E-A947-70E740481C1C}">
                <a14:useLocalDpi xmlns:a14="http://schemas.microsoft.com/office/drawing/2010/main" val="0"/>
              </a:ext>
            </a:extLst>
          </a:blip>
          <a:srcRect/>
          <a:stretch>
            <a:fillRect/>
          </a:stretch>
        </p:blipFill>
        <p:spPr bwMode="auto">
          <a:xfrm>
            <a:off x="501879" y="4436235"/>
            <a:ext cx="4765446" cy="2174115"/>
          </a:xfrm>
          <a:prstGeom prst="rect">
            <a:avLst/>
          </a:prstGeom>
          <a:noFill/>
          <a:ln>
            <a:noFill/>
          </a:ln>
        </p:spPr>
      </p:pic>
      <p:sp>
        <p:nvSpPr>
          <p:cNvPr id="13" name="ZoneTexte 12"/>
          <p:cNvSpPr txBox="1"/>
          <p:nvPr/>
        </p:nvSpPr>
        <p:spPr>
          <a:xfrm>
            <a:off x="5715000" y="5185127"/>
            <a:ext cx="6181725"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Same quantity of </a:t>
            </a:r>
            <a:r>
              <a:rPr lang="en-GB" dirty="0" err="1">
                <a:latin typeface="Arial" panose="020B0604020202020204" pitchFamily="34" charset="0"/>
                <a:cs typeface="Arial" panose="020B0604020202020204" pitchFamily="34" charset="0"/>
              </a:rPr>
              <a:t>rybosomes</a:t>
            </a:r>
            <a:r>
              <a:rPr lang="en-GB" dirty="0">
                <a:latin typeface="Arial" panose="020B0604020202020204" pitchFamily="34" charset="0"/>
                <a:cs typeface="Arial" panose="020B0604020202020204" pitchFamily="34" charset="0"/>
              </a:rPr>
              <a:t> per cell with Matthew effect for daughters</a:t>
            </a:r>
          </a:p>
          <a:p>
            <a:r>
              <a:rPr lang="en-GB" dirty="0">
                <a:latin typeface="Arial" panose="020B0604020202020204" pitchFamily="34" charset="0"/>
                <a:cs typeface="Arial" panose="020B0604020202020204" pitchFamily="34" charset="0"/>
              </a:rPr>
              <a:t>2/ Growth (</a:t>
            </a:r>
            <a:r>
              <a:rPr lang="en-GB" dirty="0" err="1">
                <a:latin typeface="Arial" panose="020B0604020202020204" pitchFamily="34" charset="0"/>
                <a:cs typeface="Arial" panose="020B0604020202020204" pitchFamily="34" charset="0"/>
              </a:rPr>
              <a:t>rybosomes</a:t>
            </a:r>
            <a:r>
              <a:rPr lang="en-GB" dirty="0">
                <a:latin typeface="Arial" panose="020B0604020202020204" pitchFamily="34" charset="0"/>
                <a:cs typeface="Arial" panose="020B0604020202020204" pitchFamily="34" charset="0"/>
              </a:rPr>
              <a:t>) versus survival material with Matthew effect for daughters</a:t>
            </a:r>
            <a:endParaRPr lang="fr-FR" dirty="0">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6096000" y="2578343"/>
            <a:ext cx="1012370" cy="149825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a:off x="10193089" y="2600404"/>
            <a:ext cx="975360" cy="1498253"/>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6237494" y="2958137"/>
            <a:ext cx="39145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p:txBody>
      </p:sp>
      <p:sp>
        <p:nvSpPr>
          <p:cNvPr id="15" name="ZoneTexte 14"/>
          <p:cNvSpPr txBox="1"/>
          <p:nvPr/>
        </p:nvSpPr>
        <p:spPr>
          <a:xfrm>
            <a:off x="10696803" y="2958137"/>
            <a:ext cx="39145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2/</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78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4585" y="9152"/>
            <a:ext cx="10515600" cy="1092023"/>
          </a:xfrm>
        </p:spPr>
        <p:txBody>
          <a:bodyPr/>
          <a:lstStyle/>
          <a:p>
            <a:pPr algn="ctr"/>
            <a:r>
              <a:rPr lang="en-GB" dirty="0">
                <a:latin typeface="Arial" panose="020B0604020202020204" pitchFamily="34" charset="0"/>
                <a:cs typeface="Arial" panose="020B0604020202020204" pitchFamily="34" charset="0"/>
              </a:rPr>
              <a:t>The strand inheritance pattern</a:t>
            </a:r>
            <a:endParaRPr lang="fr-FR" dirty="0">
              <a:latin typeface="Arial" panose="020B0604020202020204" pitchFamily="34" charset="0"/>
              <a:cs typeface="Arial" panose="020B0604020202020204" pitchFamily="34" charset="0"/>
            </a:endParaRPr>
          </a:p>
        </p:txBody>
      </p:sp>
      <p:cxnSp>
        <p:nvCxnSpPr>
          <p:cNvPr id="5" name="Straight Arrow Connector 2"/>
          <p:cNvCxnSpPr/>
          <p:nvPr/>
        </p:nvCxnSpPr>
        <p:spPr>
          <a:xfrm>
            <a:off x="6246621" y="2700451"/>
            <a:ext cx="693254" cy="0"/>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3"/>
          <p:cNvCxnSpPr/>
          <p:nvPr/>
        </p:nvCxnSpPr>
        <p:spPr>
          <a:xfrm>
            <a:off x="6246621" y="2808539"/>
            <a:ext cx="693254"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98801" y="2625907"/>
            <a:ext cx="171450" cy="745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8" name="TextBox 5"/>
          <p:cNvSpPr txBox="1"/>
          <p:nvPr/>
        </p:nvSpPr>
        <p:spPr>
          <a:xfrm>
            <a:off x="6307457" y="2413945"/>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1</a:t>
            </a:r>
            <a:endParaRPr lang="fr-FR" sz="1013" dirty="0">
              <a:latin typeface="Arial" panose="020B0604020202020204" pitchFamily="34" charset="0"/>
              <a:cs typeface="Arial" panose="020B0604020202020204" pitchFamily="34" charset="0"/>
            </a:endParaRPr>
          </a:p>
        </p:txBody>
      </p:sp>
      <p:sp>
        <p:nvSpPr>
          <p:cNvPr id="9" name="TextBox 6"/>
          <p:cNvSpPr txBox="1"/>
          <p:nvPr/>
        </p:nvSpPr>
        <p:spPr>
          <a:xfrm>
            <a:off x="7132150" y="2408840"/>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10" name="Rounded Rectangle 7"/>
          <p:cNvSpPr/>
          <p:nvPr/>
        </p:nvSpPr>
        <p:spPr>
          <a:xfrm>
            <a:off x="6097534" y="2413945"/>
            <a:ext cx="1374889" cy="630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11" name="TextBox 8"/>
          <p:cNvSpPr txBox="1"/>
          <p:nvPr/>
        </p:nvSpPr>
        <p:spPr>
          <a:xfrm>
            <a:off x="6350747" y="2766950"/>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3</a:t>
            </a:r>
            <a:endParaRPr lang="fr-FR" sz="1013" dirty="0">
              <a:latin typeface="Arial" panose="020B0604020202020204" pitchFamily="34" charset="0"/>
              <a:cs typeface="Arial" panose="020B0604020202020204" pitchFamily="34" charset="0"/>
            </a:endParaRPr>
          </a:p>
        </p:txBody>
      </p:sp>
      <p:cxnSp>
        <p:nvCxnSpPr>
          <p:cNvPr id="12" name="Straight Arrow Connector 9"/>
          <p:cNvCxnSpPr/>
          <p:nvPr/>
        </p:nvCxnSpPr>
        <p:spPr>
          <a:xfrm>
            <a:off x="7219071" y="3801184"/>
            <a:ext cx="693254"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0"/>
          <p:cNvCxnSpPr/>
          <p:nvPr/>
        </p:nvCxnSpPr>
        <p:spPr>
          <a:xfrm>
            <a:off x="7219071" y="3909272"/>
            <a:ext cx="693254"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271251" y="3726640"/>
            <a:ext cx="171450" cy="745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15" name="TextBox 12"/>
          <p:cNvSpPr txBox="1"/>
          <p:nvPr/>
        </p:nvSpPr>
        <p:spPr>
          <a:xfrm>
            <a:off x="7279907" y="3514678"/>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1</a:t>
            </a:r>
            <a:endParaRPr lang="fr-FR" sz="1013" dirty="0">
              <a:latin typeface="Arial" panose="020B0604020202020204" pitchFamily="34" charset="0"/>
              <a:cs typeface="Arial" panose="020B0604020202020204" pitchFamily="34" charset="0"/>
            </a:endParaRPr>
          </a:p>
        </p:txBody>
      </p:sp>
      <p:sp>
        <p:nvSpPr>
          <p:cNvPr id="16" name="TextBox 13"/>
          <p:cNvSpPr txBox="1"/>
          <p:nvPr/>
        </p:nvSpPr>
        <p:spPr>
          <a:xfrm>
            <a:off x="8104600" y="3509573"/>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3</a:t>
            </a:r>
            <a:endParaRPr lang="fr-FR" sz="1013" dirty="0">
              <a:latin typeface="Arial" panose="020B0604020202020204" pitchFamily="34" charset="0"/>
              <a:cs typeface="Arial" panose="020B0604020202020204" pitchFamily="34" charset="0"/>
            </a:endParaRPr>
          </a:p>
        </p:txBody>
      </p:sp>
      <p:sp>
        <p:nvSpPr>
          <p:cNvPr id="17" name="Rounded Rectangle 14"/>
          <p:cNvSpPr/>
          <p:nvPr/>
        </p:nvSpPr>
        <p:spPr>
          <a:xfrm>
            <a:off x="7069984" y="3514678"/>
            <a:ext cx="1374889" cy="630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18" name="TextBox 15"/>
          <p:cNvSpPr txBox="1"/>
          <p:nvPr/>
        </p:nvSpPr>
        <p:spPr>
          <a:xfrm>
            <a:off x="7457343" y="3879508"/>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19" name="Circular Arrow 16"/>
          <p:cNvSpPr/>
          <p:nvPr/>
        </p:nvSpPr>
        <p:spPr>
          <a:xfrm rot="2873134" flipH="1">
            <a:off x="6835206" y="2016508"/>
            <a:ext cx="1744141" cy="1542584"/>
          </a:xfrm>
          <a:prstGeom prst="circularArrow">
            <a:avLst>
              <a:gd name="adj1" fmla="val 6143"/>
              <a:gd name="adj2" fmla="val 641272"/>
              <a:gd name="adj3" fmla="val 20944205"/>
              <a:gd name="adj4" fmla="val 10800000"/>
              <a:gd name="adj5" fmla="val 1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cs typeface="Arial" panose="020B0604020202020204" pitchFamily="34" charset="0"/>
            </a:endParaRPr>
          </a:p>
        </p:txBody>
      </p:sp>
      <p:sp>
        <p:nvSpPr>
          <p:cNvPr id="20" name="Down Arrow 17"/>
          <p:cNvSpPr/>
          <p:nvPr/>
        </p:nvSpPr>
        <p:spPr>
          <a:xfrm rot="1821276">
            <a:off x="6582508" y="3107753"/>
            <a:ext cx="125116" cy="335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1" name="Down Arrow 18"/>
          <p:cNvSpPr/>
          <p:nvPr/>
        </p:nvSpPr>
        <p:spPr>
          <a:xfrm rot="19576762">
            <a:off x="6956005" y="3120883"/>
            <a:ext cx="129723" cy="301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2" name="TextBox 19"/>
          <p:cNvSpPr txBox="1"/>
          <p:nvPr/>
        </p:nvSpPr>
        <p:spPr>
          <a:xfrm>
            <a:off x="6637063" y="2088962"/>
            <a:ext cx="35137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C</a:t>
            </a:r>
            <a:endParaRPr lang="fr-FR" dirty="0">
              <a:latin typeface="Arial" panose="020B0604020202020204" pitchFamily="34" charset="0"/>
              <a:cs typeface="Arial" panose="020B0604020202020204" pitchFamily="34" charset="0"/>
            </a:endParaRPr>
          </a:p>
        </p:txBody>
      </p:sp>
      <p:sp>
        <p:nvSpPr>
          <p:cNvPr id="23" name="TextBox 20"/>
          <p:cNvSpPr txBox="1"/>
          <p:nvPr/>
        </p:nvSpPr>
        <p:spPr>
          <a:xfrm>
            <a:off x="3285429" y="2050006"/>
            <a:ext cx="35137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a:t>
            </a:r>
            <a:endParaRPr lang="fr-FR" dirty="0">
              <a:latin typeface="Arial" panose="020B0604020202020204" pitchFamily="34" charset="0"/>
              <a:cs typeface="Arial" panose="020B0604020202020204" pitchFamily="34" charset="0"/>
            </a:endParaRPr>
          </a:p>
        </p:txBody>
      </p:sp>
      <p:sp>
        <p:nvSpPr>
          <p:cNvPr id="24" name="5-Point Star 21"/>
          <p:cNvSpPr/>
          <p:nvPr/>
        </p:nvSpPr>
        <p:spPr>
          <a:xfrm>
            <a:off x="6910865" y="2176192"/>
            <a:ext cx="129504" cy="168365"/>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5" name="TextBox 22"/>
          <p:cNvSpPr txBox="1"/>
          <p:nvPr/>
        </p:nvSpPr>
        <p:spPr>
          <a:xfrm>
            <a:off x="7305145" y="3114929"/>
            <a:ext cx="35137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C</a:t>
            </a:r>
            <a:endParaRPr lang="fr-FR" dirty="0">
              <a:latin typeface="Arial" panose="020B0604020202020204" pitchFamily="34" charset="0"/>
              <a:cs typeface="Arial" panose="020B0604020202020204" pitchFamily="34" charset="0"/>
            </a:endParaRPr>
          </a:p>
        </p:txBody>
      </p:sp>
      <p:sp>
        <p:nvSpPr>
          <p:cNvPr id="26" name="TextBox 23"/>
          <p:cNvSpPr txBox="1"/>
          <p:nvPr/>
        </p:nvSpPr>
        <p:spPr>
          <a:xfrm>
            <a:off x="6455840" y="1645412"/>
            <a:ext cx="100540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Survival</a:t>
            </a:r>
            <a:endParaRPr lang="fr-FR" dirty="0">
              <a:latin typeface="Arial" panose="020B0604020202020204" pitchFamily="34" charset="0"/>
              <a:cs typeface="Arial" panose="020B0604020202020204" pitchFamily="34" charset="0"/>
            </a:endParaRPr>
          </a:p>
        </p:txBody>
      </p:sp>
      <p:sp>
        <p:nvSpPr>
          <p:cNvPr id="27" name="TextBox 24"/>
          <p:cNvSpPr txBox="1"/>
          <p:nvPr/>
        </p:nvSpPr>
        <p:spPr>
          <a:xfrm>
            <a:off x="3028448" y="1651698"/>
            <a:ext cx="92845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Growth</a:t>
            </a:r>
            <a:endParaRPr lang="fr-FR" dirty="0">
              <a:latin typeface="Arial" panose="020B0604020202020204" pitchFamily="34" charset="0"/>
              <a:cs typeface="Arial" panose="020B0604020202020204" pitchFamily="34" charset="0"/>
            </a:endParaRPr>
          </a:p>
        </p:txBody>
      </p:sp>
      <p:cxnSp>
        <p:nvCxnSpPr>
          <p:cNvPr id="28" name="Straight Arrow Connector 25"/>
          <p:cNvCxnSpPr/>
          <p:nvPr/>
        </p:nvCxnSpPr>
        <p:spPr>
          <a:xfrm>
            <a:off x="2949266" y="2718362"/>
            <a:ext cx="693254" cy="0"/>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6"/>
          <p:cNvCxnSpPr/>
          <p:nvPr/>
        </p:nvCxnSpPr>
        <p:spPr>
          <a:xfrm>
            <a:off x="2949266" y="2826450"/>
            <a:ext cx="693254"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TextBox 27"/>
          <p:cNvSpPr txBox="1"/>
          <p:nvPr/>
        </p:nvSpPr>
        <p:spPr>
          <a:xfrm>
            <a:off x="2790326" y="2415718"/>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31" name="TextBox 28"/>
          <p:cNvSpPr txBox="1"/>
          <p:nvPr/>
        </p:nvSpPr>
        <p:spPr>
          <a:xfrm>
            <a:off x="3834795" y="2426751"/>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32" name="Rounded Rectangle 29"/>
          <p:cNvSpPr/>
          <p:nvPr/>
        </p:nvSpPr>
        <p:spPr>
          <a:xfrm>
            <a:off x="2800179" y="2431856"/>
            <a:ext cx="1374889" cy="630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33" name="TextBox 30"/>
          <p:cNvSpPr txBox="1"/>
          <p:nvPr/>
        </p:nvSpPr>
        <p:spPr>
          <a:xfrm>
            <a:off x="3147840" y="2814026"/>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34" name="Isosceles Triangle 31"/>
          <p:cNvSpPr/>
          <p:nvPr/>
        </p:nvSpPr>
        <p:spPr>
          <a:xfrm rot="10800000">
            <a:off x="7606431" y="3920266"/>
            <a:ext cx="171450" cy="1714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35" name="Oval 32"/>
          <p:cNvSpPr/>
          <p:nvPr/>
        </p:nvSpPr>
        <p:spPr>
          <a:xfrm>
            <a:off x="3838361" y="2674960"/>
            <a:ext cx="223630" cy="2012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36" name="Rectangle 35"/>
          <p:cNvSpPr/>
          <p:nvPr/>
        </p:nvSpPr>
        <p:spPr>
          <a:xfrm>
            <a:off x="2983567" y="2528852"/>
            <a:ext cx="212448" cy="16772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cxnSp>
        <p:nvCxnSpPr>
          <p:cNvPr id="37" name="Straight Arrow Connector 34"/>
          <p:cNvCxnSpPr/>
          <p:nvPr/>
        </p:nvCxnSpPr>
        <p:spPr>
          <a:xfrm>
            <a:off x="2289819" y="3818904"/>
            <a:ext cx="693254" cy="0"/>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5"/>
          <p:cNvCxnSpPr/>
          <p:nvPr/>
        </p:nvCxnSpPr>
        <p:spPr>
          <a:xfrm>
            <a:off x="2289819" y="3926992"/>
            <a:ext cx="693254"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6"/>
          <p:cNvSpPr txBox="1"/>
          <p:nvPr/>
        </p:nvSpPr>
        <p:spPr>
          <a:xfrm>
            <a:off x="2130879" y="3516260"/>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3</a:t>
            </a:r>
            <a:endParaRPr lang="fr-FR" sz="1013" dirty="0">
              <a:latin typeface="Arial" panose="020B0604020202020204" pitchFamily="34" charset="0"/>
              <a:cs typeface="Arial" panose="020B0604020202020204" pitchFamily="34" charset="0"/>
            </a:endParaRPr>
          </a:p>
        </p:txBody>
      </p:sp>
      <p:sp>
        <p:nvSpPr>
          <p:cNvPr id="40" name="TextBox 37"/>
          <p:cNvSpPr txBox="1"/>
          <p:nvPr/>
        </p:nvSpPr>
        <p:spPr>
          <a:xfrm>
            <a:off x="3175348" y="3527293"/>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41" name="Rounded Rectangle 38"/>
          <p:cNvSpPr/>
          <p:nvPr/>
        </p:nvSpPr>
        <p:spPr>
          <a:xfrm>
            <a:off x="2140732" y="3532398"/>
            <a:ext cx="1374889" cy="630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42" name="TextBox 39"/>
          <p:cNvSpPr txBox="1"/>
          <p:nvPr/>
        </p:nvSpPr>
        <p:spPr>
          <a:xfrm>
            <a:off x="2488393" y="3914568"/>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1</a:t>
            </a:r>
            <a:endParaRPr lang="fr-FR" sz="1013" dirty="0">
              <a:latin typeface="Arial" panose="020B0604020202020204" pitchFamily="34" charset="0"/>
              <a:cs typeface="Arial" panose="020B0604020202020204" pitchFamily="34" charset="0"/>
            </a:endParaRPr>
          </a:p>
        </p:txBody>
      </p:sp>
      <p:sp>
        <p:nvSpPr>
          <p:cNvPr id="43" name="Rectangle 42"/>
          <p:cNvSpPr/>
          <p:nvPr/>
        </p:nvSpPr>
        <p:spPr>
          <a:xfrm>
            <a:off x="2298509" y="3535691"/>
            <a:ext cx="212448" cy="27120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44" name="Isosceles Triangle 41"/>
          <p:cNvSpPr/>
          <p:nvPr/>
        </p:nvSpPr>
        <p:spPr>
          <a:xfrm rot="10800000">
            <a:off x="2685939" y="3944764"/>
            <a:ext cx="103145" cy="1163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46" name="TextBox 43"/>
          <p:cNvSpPr txBox="1"/>
          <p:nvPr/>
        </p:nvSpPr>
        <p:spPr>
          <a:xfrm>
            <a:off x="4006855" y="3914568"/>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3</a:t>
            </a:r>
            <a:endParaRPr lang="fr-FR" sz="1013" dirty="0">
              <a:latin typeface="Arial" panose="020B0604020202020204" pitchFamily="34" charset="0"/>
              <a:cs typeface="Arial" panose="020B0604020202020204" pitchFamily="34" charset="0"/>
            </a:endParaRPr>
          </a:p>
        </p:txBody>
      </p:sp>
      <p:cxnSp>
        <p:nvCxnSpPr>
          <p:cNvPr id="47" name="Straight Arrow Connector 44"/>
          <p:cNvCxnSpPr/>
          <p:nvPr/>
        </p:nvCxnSpPr>
        <p:spPr>
          <a:xfrm>
            <a:off x="3839765" y="3813799"/>
            <a:ext cx="693254"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5"/>
          <p:cNvCxnSpPr/>
          <p:nvPr/>
        </p:nvCxnSpPr>
        <p:spPr>
          <a:xfrm>
            <a:off x="3839765" y="3921887"/>
            <a:ext cx="693254" cy="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91945" y="3739255"/>
            <a:ext cx="171450" cy="745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50" name="Oval 47"/>
          <p:cNvSpPr/>
          <p:nvPr/>
        </p:nvSpPr>
        <p:spPr>
          <a:xfrm>
            <a:off x="4671363" y="3739256"/>
            <a:ext cx="223630" cy="2012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51" name="TextBox 48"/>
          <p:cNvSpPr txBox="1"/>
          <p:nvPr/>
        </p:nvSpPr>
        <p:spPr>
          <a:xfrm>
            <a:off x="3900601" y="3527293"/>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1</a:t>
            </a:r>
            <a:endParaRPr lang="fr-FR" sz="1013" dirty="0">
              <a:latin typeface="Arial" panose="020B0604020202020204" pitchFamily="34" charset="0"/>
              <a:cs typeface="Arial" panose="020B0604020202020204" pitchFamily="34" charset="0"/>
            </a:endParaRPr>
          </a:p>
        </p:txBody>
      </p:sp>
      <p:sp>
        <p:nvSpPr>
          <p:cNvPr id="52" name="TextBox 49"/>
          <p:cNvSpPr txBox="1"/>
          <p:nvPr/>
        </p:nvSpPr>
        <p:spPr>
          <a:xfrm>
            <a:off x="4725294" y="3522188"/>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53" name="Rounded Rectangle 50"/>
          <p:cNvSpPr/>
          <p:nvPr/>
        </p:nvSpPr>
        <p:spPr>
          <a:xfrm>
            <a:off x="3690678" y="3527293"/>
            <a:ext cx="1374889" cy="630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54" name="Isosceles Triangle 51"/>
          <p:cNvSpPr/>
          <p:nvPr/>
        </p:nvSpPr>
        <p:spPr>
          <a:xfrm rot="10800000">
            <a:off x="4165183" y="3921887"/>
            <a:ext cx="245994" cy="22735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56" name="Down Arrow 53"/>
          <p:cNvSpPr/>
          <p:nvPr/>
        </p:nvSpPr>
        <p:spPr>
          <a:xfrm rot="19576762">
            <a:off x="3780123" y="3165287"/>
            <a:ext cx="129723" cy="301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7" name="5-Point Star 54"/>
          <p:cNvSpPr/>
          <p:nvPr/>
        </p:nvSpPr>
        <p:spPr>
          <a:xfrm>
            <a:off x="3574543" y="2151320"/>
            <a:ext cx="129504" cy="168365"/>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8" name="TextBox 55"/>
          <p:cNvSpPr txBox="1"/>
          <p:nvPr/>
        </p:nvSpPr>
        <p:spPr>
          <a:xfrm>
            <a:off x="4068306" y="3132215"/>
            <a:ext cx="35137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a:t>
            </a:r>
            <a:endParaRPr lang="fr-FR" dirty="0">
              <a:latin typeface="Arial" panose="020B0604020202020204" pitchFamily="34" charset="0"/>
              <a:cs typeface="Arial" panose="020B0604020202020204" pitchFamily="34" charset="0"/>
            </a:endParaRPr>
          </a:p>
        </p:txBody>
      </p:sp>
      <p:sp>
        <p:nvSpPr>
          <p:cNvPr id="59" name="TextBox 56"/>
          <p:cNvSpPr txBox="1"/>
          <p:nvPr/>
        </p:nvSpPr>
        <p:spPr>
          <a:xfrm>
            <a:off x="2662812" y="3132215"/>
            <a:ext cx="33855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a:t>
            </a:r>
            <a:endParaRPr lang="fr-FR" dirty="0">
              <a:latin typeface="Arial" panose="020B0604020202020204" pitchFamily="34" charset="0"/>
              <a:cs typeface="Arial" panose="020B0604020202020204" pitchFamily="34" charset="0"/>
            </a:endParaRPr>
          </a:p>
        </p:txBody>
      </p:sp>
      <p:sp>
        <p:nvSpPr>
          <p:cNvPr id="60" name="TextBox 57"/>
          <p:cNvSpPr txBox="1"/>
          <p:nvPr/>
        </p:nvSpPr>
        <p:spPr>
          <a:xfrm>
            <a:off x="6094194" y="3114929"/>
            <a:ext cx="35137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D</a:t>
            </a:r>
            <a:endParaRPr lang="fr-FR" dirty="0">
              <a:latin typeface="Arial" panose="020B0604020202020204" pitchFamily="34" charset="0"/>
              <a:cs typeface="Arial" panose="020B0604020202020204" pitchFamily="34" charset="0"/>
            </a:endParaRPr>
          </a:p>
        </p:txBody>
      </p:sp>
      <p:cxnSp>
        <p:nvCxnSpPr>
          <p:cNvPr id="61" name="Straight Arrow Connector 58"/>
          <p:cNvCxnSpPr/>
          <p:nvPr/>
        </p:nvCxnSpPr>
        <p:spPr>
          <a:xfrm>
            <a:off x="5584815" y="3805060"/>
            <a:ext cx="693254" cy="0"/>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59"/>
          <p:cNvCxnSpPr/>
          <p:nvPr/>
        </p:nvCxnSpPr>
        <p:spPr>
          <a:xfrm>
            <a:off x="5584815" y="3913148"/>
            <a:ext cx="693254"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3" name="TextBox 60"/>
          <p:cNvSpPr txBox="1"/>
          <p:nvPr/>
        </p:nvSpPr>
        <p:spPr>
          <a:xfrm>
            <a:off x="5425875" y="3502416"/>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64" name="TextBox 61"/>
          <p:cNvSpPr txBox="1"/>
          <p:nvPr/>
        </p:nvSpPr>
        <p:spPr>
          <a:xfrm>
            <a:off x="6470344" y="3513449"/>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65" name="Rounded Rectangle 62"/>
          <p:cNvSpPr/>
          <p:nvPr/>
        </p:nvSpPr>
        <p:spPr>
          <a:xfrm>
            <a:off x="5435728" y="3518554"/>
            <a:ext cx="1374889" cy="6303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66" name="TextBox 63"/>
          <p:cNvSpPr txBox="1"/>
          <p:nvPr/>
        </p:nvSpPr>
        <p:spPr>
          <a:xfrm>
            <a:off x="5783389" y="3900724"/>
            <a:ext cx="256802" cy="248209"/>
          </a:xfrm>
          <a:prstGeom prst="rect">
            <a:avLst/>
          </a:prstGeom>
          <a:noFill/>
        </p:spPr>
        <p:txBody>
          <a:bodyPr wrap="none" rtlCol="0">
            <a:spAutoFit/>
          </a:bodyPr>
          <a:lstStyle/>
          <a:p>
            <a:r>
              <a:rPr lang="en-GB" sz="1013" dirty="0">
                <a:latin typeface="Arial" panose="020B0604020202020204" pitchFamily="34" charset="0"/>
                <a:cs typeface="Arial" panose="020B0604020202020204" pitchFamily="34" charset="0"/>
              </a:rPr>
              <a:t>2</a:t>
            </a:r>
            <a:endParaRPr lang="fr-FR" sz="1013" dirty="0">
              <a:latin typeface="Arial" panose="020B0604020202020204" pitchFamily="34" charset="0"/>
              <a:cs typeface="Arial" panose="020B0604020202020204" pitchFamily="34" charset="0"/>
            </a:endParaRPr>
          </a:p>
        </p:txBody>
      </p:sp>
      <p:sp>
        <p:nvSpPr>
          <p:cNvPr id="67" name="Isosceles Triangle 64"/>
          <p:cNvSpPr/>
          <p:nvPr/>
        </p:nvSpPr>
        <p:spPr>
          <a:xfrm rot="10800000">
            <a:off x="5980935" y="3930920"/>
            <a:ext cx="171450" cy="1714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68" name="Oval 65"/>
          <p:cNvSpPr/>
          <p:nvPr/>
        </p:nvSpPr>
        <p:spPr>
          <a:xfrm>
            <a:off x="6473910" y="3761658"/>
            <a:ext cx="223630" cy="2012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69" name="Rectangle 68"/>
          <p:cNvSpPr/>
          <p:nvPr/>
        </p:nvSpPr>
        <p:spPr>
          <a:xfrm>
            <a:off x="5619116" y="3615550"/>
            <a:ext cx="212448" cy="16772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70" name="Circular Arrow 67"/>
          <p:cNvSpPr/>
          <p:nvPr/>
        </p:nvSpPr>
        <p:spPr>
          <a:xfrm rot="6258649" flipH="1" flipV="1">
            <a:off x="1715410" y="1938964"/>
            <a:ext cx="1551930" cy="1569704"/>
          </a:xfrm>
          <a:prstGeom prst="circularArrow">
            <a:avLst>
              <a:gd name="adj1" fmla="val 6143"/>
              <a:gd name="adj2" fmla="val 641272"/>
              <a:gd name="adj3" fmla="val 20944205"/>
              <a:gd name="adj4" fmla="val 10800000"/>
              <a:gd name="adj5" fmla="val 125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cs typeface="Arial" panose="020B0604020202020204" pitchFamily="34" charset="0"/>
            </a:endParaRPr>
          </a:p>
        </p:txBody>
      </p:sp>
      <p:cxnSp>
        <p:nvCxnSpPr>
          <p:cNvPr id="71" name="Straight Arrow Connector 68"/>
          <p:cNvCxnSpPr/>
          <p:nvPr/>
        </p:nvCxnSpPr>
        <p:spPr>
          <a:xfrm flipH="1" flipV="1">
            <a:off x="4388586" y="2620198"/>
            <a:ext cx="1442978" cy="69604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69"/>
          <p:cNvCxnSpPr>
            <a:stCxn id="58" idx="3"/>
          </p:cNvCxnSpPr>
          <p:nvPr/>
        </p:nvCxnSpPr>
        <p:spPr>
          <a:xfrm flipV="1">
            <a:off x="4419684" y="2612713"/>
            <a:ext cx="1488274" cy="70416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Oval 70"/>
          <p:cNvSpPr/>
          <p:nvPr/>
        </p:nvSpPr>
        <p:spPr>
          <a:xfrm>
            <a:off x="7083584" y="2642954"/>
            <a:ext cx="223630" cy="2012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74" name="Isosceles Triangle 71"/>
          <p:cNvSpPr/>
          <p:nvPr/>
        </p:nvSpPr>
        <p:spPr>
          <a:xfrm rot="10800000">
            <a:off x="6570950" y="2833065"/>
            <a:ext cx="245994" cy="22735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75" name="Oval 72"/>
          <p:cNvSpPr/>
          <p:nvPr/>
        </p:nvSpPr>
        <p:spPr>
          <a:xfrm>
            <a:off x="7971297" y="3719265"/>
            <a:ext cx="301901" cy="271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79" name="Down Arrow 76"/>
          <p:cNvSpPr/>
          <p:nvPr/>
        </p:nvSpPr>
        <p:spPr>
          <a:xfrm rot="1821276">
            <a:off x="3066302" y="3166736"/>
            <a:ext cx="129723" cy="301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21" name="Isosceles Triangle 118"/>
          <p:cNvSpPr/>
          <p:nvPr/>
        </p:nvSpPr>
        <p:spPr>
          <a:xfrm rot="10800000">
            <a:off x="3354046" y="2848709"/>
            <a:ext cx="171450" cy="1714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
        <p:nvSpPr>
          <p:cNvPr id="122" name="Oval 32"/>
          <p:cNvSpPr/>
          <p:nvPr/>
        </p:nvSpPr>
        <p:spPr>
          <a:xfrm>
            <a:off x="3124614" y="3760333"/>
            <a:ext cx="223630" cy="2012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29722"/>
          </a:xfrm>
        </p:spPr>
        <p:txBody>
          <a:bodyPr/>
          <a:lstStyle/>
          <a:p>
            <a:pPr algn="ctr"/>
            <a:r>
              <a:rPr lang="en-GB" dirty="0"/>
              <a:t>Overview of twin loops program</a:t>
            </a:r>
            <a:endParaRPr lang="fr-FR" dirty="0"/>
          </a:p>
        </p:txBody>
      </p:sp>
      <p:sp>
        <p:nvSpPr>
          <p:cNvPr id="3" name="ZoneTexte 2"/>
          <p:cNvSpPr txBox="1"/>
          <p:nvPr/>
        </p:nvSpPr>
        <p:spPr>
          <a:xfrm>
            <a:off x="232797" y="1766807"/>
            <a:ext cx="11726405" cy="1200329"/>
          </a:xfrm>
          <a:prstGeom prst="rect">
            <a:avLst/>
          </a:prstGeom>
          <a:noFill/>
        </p:spPr>
        <p:txBody>
          <a:bodyPr wrap="square" rtlCol="0">
            <a:spAutoFit/>
          </a:bodyPr>
          <a:lstStyle/>
          <a:p>
            <a:r>
              <a:rPr lang="en-GB" dirty="0"/>
              <a:t>Each bacterial cell, x, is represented by 7 parameters: Cell(x,1) = the number of </a:t>
            </a:r>
            <a:r>
              <a:rPr lang="en-GB" dirty="0" err="1"/>
              <a:t>rybosomes</a:t>
            </a:r>
            <a:r>
              <a:rPr lang="en-GB" dirty="0"/>
              <a:t> on the fast strand; Cell(x,2) = the number of </a:t>
            </a:r>
            <a:r>
              <a:rPr lang="en-GB" dirty="0" err="1"/>
              <a:t>rybosomes</a:t>
            </a:r>
            <a:r>
              <a:rPr lang="en-GB" dirty="0"/>
              <a:t> on the slow strand; Cell(x,3) = the number of non-</a:t>
            </a:r>
            <a:r>
              <a:rPr lang="en-GB" dirty="0" err="1"/>
              <a:t>rybosomal</a:t>
            </a:r>
            <a:r>
              <a:rPr lang="en-GB" dirty="0"/>
              <a:t> molecules; Cell(x,4 ) = time remaining to division; Cell(x,5) = mass doubling time; Cell(x,6) = parental strand with 1 for fast strand, 2 for slow strand; Cell(x, 7) = grand-parental strand  with 1 for fast strand, 2 for slow strand.</a:t>
            </a:r>
            <a:endParaRPr lang="fr-FR" dirty="0"/>
          </a:p>
        </p:txBody>
      </p:sp>
      <p:sp>
        <p:nvSpPr>
          <p:cNvPr id="5" name="ZoneTexte 4"/>
          <p:cNvSpPr txBox="1"/>
          <p:nvPr/>
        </p:nvSpPr>
        <p:spPr>
          <a:xfrm>
            <a:off x="1766170" y="3970751"/>
            <a:ext cx="7437549" cy="646331"/>
          </a:xfrm>
          <a:prstGeom prst="rect">
            <a:avLst/>
          </a:prstGeom>
          <a:noFill/>
        </p:spPr>
        <p:txBody>
          <a:bodyPr wrap="none" rtlCol="0">
            <a:spAutoFit/>
          </a:bodyPr>
          <a:lstStyle/>
          <a:p>
            <a:r>
              <a:rPr lang="en-GB" dirty="0"/>
              <a:t>How is the composition of the mother cell related to its composition at birth?</a:t>
            </a:r>
          </a:p>
          <a:p>
            <a:r>
              <a:rPr lang="en-GB" dirty="0"/>
              <a:t>How are the constituents of the mother shared out to the daughters?</a:t>
            </a:r>
            <a:endParaRPr lang="fr-FR" dirty="0"/>
          </a:p>
        </p:txBody>
      </p:sp>
    </p:spTree>
    <p:extLst>
      <p:ext uri="{BB962C8B-B14F-4D97-AF65-F5344CB8AC3E}">
        <p14:creationId xmlns:p14="http://schemas.microsoft.com/office/powerpoint/2010/main" val="49796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list of hyperstructures</a:t>
            </a:r>
            <a:endParaRPr lang="fr-FR" dirty="0"/>
          </a:p>
        </p:txBody>
      </p:sp>
      <p:sp>
        <p:nvSpPr>
          <p:cNvPr id="3" name="Rectangle 2"/>
          <p:cNvSpPr/>
          <p:nvPr/>
        </p:nvSpPr>
        <p:spPr>
          <a:xfrm>
            <a:off x="203981" y="1489765"/>
            <a:ext cx="11784037" cy="5262979"/>
          </a:xfrm>
          <a:prstGeom prst="rect">
            <a:avLst/>
          </a:prstGeom>
        </p:spPr>
        <p:txBody>
          <a:bodyPr wrap="square">
            <a:spAutoFit/>
          </a:bodyPr>
          <a:lstStyle/>
          <a:p>
            <a:r>
              <a:rPr lang="fr-FR" altLang="fr-FR" sz="1600" b="1" dirty="0" err="1">
                <a:solidFill>
                  <a:schemeClr val="accent2"/>
                </a:solidFill>
                <a:latin typeface="Arial" panose="020B0604020202020204" pitchFamily="34" charset="0"/>
                <a:cs typeface="Arial" panose="020B0604020202020204" pitchFamily="34" charset="0"/>
              </a:rPr>
              <a:t>Cell</a:t>
            </a:r>
            <a:r>
              <a:rPr lang="fr-FR" altLang="fr-FR" sz="1600" b="1" dirty="0">
                <a:solidFill>
                  <a:schemeClr val="accent2"/>
                </a:solidFill>
                <a:latin typeface="Arial" panose="020B0604020202020204" pitchFamily="34" charset="0"/>
                <a:cs typeface="Arial" panose="020B0604020202020204" pitchFamily="34" charset="0"/>
              </a:rPr>
              <a:t> cycle</a:t>
            </a:r>
            <a:r>
              <a:rPr lang="fr-FR" altLang="fr-FR" sz="1600" dirty="0">
                <a:latin typeface="Arial" panose="020B0604020202020204" pitchFamily="34" charset="0"/>
                <a:cs typeface="Arial" panose="020B0604020202020204" pitchFamily="34" charset="0"/>
              </a:rPr>
              <a:t>: </a:t>
            </a:r>
            <a:r>
              <a:rPr lang="en-GB" altLang="fr-FR" sz="1600" i="1" dirty="0">
                <a:latin typeface="Arial" panose="020B0604020202020204" pitchFamily="34" charset="0"/>
                <a:cs typeface="Arial" panose="020B0604020202020204" pitchFamily="34" charset="0"/>
              </a:rPr>
              <a:t>replisome</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Lemon</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Grossman</a:t>
            </a:r>
            <a:r>
              <a:rPr lang="fr-FR" altLang="fr-FR" sz="1600" dirty="0">
                <a:latin typeface="Arial" panose="020B0604020202020204" pitchFamily="34" charset="0"/>
                <a:cs typeface="Arial" panose="020B0604020202020204" pitchFamily="34" charset="0"/>
              </a:rPr>
              <a:t> 1998 Science 282:1516–19;</a:t>
            </a:r>
            <a:r>
              <a:rPr lang="en-US" altLang="fr-FR" sz="1600" dirty="0">
                <a:latin typeface="Arial" panose="020B0604020202020204" pitchFamily="34" charset="0"/>
                <a:cs typeface="Arial" panose="020B0604020202020204" pitchFamily="34" charset="0"/>
              </a:rPr>
              <a:t> </a:t>
            </a:r>
            <a:r>
              <a:rPr lang="en-US" altLang="fr-FR" sz="1600" dirty="0" err="1">
                <a:latin typeface="Arial" panose="020B0604020202020204" pitchFamily="34" charset="0"/>
                <a:cs typeface="Arial" panose="020B0604020202020204" pitchFamily="34" charset="0"/>
              </a:rPr>
              <a:t>DnaA</a:t>
            </a:r>
            <a:r>
              <a:rPr lang="en-US" altLang="fr-FR" sz="1600" dirty="0">
                <a:latin typeface="Arial" panose="020B0604020202020204" pitchFamily="34" charset="0"/>
                <a:cs typeface="Arial" panose="020B0604020202020204" pitchFamily="34" charset="0"/>
              </a:rPr>
              <a:t> hyperstructure </a:t>
            </a:r>
            <a:r>
              <a:rPr lang="en-US" altLang="fr-FR" sz="1600" dirty="0" err="1">
                <a:latin typeface="Arial" panose="020B0604020202020204" pitchFamily="34" charset="0"/>
                <a:cs typeface="Arial" panose="020B0604020202020204" pitchFamily="34" charset="0"/>
              </a:rPr>
              <a:t>Boenemann</a:t>
            </a:r>
            <a:r>
              <a:rPr lang="en-US" altLang="fr-FR" sz="1600" dirty="0">
                <a:latin typeface="Arial" panose="020B0604020202020204" pitchFamily="34" charset="0"/>
                <a:cs typeface="Arial" panose="020B0604020202020204" pitchFamily="34" charset="0"/>
              </a:rPr>
              <a:t> et al. 2009 </a:t>
            </a:r>
            <a:r>
              <a:rPr lang="en-US" altLang="fr-FR" sz="1600" dirty="0" err="1">
                <a:latin typeface="Arial" panose="020B0604020202020204" pitchFamily="34" charset="0"/>
                <a:cs typeface="Arial" panose="020B0604020202020204" pitchFamily="34" charset="0"/>
              </a:rPr>
              <a:t>Mol</a:t>
            </a:r>
            <a:r>
              <a:rPr lang="en-US" altLang="fr-FR" sz="1600" dirty="0">
                <a:latin typeface="Arial" panose="020B0604020202020204" pitchFamily="34" charset="0"/>
                <a:cs typeface="Arial" panose="020B0604020202020204" pitchFamily="34" charset="0"/>
              </a:rPr>
              <a:t> Micro 72: </a:t>
            </a:r>
            <a:r>
              <a:rPr lang="fr-FR" altLang="fr-FR" sz="1600" dirty="0">
                <a:latin typeface="Arial" panose="020B0604020202020204" pitchFamily="34" charset="0"/>
                <a:cs typeface="Arial" panose="020B0604020202020204" pitchFamily="34" charset="0"/>
              </a:rPr>
              <a:t>645-57</a:t>
            </a:r>
          </a:p>
          <a:p>
            <a:r>
              <a:rPr lang="fr-FR" altLang="fr-FR" sz="1600" i="1" dirty="0">
                <a:latin typeface="Arial" panose="020B0604020202020204" pitchFamily="34" charset="0"/>
                <a:cs typeface="Arial" panose="020B0604020202020204" pitchFamily="34" charset="0"/>
              </a:rPr>
              <a:t>compaction</a:t>
            </a:r>
            <a:r>
              <a:rPr lang="fr-FR" altLang="fr-FR" sz="1600" dirty="0">
                <a:latin typeface="Arial" panose="020B0604020202020204" pitchFamily="34" charset="0"/>
                <a:cs typeface="Arial" panose="020B0604020202020204" pitchFamily="34" charset="0"/>
              </a:rPr>
              <a:t> Corre and </a:t>
            </a:r>
            <a:r>
              <a:rPr lang="fr-FR" altLang="fr-FR" sz="1600" dirty="0" err="1">
                <a:latin typeface="Arial" panose="020B0604020202020204" pitchFamily="34" charset="0"/>
                <a:cs typeface="Arial" panose="020B0604020202020204" pitchFamily="34" charset="0"/>
              </a:rPr>
              <a:t>Louarn</a:t>
            </a:r>
            <a:r>
              <a:rPr lang="fr-FR" altLang="fr-FR" sz="1600" dirty="0">
                <a:latin typeface="Arial" panose="020B0604020202020204" pitchFamily="34" charset="0"/>
                <a:cs typeface="Arial" panose="020B0604020202020204" pitchFamily="34" charset="0"/>
              </a:rPr>
              <a:t> 2005 Mol </a:t>
            </a:r>
            <a:r>
              <a:rPr lang="fr-FR" altLang="fr-FR" sz="1600" dirty="0" err="1">
                <a:latin typeface="Arial" panose="020B0604020202020204" pitchFamily="34" charset="0"/>
                <a:cs typeface="Arial" panose="020B0604020202020204" pitchFamily="34" charset="0"/>
              </a:rPr>
              <a:t>Microbiol</a:t>
            </a:r>
            <a:r>
              <a:rPr lang="fr-FR" altLang="fr-FR" sz="1600" dirty="0">
                <a:latin typeface="Arial" panose="020B0604020202020204" pitchFamily="34" charset="0"/>
                <a:cs typeface="Arial" panose="020B0604020202020204" pitchFamily="34" charset="0"/>
              </a:rPr>
              <a:t>. 56:1539–1548.</a:t>
            </a:r>
          </a:p>
          <a:p>
            <a:r>
              <a:rPr lang="en-GB" altLang="fr-FR" sz="1600" i="1" dirty="0" err="1">
                <a:latin typeface="Arial" panose="020B0604020202020204" pitchFamily="34" charset="0"/>
                <a:cs typeface="Arial" panose="020B0604020202020204" pitchFamily="34" charset="0"/>
              </a:rPr>
              <a:t>divisom</a:t>
            </a:r>
            <a:r>
              <a:rPr lang="en-GB" altLang="fr-FR" sz="1600" dirty="0" err="1">
                <a:latin typeface="Arial" panose="020B0604020202020204" pitchFamily="34" charset="0"/>
                <a:cs typeface="Arial" panose="020B0604020202020204" pitchFamily="34" charset="0"/>
              </a:rPr>
              <a:t>e</a:t>
            </a:r>
            <a:r>
              <a:rPr lang="fr-FR" altLang="fr-FR" sz="1600" dirty="0">
                <a:latin typeface="Arial" panose="020B0604020202020204" pitchFamily="34" charset="0"/>
                <a:cs typeface="Arial" panose="020B0604020202020204" pitchFamily="34" charset="0"/>
              </a:rPr>
              <a:t> Bi and </a:t>
            </a:r>
            <a:r>
              <a:rPr lang="fr-FR" altLang="fr-FR" sz="1600" dirty="0" err="1">
                <a:latin typeface="Arial" panose="020B0604020202020204" pitchFamily="34" charset="0"/>
                <a:cs typeface="Arial" panose="020B0604020202020204" pitchFamily="34" charset="0"/>
              </a:rPr>
              <a:t>Lutkenhaus</a:t>
            </a:r>
            <a:r>
              <a:rPr lang="fr-FR" altLang="fr-FR" sz="1600" dirty="0">
                <a:latin typeface="Arial" panose="020B0604020202020204" pitchFamily="34" charset="0"/>
                <a:cs typeface="Arial" panose="020B0604020202020204" pitchFamily="34" charset="0"/>
              </a:rPr>
              <a:t> 1991 Nature 354: 161-164; </a:t>
            </a:r>
            <a:r>
              <a:rPr lang="fr-FR" altLang="fr-FR" sz="1600" dirty="0" err="1">
                <a:latin typeface="Arial" panose="020B0604020202020204" pitchFamily="34" charset="0"/>
                <a:cs typeface="Arial" panose="020B0604020202020204" pitchFamily="34" charset="0"/>
              </a:rPr>
              <a:t>Aarsman</a:t>
            </a:r>
            <a:r>
              <a:rPr lang="fr-FR" altLang="fr-FR" sz="1600" dirty="0">
                <a:latin typeface="Arial" panose="020B0604020202020204" pitchFamily="34" charset="0"/>
                <a:cs typeface="Arial" panose="020B0604020202020204" pitchFamily="34" charset="0"/>
              </a:rPr>
              <a:t> et al 2005 Mol. </a:t>
            </a:r>
            <a:r>
              <a:rPr lang="fr-FR" altLang="fr-FR" sz="1600" dirty="0" err="1">
                <a:latin typeface="Arial" panose="020B0604020202020204" pitchFamily="34" charset="0"/>
                <a:cs typeface="Arial" panose="020B0604020202020204" pitchFamily="34" charset="0"/>
              </a:rPr>
              <a:t>Microbiol</a:t>
            </a:r>
            <a:r>
              <a:rPr lang="fr-FR" altLang="fr-FR" sz="1600" dirty="0">
                <a:latin typeface="Arial" panose="020B0604020202020204" pitchFamily="34" charset="0"/>
                <a:cs typeface="Arial" panose="020B0604020202020204" pitchFamily="34" charset="0"/>
              </a:rPr>
              <a:t>. 55:1631–1645</a:t>
            </a:r>
            <a:r>
              <a:rPr lang="en-GB" altLang="fr-FR" sz="1600" dirty="0">
                <a:latin typeface="Arial" panose="020B0604020202020204" pitchFamily="34" charset="0"/>
                <a:cs typeface="Arial" panose="020B0604020202020204" pitchFamily="34" charset="0"/>
              </a:rPr>
              <a:t> </a:t>
            </a:r>
            <a:endParaRPr lang="fr-FR" altLang="fr-FR" sz="1600" dirty="0">
              <a:latin typeface="Arial" panose="020B0604020202020204" pitchFamily="34" charset="0"/>
              <a:cs typeface="Arial" panose="020B0604020202020204" pitchFamily="34" charset="0"/>
            </a:endParaRPr>
          </a:p>
          <a:p>
            <a:r>
              <a:rPr lang="fr-FR" altLang="fr-FR" sz="1600" b="1" dirty="0" err="1">
                <a:solidFill>
                  <a:schemeClr val="accent2"/>
                </a:solidFill>
                <a:latin typeface="Arial" panose="020B0604020202020204" pitchFamily="34" charset="0"/>
                <a:cs typeface="Arial" panose="020B0604020202020204" pitchFamily="34" charset="0"/>
              </a:rPr>
              <a:t>RNA</a:t>
            </a:r>
            <a:r>
              <a:rPr lang="fr-FR" altLang="fr-FR" sz="1600" b="1" dirty="0">
                <a:solidFill>
                  <a:schemeClr val="accent2"/>
                </a:solidFill>
                <a:latin typeface="Arial" panose="020B0604020202020204" pitchFamily="34" charset="0"/>
                <a:cs typeface="Arial" panose="020B0604020202020204" pitchFamily="34" charset="0"/>
              </a:rPr>
              <a:t> d</a:t>
            </a:r>
            <a:r>
              <a:rPr lang="en-GB" altLang="fr-FR" sz="1600" b="1" dirty="0" err="1">
                <a:solidFill>
                  <a:schemeClr val="accent2"/>
                </a:solidFill>
                <a:latin typeface="Arial" panose="020B0604020202020204" pitchFamily="34" charset="0"/>
                <a:cs typeface="Arial" panose="020B0604020202020204" pitchFamily="34" charset="0"/>
              </a:rPr>
              <a:t>egradosome</a:t>
            </a:r>
            <a:r>
              <a:rPr lang="en-GB"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Taghbalout</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Rothfield</a:t>
            </a:r>
            <a:r>
              <a:rPr lang="fr-FR" altLang="fr-FR" sz="1600" dirty="0">
                <a:latin typeface="Arial" panose="020B0604020202020204" pitchFamily="34" charset="0"/>
                <a:cs typeface="Arial" panose="020B0604020202020204" pitchFamily="34" charset="0"/>
              </a:rPr>
              <a:t> 2007 </a:t>
            </a:r>
            <a:r>
              <a:rPr lang="fr-FR" altLang="fr-FR" sz="1600" dirty="0" err="1">
                <a:latin typeface="Arial" panose="020B0604020202020204" pitchFamily="34" charset="0"/>
                <a:cs typeface="Arial" panose="020B0604020202020204" pitchFamily="34" charset="0"/>
              </a:rPr>
              <a:t>PNAS</a:t>
            </a:r>
            <a:r>
              <a:rPr lang="fr-FR" altLang="fr-FR" sz="1600" dirty="0">
                <a:latin typeface="Arial" panose="020B0604020202020204" pitchFamily="34" charset="0"/>
                <a:cs typeface="Arial" panose="020B0604020202020204" pitchFamily="34" charset="0"/>
              </a:rPr>
              <a:t> 104: 1667-1672</a:t>
            </a:r>
          </a:p>
          <a:p>
            <a:r>
              <a:rPr lang="en-GB" altLang="fr-FR" sz="1600" b="1" dirty="0" err="1">
                <a:solidFill>
                  <a:schemeClr val="accent2"/>
                </a:solidFill>
                <a:latin typeface="Arial" panose="020B0604020202020204" pitchFamily="34" charset="0"/>
                <a:cs typeface="Arial" panose="020B0604020202020204" pitchFamily="34" charset="0"/>
              </a:rPr>
              <a:t>Carboxysome</a:t>
            </a:r>
            <a:r>
              <a:rPr lang="fr-FR" altLang="fr-FR" sz="1600" dirty="0">
                <a:latin typeface="Arial" panose="020B0604020202020204" pitchFamily="34" charset="0"/>
                <a:cs typeface="Arial" panose="020B0604020202020204" pitchFamily="34" charset="0"/>
              </a:rPr>
              <a:t> Cheng et al 2008 </a:t>
            </a:r>
            <a:r>
              <a:rPr lang="fr-FR" altLang="fr-FR" sz="1600" dirty="0" err="1">
                <a:latin typeface="Arial" panose="020B0604020202020204" pitchFamily="34" charset="0"/>
                <a:cs typeface="Arial" panose="020B0604020202020204" pitchFamily="34" charset="0"/>
              </a:rPr>
              <a:t>BioEssays</a:t>
            </a:r>
            <a:r>
              <a:rPr lang="fr-FR" altLang="fr-FR" sz="1600" dirty="0">
                <a:latin typeface="Arial" panose="020B0604020202020204" pitchFamily="34" charset="0"/>
                <a:cs typeface="Arial" panose="020B0604020202020204" pitchFamily="34" charset="0"/>
              </a:rPr>
              <a:t> 30: 1084-95</a:t>
            </a:r>
          </a:p>
          <a:p>
            <a:r>
              <a:rPr lang="en-GB" altLang="fr-FR" sz="1600" b="1" dirty="0">
                <a:solidFill>
                  <a:schemeClr val="accent2"/>
                </a:solidFill>
                <a:latin typeface="Arial" panose="020B0604020202020204" pitchFamily="34" charset="0"/>
                <a:cs typeface="Arial" panose="020B0604020202020204" pitchFamily="34" charset="0"/>
              </a:rPr>
              <a:t>‘Nucleolus’</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Cabrera and Jin 2003 Mol. </a:t>
            </a:r>
            <a:r>
              <a:rPr lang="fr-FR" altLang="fr-FR" sz="1600" dirty="0" err="1">
                <a:latin typeface="Arial" panose="020B0604020202020204" pitchFamily="34" charset="0"/>
                <a:cs typeface="Arial" panose="020B0604020202020204" pitchFamily="34" charset="0"/>
              </a:rPr>
              <a:t>Microbiol</a:t>
            </a:r>
            <a:r>
              <a:rPr lang="fr-FR" altLang="fr-FR" sz="1600" dirty="0">
                <a:latin typeface="Arial" panose="020B0604020202020204" pitchFamily="34" charset="0"/>
                <a:cs typeface="Arial" panose="020B0604020202020204" pitchFamily="34" charset="0"/>
              </a:rPr>
              <a:t>. 50:1493–505; </a:t>
            </a:r>
            <a:r>
              <a:rPr lang="fr-FR" altLang="fr-FR" sz="1600" dirty="0" err="1">
                <a:latin typeface="Arial" panose="020B0604020202020204" pitchFamily="34" charset="0"/>
                <a:cs typeface="Arial" panose="020B0604020202020204" pitchFamily="34" charset="0"/>
              </a:rPr>
              <a:t>Woldringh</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Nanninga</a:t>
            </a:r>
            <a:r>
              <a:rPr lang="fr-FR" altLang="fr-FR" sz="1600" dirty="0">
                <a:latin typeface="Arial" panose="020B0604020202020204" pitchFamily="34" charset="0"/>
                <a:cs typeface="Arial" panose="020B0604020202020204" pitchFamily="34" charset="0"/>
              </a:rPr>
              <a:t> 1985 </a:t>
            </a:r>
            <a:r>
              <a:rPr lang="fr-FR" altLang="fr-FR" sz="1600" dirty="0" err="1">
                <a:latin typeface="Arial" panose="020B0604020202020204" pitchFamily="34" charset="0"/>
                <a:cs typeface="Arial" panose="020B0604020202020204" pitchFamily="34" charset="0"/>
              </a:rPr>
              <a:t>Molecular</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Cytology</a:t>
            </a:r>
            <a:r>
              <a:rPr lang="fr-FR" altLang="fr-FR" sz="1600" dirty="0">
                <a:latin typeface="Arial" panose="020B0604020202020204" pitchFamily="34" charset="0"/>
                <a:cs typeface="Arial" panose="020B0604020202020204" pitchFamily="34" charset="0"/>
              </a:rPr>
              <a:t> of Escherichia coli</a:t>
            </a:r>
          </a:p>
          <a:p>
            <a:r>
              <a:rPr lang="en-GB" altLang="fr-FR" sz="1600" b="1" i="1" dirty="0">
                <a:solidFill>
                  <a:schemeClr val="accent2"/>
                </a:solidFill>
                <a:latin typeface="Arial" panose="020B0604020202020204" pitchFamily="34" charset="0"/>
                <a:cs typeface="Arial" panose="020B0604020202020204" pitchFamily="34" charset="0"/>
              </a:rPr>
              <a:t>lac</a:t>
            </a:r>
            <a:r>
              <a:rPr lang="en-GB" altLang="fr-FR" sz="1600" b="1" dirty="0">
                <a:solidFill>
                  <a:schemeClr val="accent2"/>
                </a:solidFill>
                <a:latin typeface="Arial" panose="020B0604020202020204" pitchFamily="34" charset="0"/>
                <a:cs typeface="Arial" panose="020B0604020202020204" pitchFamily="34" charset="0"/>
              </a:rPr>
              <a:t> hyperstructures</a:t>
            </a:r>
            <a:r>
              <a:rPr lang="en-GB"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Kennell</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Riezman</a:t>
            </a:r>
            <a:r>
              <a:rPr lang="fr-FR" altLang="fr-FR" sz="1600" dirty="0">
                <a:latin typeface="Arial" panose="020B0604020202020204" pitchFamily="34" charset="0"/>
                <a:cs typeface="Arial" panose="020B0604020202020204" pitchFamily="34" charset="0"/>
              </a:rPr>
              <a:t> 1977 J. Mol. </a:t>
            </a:r>
            <a:r>
              <a:rPr lang="fr-FR" altLang="fr-FR" sz="1600" dirty="0" err="1">
                <a:latin typeface="Arial" panose="020B0604020202020204" pitchFamily="34" charset="0"/>
                <a:cs typeface="Arial" panose="020B0604020202020204" pitchFamily="34" charset="0"/>
              </a:rPr>
              <a:t>Biol</a:t>
            </a:r>
            <a:r>
              <a:rPr lang="fr-FR" altLang="fr-FR" sz="1600" dirty="0">
                <a:latin typeface="Arial" panose="020B0604020202020204" pitchFamily="34" charset="0"/>
                <a:cs typeface="Arial" panose="020B0604020202020204" pitchFamily="34" charset="0"/>
              </a:rPr>
              <a:t>. 114:1–21; Muller-Hill 1998 Mol. </a:t>
            </a:r>
            <a:r>
              <a:rPr lang="fr-FR" altLang="fr-FR" sz="1600" dirty="0" err="1">
                <a:latin typeface="Arial" panose="020B0604020202020204" pitchFamily="34" charset="0"/>
                <a:cs typeface="Arial" panose="020B0604020202020204" pitchFamily="34" charset="0"/>
              </a:rPr>
              <a:t>Microbiol</a:t>
            </a:r>
            <a:r>
              <a:rPr lang="fr-FR" altLang="fr-FR" sz="1600" dirty="0">
                <a:latin typeface="Arial" panose="020B0604020202020204" pitchFamily="34" charset="0"/>
                <a:cs typeface="Arial" panose="020B0604020202020204" pitchFamily="34" charset="0"/>
              </a:rPr>
              <a:t>. 29:13–18</a:t>
            </a:r>
            <a:r>
              <a:rPr lang="en-US" altLang="fr-FR" sz="1600" dirty="0">
                <a:latin typeface="Arial" panose="020B0604020202020204" pitchFamily="34" charset="0"/>
                <a:cs typeface="Arial" panose="020B0604020202020204" pitchFamily="34" charset="0"/>
              </a:rPr>
              <a:t>; </a:t>
            </a:r>
            <a:endParaRPr lang="fr-FR" altLang="fr-FR" sz="1600" dirty="0">
              <a:latin typeface="Arial" panose="020B0604020202020204" pitchFamily="34" charset="0"/>
              <a:cs typeface="Arial" panose="020B0604020202020204" pitchFamily="34" charset="0"/>
            </a:endParaRPr>
          </a:p>
          <a:p>
            <a:r>
              <a:rPr lang="en-GB" altLang="fr-FR" sz="1600" b="1" dirty="0">
                <a:solidFill>
                  <a:schemeClr val="accent2"/>
                </a:solidFill>
                <a:latin typeface="Arial" panose="020B0604020202020204" pitchFamily="34" charset="0"/>
                <a:cs typeface="Arial" panose="020B0604020202020204" pitchFamily="34" charset="0"/>
              </a:rPr>
              <a:t>EF-Tu hyperstructure</a:t>
            </a:r>
            <a:r>
              <a:rPr lang="fr-FR" altLang="fr-FR" sz="1600" dirty="0">
                <a:latin typeface="Arial" panose="020B0604020202020204" pitchFamily="34" charset="0"/>
                <a:cs typeface="Arial" panose="020B0604020202020204" pitchFamily="34" charset="0"/>
              </a:rPr>
              <a:t> Beck 1979 </a:t>
            </a:r>
            <a:r>
              <a:rPr lang="fr-FR" altLang="fr-FR" sz="1600" dirty="0" err="1">
                <a:latin typeface="Arial" panose="020B0604020202020204" pitchFamily="34" charset="0"/>
                <a:cs typeface="Arial" panose="020B0604020202020204" pitchFamily="34" charset="0"/>
              </a:rPr>
              <a:t>Eur</a:t>
            </a:r>
            <a:r>
              <a:rPr lang="fr-FR" altLang="fr-FR" sz="1600" dirty="0">
                <a:latin typeface="Arial" panose="020B0604020202020204" pitchFamily="34" charset="0"/>
                <a:cs typeface="Arial" panose="020B0604020202020204" pitchFamily="34" charset="0"/>
              </a:rPr>
              <a:t>. J. </a:t>
            </a:r>
            <a:r>
              <a:rPr lang="fr-FR" altLang="fr-FR" sz="1600" dirty="0" err="1">
                <a:latin typeface="Arial" panose="020B0604020202020204" pitchFamily="34" charset="0"/>
                <a:cs typeface="Arial" panose="020B0604020202020204" pitchFamily="34" charset="0"/>
              </a:rPr>
              <a:t>Biochem</a:t>
            </a:r>
            <a:r>
              <a:rPr lang="fr-FR" altLang="fr-FR" sz="1600" dirty="0">
                <a:latin typeface="Arial" panose="020B0604020202020204" pitchFamily="34" charset="0"/>
                <a:cs typeface="Arial" panose="020B0604020202020204" pitchFamily="34" charset="0"/>
              </a:rPr>
              <a:t>. 97:495–502; Mayer 2003 </a:t>
            </a:r>
            <a:r>
              <a:rPr lang="fr-FR" altLang="fr-FR" sz="1600" dirty="0" err="1">
                <a:latin typeface="Arial" panose="020B0604020202020204" pitchFamily="34" charset="0"/>
                <a:cs typeface="Arial" panose="020B0604020202020204" pitchFamily="34" charset="0"/>
              </a:rPr>
              <a:t>Cell</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Biol</a:t>
            </a:r>
            <a:r>
              <a:rPr lang="fr-FR" altLang="fr-FR" sz="1600" dirty="0">
                <a:latin typeface="Arial" panose="020B0604020202020204" pitchFamily="34" charset="0"/>
                <a:cs typeface="Arial" panose="020B0604020202020204" pitchFamily="34" charset="0"/>
              </a:rPr>
              <a:t>. Int. 27:429–38; </a:t>
            </a:r>
            <a:r>
              <a:rPr lang="fr-FR" altLang="fr-FR" sz="1600" dirty="0" err="1">
                <a:latin typeface="Arial" panose="020B0604020202020204" pitchFamily="34" charset="0"/>
                <a:cs typeface="Arial" panose="020B0604020202020204" pitchFamily="34" charset="0"/>
              </a:rPr>
              <a:t>Defeu</a:t>
            </a:r>
            <a:r>
              <a:rPr lang="fr-FR" altLang="fr-FR" sz="1600" dirty="0">
                <a:latin typeface="Arial" panose="020B0604020202020204" pitchFamily="34" charset="0"/>
                <a:cs typeface="Arial" panose="020B0604020202020204" pitchFamily="34" charset="0"/>
              </a:rPr>
              <a:t> et al 2010 </a:t>
            </a:r>
            <a:endParaRPr lang="en-US" altLang="fr-FR" sz="1600" dirty="0">
              <a:latin typeface="Arial" panose="020B0604020202020204" pitchFamily="34" charset="0"/>
              <a:cs typeface="Arial" panose="020B0604020202020204" pitchFamily="34" charset="0"/>
            </a:endParaRPr>
          </a:p>
          <a:p>
            <a:r>
              <a:rPr lang="en-GB" altLang="fr-FR" sz="1600" b="1" dirty="0">
                <a:solidFill>
                  <a:schemeClr val="accent2"/>
                </a:solidFill>
                <a:latin typeface="Arial" panose="020B0604020202020204" pitchFamily="34" charset="0"/>
                <a:cs typeface="Arial" panose="020B0604020202020204" pitchFamily="34" charset="0"/>
              </a:rPr>
              <a:t>H-NS hyperstructure </a:t>
            </a:r>
            <a:r>
              <a:rPr lang="en-GB" altLang="fr-FR" sz="1600" dirty="0">
                <a:latin typeface="Arial" panose="020B0604020202020204" pitchFamily="34" charset="0"/>
                <a:cs typeface="Arial" panose="020B0604020202020204" pitchFamily="34" charset="0"/>
              </a:rPr>
              <a:t>Wang et al. 2011 Science 333:1445-9</a:t>
            </a:r>
          </a:p>
          <a:p>
            <a:r>
              <a:rPr lang="en-GB" altLang="fr-FR" sz="1600" b="1" dirty="0">
                <a:solidFill>
                  <a:schemeClr val="accent2"/>
                </a:solidFill>
                <a:latin typeface="Arial" panose="020B0604020202020204" pitchFamily="34" charset="0"/>
                <a:cs typeface="Arial" panose="020B0604020202020204" pitchFamily="34" charset="0"/>
              </a:rPr>
              <a:t>Glycolytic hyperstructure</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Mowbray</a:t>
            </a:r>
            <a:r>
              <a:rPr lang="fr-FR" altLang="fr-FR" sz="1600" dirty="0">
                <a:latin typeface="Arial" panose="020B0604020202020204" pitchFamily="34" charset="0"/>
                <a:cs typeface="Arial" panose="020B0604020202020204" pitchFamily="34" charset="0"/>
              </a:rPr>
              <a:t> &amp; Moses 1976 </a:t>
            </a:r>
            <a:r>
              <a:rPr lang="fr-FR" altLang="fr-FR" sz="1600" dirty="0" err="1">
                <a:latin typeface="Arial" panose="020B0604020202020204" pitchFamily="34" charset="0"/>
                <a:cs typeface="Arial" panose="020B0604020202020204" pitchFamily="34" charset="0"/>
              </a:rPr>
              <a:t>Eur</a:t>
            </a:r>
            <a:r>
              <a:rPr lang="fr-FR" altLang="fr-FR" sz="1600" dirty="0">
                <a:latin typeface="Arial" panose="020B0604020202020204" pitchFamily="34" charset="0"/>
                <a:cs typeface="Arial" panose="020B0604020202020204" pitchFamily="34" charset="0"/>
              </a:rPr>
              <a:t> J </a:t>
            </a:r>
            <a:r>
              <a:rPr lang="fr-FR" altLang="fr-FR" sz="1600" dirty="0" err="1">
                <a:latin typeface="Arial" panose="020B0604020202020204" pitchFamily="34" charset="0"/>
                <a:cs typeface="Arial" panose="020B0604020202020204" pitchFamily="34" charset="0"/>
              </a:rPr>
              <a:t>Biochem</a:t>
            </a:r>
            <a:r>
              <a:rPr lang="fr-FR" altLang="fr-FR" sz="1600" dirty="0">
                <a:latin typeface="Arial" panose="020B0604020202020204" pitchFamily="34" charset="0"/>
                <a:cs typeface="Arial" panose="020B0604020202020204" pitchFamily="34" charset="0"/>
              </a:rPr>
              <a:t>. 66:25-36</a:t>
            </a:r>
            <a:r>
              <a:rPr lang="en-GB"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Srere</a:t>
            </a:r>
            <a:r>
              <a:rPr lang="fr-FR" altLang="fr-FR" sz="1600" dirty="0">
                <a:latin typeface="Arial" panose="020B0604020202020204" pitchFamily="34" charset="0"/>
                <a:cs typeface="Arial" panose="020B0604020202020204" pitchFamily="34" charset="0"/>
              </a:rPr>
              <a:t> 1987 Ann </a:t>
            </a:r>
            <a:r>
              <a:rPr lang="fr-FR" altLang="fr-FR" sz="1600" dirty="0" err="1">
                <a:latin typeface="Arial" panose="020B0604020202020204" pitchFamily="34" charset="0"/>
                <a:cs typeface="Arial" panose="020B0604020202020204" pitchFamily="34" charset="0"/>
              </a:rPr>
              <a:t>Rev</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Biochem</a:t>
            </a:r>
            <a:r>
              <a:rPr lang="fr-FR" altLang="fr-FR" sz="1600" dirty="0">
                <a:latin typeface="Arial" panose="020B0604020202020204" pitchFamily="34" charset="0"/>
                <a:cs typeface="Arial" panose="020B0604020202020204" pitchFamily="34" charset="0"/>
              </a:rPr>
              <a:t> 56:89–124</a:t>
            </a:r>
          </a:p>
          <a:p>
            <a:r>
              <a:rPr lang="en-US" altLang="fr-FR" sz="1600" b="1" dirty="0">
                <a:solidFill>
                  <a:schemeClr val="accent2"/>
                </a:solidFill>
                <a:latin typeface="Arial" panose="020B0604020202020204" pitchFamily="34" charset="0"/>
                <a:cs typeface="Arial" panose="020B0604020202020204" pitchFamily="34" charset="0"/>
              </a:rPr>
              <a:t>PTS hyperstructure </a:t>
            </a:r>
            <a:r>
              <a:rPr lang="en-US" altLang="fr-FR" sz="1600" dirty="0" err="1">
                <a:latin typeface="Arial" panose="020B0604020202020204" pitchFamily="34" charset="0"/>
                <a:cs typeface="Arial" panose="020B0604020202020204" pitchFamily="34" charset="0"/>
              </a:rPr>
              <a:t>Lopian</a:t>
            </a:r>
            <a:r>
              <a:rPr lang="en-US" altLang="fr-FR" sz="1600" dirty="0">
                <a:latin typeface="Arial" panose="020B0604020202020204" pitchFamily="34" charset="0"/>
                <a:cs typeface="Arial" panose="020B0604020202020204" pitchFamily="34" charset="0"/>
              </a:rPr>
              <a:t> et al. 2010 </a:t>
            </a:r>
            <a:r>
              <a:rPr lang="en-US" altLang="fr-FR" sz="1600" dirty="0" err="1">
                <a:latin typeface="Arial" panose="020B0604020202020204" pitchFamily="34" charset="0"/>
                <a:cs typeface="Arial" panose="020B0604020202020204" pitchFamily="34" charset="0"/>
              </a:rPr>
              <a:t>EMBO</a:t>
            </a:r>
            <a:r>
              <a:rPr lang="en-US" altLang="fr-FR" sz="1600" dirty="0">
                <a:latin typeface="Arial" panose="020B0604020202020204" pitchFamily="34" charset="0"/>
                <a:cs typeface="Arial" panose="020B0604020202020204" pitchFamily="34" charset="0"/>
              </a:rPr>
              <a:t> Journal 29: 3630–3645</a:t>
            </a:r>
          </a:p>
          <a:p>
            <a:r>
              <a:rPr lang="fr-FR" altLang="fr-FR" sz="1600" b="1" dirty="0">
                <a:solidFill>
                  <a:schemeClr val="accent2"/>
                </a:solidFill>
                <a:latin typeface="Arial" panose="020B0604020202020204" pitchFamily="34" charset="0"/>
                <a:cs typeface="Arial" panose="020B0604020202020204" pitchFamily="34" charset="0"/>
              </a:rPr>
              <a:t>1,2-</a:t>
            </a:r>
            <a:r>
              <a:rPr lang="fr-FR" altLang="fr-FR" sz="1600" b="1" dirty="0" err="1">
                <a:solidFill>
                  <a:schemeClr val="accent2"/>
                </a:solidFill>
                <a:latin typeface="Arial" panose="020B0604020202020204" pitchFamily="34" charset="0"/>
                <a:cs typeface="Arial" panose="020B0604020202020204" pitchFamily="34" charset="0"/>
              </a:rPr>
              <a:t>propanediol</a:t>
            </a:r>
            <a:r>
              <a:rPr lang="fr-FR" altLang="fr-FR" sz="1600" b="1" dirty="0">
                <a:solidFill>
                  <a:schemeClr val="accent2"/>
                </a:solidFill>
                <a:latin typeface="Arial" panose="020B0604020202020204" pitchFamily="34" charset="0"/>
                <a:cs typeface="Arial" panose="020B0604020202020204" pitchFamily="34" charset="0"/>
              </a:rPr>
              <a:t> </a:t>
            </a:r>
            <a:r>
              <a:rPr lang="fr-FR" altLang="fr-FR" sz="1600" b="1" dirty="0" err="1">
                <a:solidFill>
                  <a:schemeClr val="accent2"/>
                </a:solidFill>
                <a:latin typeface="Arial" panose="020B0604020202020204" pitchFamily="34" charset="0"/>
                <a:cs typeface="Arial" panose="020B0604020202020204" pitchFamily="34" charset="0"/>
              </a:rPr>
              <a:t>degradati</a:t>
            </a:r>
            <a:r>
              <a:rPr lang="en-US" altLang="fr-FR" sz="1600" b="1" dirty="0" err="1">
                <a:solidFill>
                  <a:schemeClr val="accent2"/>
                </a:solidFill>
                <a:latin typeface="Arial" panose="020B0604020202020204" pitchFamily="34" charset="0"/>
                <a:cs typeface="Arial" panose="020B0604020202020204" pitchFamily="34" charset="0"/>
              </a:rPr>
              <a:t>ve</a:t>
            </a:r>
            <a:r>
              <a:rPr lang="en-US" altLang="fr-FR" sz="1600" b="1" dirty="0">
                <a:solidFill>
                  <a:schemeClr val="accent2"/>
                </a:solidFill>
                <a:latin typeface="Arial" panose="020B0604020202020204" pitchFamily="34" charset="0"/>
                <a:cs typeface="Arial" panose="020B0604020202020204" pitchFamily="34" charset="0"/>
              </a:rPr>
              <a:t> hyperstructure </a:t>
            </a:r>
            <a:r>
              <a:rPr lang="en-US" altLang="fr-FR" sz="1600" dirty="0">
                <a:latin typeface="Arial" panose="020B0604020202020204" pitchFamily="34" charset="0"/>
                <a:cs typeface="Arial" panose="020B0604020202020204" pitchFamily="34" charset="0"/>
              </a:rPr>
              <a:t>Fan and </a:t>
            </a:r>
            <a:r>
              <a:rPr lang="en-US" altLang="fr-FR" sz="1600" dirty="0" err="1">
                <a:latin typeface="Arial" panose="020B0604020202020204" pitchFamily="34" charset="0"/>
                <a:cs typeface="Arial" panose="020B0604020202020204" pitchFamily="34" charset="0"/>
              </a:rPr>
              <a:t>Bobik</a:t>
            </a:r>
            <a:r>
              <a:rPr lang="en-US" altLang="fr-FR" sz="1600" dirty="0">
                <a:latin typeface="Arial" panose="020B0604020202020204" pitchFamily="34" charset="0"/>
                <a:cs typeface="Arial" panose="020B0604020202020204" pitchFamily="34" charset="0"/>
              </a:rPr>
              <a:t> 2011 J. </a:t>
            </a:r>
            <a:r>
              <a:rPr lang="en-US" altLang="fr-FR" sz="1600" dirty="0" err="1">
                <a:latin typeface="Arial" panose="020B0604020202020204" pitchFamily="34" charset="0"/>
                <a:cs typeface="Arial" panose="020B0604020202020204" pitchFamily="34" charset="0"/>
              </a:rPr>
              <a:t>Bacteriol</a:t>
            </a:r>
            <a:r>
              <a:rPr lang="en-US"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193:5623-8</a:t>
            </a:r>
            <a:endParaRPr lang="en-US" altLang="fr-FR" sz="1600" b="1" dirty="0">
              <a:solidFill>
                <a:schemeClr val="accent2"/>
              </a:solidFill>
              <a:latin typeface="Arial" panose="020B0604020202020204" pitchFamily="34" charset="0"/>
              <a:cs typeface="Arial" panose="020B0604020202020204" pitchFamily="34" charset="0"/>
            </a:endParaRPr>
          </a:p>
          <a:p>
            <a:r>
              <a:rPr lang="fr-FR" altLang="fr-FR" sz="1600" b="1" dirty="0">
                <a:solidFill>
                  <a:schemeClr val="accent2"/>
                </a:solidFill>
                <a:latin typeface="Arial" panose="020B0604020202020204" pitchFamily="34" charset="0"/>
                <a:cs typeface="Arial" panose="020B0604020202020204" pitchFamily="34" charset="0"/>
              </a:rPr>
              <a:t>Transport</a:t>
            </a:r>
            <a:r>
              <a:rPr lang="fr-FR" altLang="fr-FR" sz="1600" dirty="0">
                <a:latin typeface="Arial" panose="020B0604020202020204" pitchFamily="34" charset="0"/>
                <a:cs typeface="Arial" panose="020B0604020202020204" pitchFamily="34" charset="0"/>
              </a:rPr>
              <a:t>: export hyperstructure Campo et al 2004 Mol. </a:t>
            </a:r>
            <a:r>
              <a:rPr lang="fr-FR" altLang="fr-FR" sz="1600" dirty="0" err="1">
                <a:latin typeface="Arial" panose="020B0604020202020204" pitchFamily="34" charset="0"/>
                <a:cs typeface="Arial" panose="020B0604020202020204" pitchFamily="34" charset="0"/>
              </a:rPr>
              <a:t>Microbiol</a:t>
            </a:r>
            <a:r>
              <a:rPr lang="fr-FR" altLang="fr-FR" sz="1600" dirty="0">
                <a:latin typeface="Arial" panose="020B0604020202020204" pitchFamily="34" charset="0"/>
                <a:cs typeface="Arial" panose="020B0604020202020204" pitchFamily="34" charset="0"/>
              </a:rPr>
              <a:t>. 53:1583–99</a:t>
            </a:r>
          </a:p>
          <a:p>
            <a:r>
              <a:rPr lang="fr-FR" altLang="fr-FR" sz="1600" b="1" dirty="0" err="1">
                <a:solidFill>
                  <a:schemeClr val="accent2"/>
                </a:solidFill>
                <a:latin typeface="Arial" panose="020B0604020202020204" pitchFamily="34" charset="0"/>
                <a:cs typeface="Arial" panose="020B0604020202020204" pitchFamily="34" charset="0"/>
              </a:rPr>
              <a:t>Repair</a:t>
            </a:r>
            <a:r>
              <a:rPr lang="fr-FR"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repairosome</a:t>
            </a:r>
            <a:r>
              <a:rPr lang="fr-FR" altLang="fr-FR" sz="1600" dirty="0">
                <a:latin typeface="Arial" panose="020B0604020202020204" pitchFamily="34" charset="0"/>
                <a:cs typeface="Arial" panose="020B0604020202020204" pitchFamily="34" charset="0"/>
              </a:rPr>
              <a:t> Levin-</a:t>
            </a:r>
            <a:r>
              <a:rPr lang="fr-FR" altLang="fr-FR" sz="1600" dirty="0" err="1">
                <a:latin typeface="Arial" panose="020B0604020202020204" pitchFamily="34" charset="0"/>
                <a:cs typeface="Arial" panose="020B0604020202020204" pitchFamily="34" charset="0"/>
              </a:rPr>
              <a:t>Zaidman</a:t>
            </a:r>
            <a:r>
              <a:rPr lang="fr-FR" altLang="fr-FR" sz="1600" dirty="0">
                <a:latin typeface="Arial" panose="020B0604020202020204" pitchFamily="34" charset="0"/>
                <a:cs typeface="Arial" panose="020B0604020202020204" pitchFamily="34" charset="0"/>
              </a:rPr>
              <a:t> et al 2000 Proc. </a:t>
            </a:r>
            <a:r>
              <a:rPr lang="fr-FR" altLang="fr-FR" sz="1600" dirty="0" err="1">
                <a:latin typeface="Arial" panose="020B0604020202020204" pitchFamily="34" charset="0"/>
                <a:cs typeface="Arial" panose="020B0604020202020204" pitchFamily="34" charset="0"/>
              </a:rPr>
              <a:t>Natl</a:t>
            </a:r>
            <a:r>
              <a:rPr lang="fr-FR" altLang="fr-FR" sz="1600" dirty="0">
                <a:latin typeface="Arial" panose="020B0604020202020204" pitchFamily="34" charset="0"/>
                <a:cs typeface="Arial" panose="020B0604020202020204" pitchFamily="34" charset="0"/>
              </a:rPr>
              <a:t>. Acad. </a:t>
            </a:r>
            <a:r>
              <a:rPr lang="fr-FR" altLang="fr-FR" sz="1600" dirty="0" err="1">
                <a:latin typeface="Arial" panose="020B0604020202020204" pitchFamily="34" charset="0"/>
                <a:cs typeface="Arial" panose="020B0604020202020204" pitchFamily="34" charset="0"/>
              </a:rPr>
              <a:t>Sci</a:t>
            </a:r>
            <a:r>
              <a:rPr lang="fr-FR" altLang="fr-FR" sz="1600" dirty="0">
                <a:latin typeface="Arial" panose="020B0604020202020204" pitchFamily="34" charset="0"/>
                <a:cs typeface="Arial" panose="020B0604020202020204" pitchFamily="34" charset="0"/>
              </a:rPr>
              <a:t>. USA 97:6791–96</a:t>
            </a:r>
          </a:p>
          <a:p>
            <a:r>
              <a:rPr lang="fr-FR" altLang="fr-FR" sz="1600" b="1" dirty="0" err="1">
                <a:solidFill>
                  <a:schemeClr val="accent2"/>
                </a:solidFill>
                <a:latin typeface="Arial" panose="020B0604020202020204" pitchFamily="34" charset="0"/>
                <a:cs typeface="Arial" panose="020B0604020202020204" pitchFamily="34" charset="0"/>
              </a:rPr>
              <a:t>Signalling</a:t>
            </a:r>
            <a:r>
              <a:rPr lang="fr-FR" altLang="fr-FR" sz="1600" dirty="0">
                <a:latin typeface="Arial" panose="020B0604020202020204" pitchFamily="34" charset="0"/>
                <a:cs typeface="Arial" panose="020B0604020202020204" pitchFamily="34" charset="0"/>
              </a:rPr>
              <a:t>: </a:t>
            </a:r>
            <a:r>
              <a:rPr lang="en-GB" altLang="fr-FR" sz="1600" dirty="0">
                <a:latin typeface="Arial" panose="020B0604020202020204" pitchFamily="34" charset="0"/>
                <a:cs typeface="Arial" panose="020B0604020202020204" pitchFamily="34" charset="0"/>
              </a:rPr>
              <a:t>chemotaxis array</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Alley</a:t>
            </a:r>
            <a:r>
              <a:rPr lang="fr-FR" altLang="fr-FR" sz="1600" dirty="0">
                <a:latin typeface="Arial" panose="020B0604020202020204" pitchFamily="34" charset="0"/>
                <a:cs typeface="Arial" panose="020B0604020202020204" pitchFamily="34" charset="0"/>
              </a:rPr>
              <a:t> et al.. 1992 </a:t>
            </a:r>
            <a:r>
              <a:rPr lang="fr-FR" altLang="fr-FR" sz="1600" dirty="0" err="1">
                <a:latin typeface="Arial" panose="020B0604020202020204" pitchFamily="34" charset="0"/>
                <a:cs typeface="Arial" panose="020B0604020202020204" pitchFamily="34" charset="0"/>
              </a:rPr>
              <a:t>Genes</a:t>
            </a:r>
            <a:r>
              <a:rPr lang="fr-FR" altLang="fr-FR" sz="1600" dirty="0">
                <a:latin typeface="Arial" panose="020B0604020202020204" pitchFamily="34" charset="0"/>
                <a:cs typeface="Arial" panose="020B0604020202020204" pitchFamily="34" charset="0"/>
              </a:rPr>
              <a:t> Dev. 6:825–36; Bray 1998; Nature 393:85–88</a:t>
            </a:r>
          </a:p>
          <a:p>
            <a:r>
              <a:rPr lang="en-GB" altLang="fr-FR" sz="1600" b="1" dirty="0" err="1">
                <a:solidFill>
                  <a:schemeClr val="accent2"/>
                </a:solidFill>
                <a:latin typeface="Arial" panose="020B0604020202020204" pitchFamily="34" charset="0"/>
                <a:cs typeface="Arial" panose="020B0604020202020204" pitchFamily="34" charset="0"/>
              </a:rPr>
              <a:t>MreB</a:t>
            </a:r>
            <a:r>
              <a:rPr lang="en-GB" altLang="fr-FR" sz="1600" b="1" dirty="0">
                <a:solidFill>
                  <a:schemeClr val="accent2"/>
                </a:solidFill>
                <a:latin typeface="Arial" panose="020B0604020202020204" pitchFamily="34" charset="0"/>
                <a:cs typeface="Arial" panose="020B0604020202020204" pitchFamily="34" charset="0"/>
              </a:rPr>
              <a:t> (actin) </a:t>
            </a:r>
            <a:r>
              <a:rPr lang="en-GB" altLang="fr-FR" sz="1600" b="1" dirty="0" err="1">
                <a:solidFill>
                  <a:schemeClr val="accent2"/>
                </a:solidFill>
                <a:latin typeface="Arial" panose="020B0604020202020204" pitchFamily="34" charset="0"/>
                <a:cs typeface="Arial" panose="020B0604020202020204" pitchFamily="34" charset="0"/>
              </a:rPr>
              <a:t>hyperstructur</a:t>
            </a:r>
            <a:r>
              <a:rPr lang="fr-FR" altLang="fr-FR" sz="1600" b="1" dirty="0">
                <a:solidFill>
                  <a:schemeClr val="accent2"/>
                </a:solidFill>
                <a:latin typeface="Arial" panose="020B0604020202020204" pitchFamily="34" charset="0"/>
                <a:cs typeface="Arial" panose="020B0604020202020204" pitchFamily="34" charset="0"/>
              </a:rPr>
              <a:t>e</a:t>
            </a:r>
            <a:r>
              <a:rPr lang="fr-FR" altLang="fr-FR" sz="1600" dirty="0">
                <a:latin typeface="Arial" panose="020B0604020202020204" pitchFamily="34" charset="0"/>
                <a:cs typeface="Arial" panose="020B0604020202020204" pitchFamily="34" charset="0"/>
              </a:rPr>
              <a:t> Jones et al 2001 </a:t>
            </a:r>
            <a:r>
              <a:rPr lang="fr-FR" altLang="fr-FR" sz="1600" dirty="0" err="1">
                <a:latin typeface="Arial" panose="020B0604020202020204" pitchFamily="34" charset="0"/>
                <a:cs typeface="Arial" panose="020B0604020202020204" pitchFamily="34" charset="0"/>
              </a:rPr>
              <a:t>Cell</a:t>
            </a:r>
            <a:r>
              <a:rPr lang="fr-FR" altLang="fr-FR" sz="1600" dirty="0">
                <a:latin typeface="Arial" panose="020B0604020202020204" pitchFamily="34" charset="0"/>
                <a:cs typeface="Arial" panose="020B0604020202020204" pitchFamily="34" charset="0"/>
              </a:rPr>
              <a:t> 104:913–22; </a:t>
            </a:r>
          </a:p>
          <a:p>
            <a:r>
              <a:rPr lang="fr-FR" altLang="fr-FR" sz="1600" b="1" dirty="0" err="1">
                <a:solidFill>
                  <a:schemeClr val="accent2"/>
                </a:solidFill>
                <a:latin typeface="Arial" panose="020B0604020202020204" pitchFamily="34" charset="0"/>
                <a:cs typeface="Arial" panose="020B0604020202020204" pitchFamily="34" charset="0"/>
              </a:rPr>
              <a:t>FtsZ</a:t>
            </a:r>
            <a:r>
              <a:rPr lang="fr-FR" altLang="fr-FR" sz="1600" b="1" dirty="0">
                <a:solidFill>
                  <a:schemeClr val="accent2"/>
                </a:solidFill>
                <a:latin typeface="Arial" panose="020B0604020202020204" pitchFamily="34" charset="0"/>
                <a:cs typeface="Arial" panose="020B0604020202020204" pitchFamily="34" charset="0"/>
              </a:rPr>
              <a:t> (</a:t>
            </a:r>
            <a:r>
              <a:rPr lang="fr-FR" altLang="fr-FR" sz="1600" b="1" dirty="0" err="1">
                <a:solidFill>
                  <a:schemeClr val="accent2"/>
                </a:solidFill>
                <a:latin typeface="Arial" panose="020B0604020202020204" pitchFamily="34" charset="0"/>
                <a:cs typeface="Arial" panose="020B0604020202020204" pitchFamily="34" charset="0"/>
              </a:rPr>
              <a:t>tubulin</a:t>
            </a:r>
            <a:r>
              <a:rPr lang="fr-FR" altLang="fr-FR" sz="1600" b="1" dirty="0">
                <a:solidFill>
                  <a:schemeClr val="accent2"/>
                </a:solidFill>
                <a:latin typeface="Arial" panose="020B0604020202020204" pitchFamily="34" charset="0"/>
                <a:cs typeface="Arial" panose="020B0604020202020204" pitchFamily="34" charset="0"/>
              </a:rPr>
              <a:t>) hyperstructure</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Thanedar</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Margolin</a:t>
            </a:r>
            <a:r>
              <a:rPr lang="fr-FR" altLang="fr-FR" sz="1600" dirty="0">
                <a:latin typeface="Arial" panose="020B0604020202020204" pitchFamily="34" charset="0"/>
                <a:cs typeface="Arial" panose="020B0604020202020204" pitchFamily="34" charset="0"/>
              </a:rPr>
              <a:t> 2004 </a:t>
            </a:r>
            <a:r>
              <a:rPr lang="fr-FR" altLang="fr-FR" sz="1600" dirty="0" err="1">
                <a:latin typeface="Arial" panose="020B0604020202020204" pitchFamily="34" charset="0"/>
                <a:cs typeface="Arial" panose="020B0604020202020204" pitchFamily="34" charset="0"/>
              </a:rPr>
              <a:t>Curr</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Biol</a:t>
            </a:r>
            <a:r>
              <a:rPr lang="fr-FR" altLang="fr-FR" sz="1600" dirty="0">
                <a:latin typeface="Arial" panose="020B0604020202020204" pitchFamily="34" charset="0"/>
                <a:cs typeface="Arial" panose="020B0604020202020204" pitchFamily="34" charset="0"/>
              </a:rPr>
              <a:t>. 14:1167–73; </a:t>
            </a:r>
            <a:r>
              <a:rPr lang="fr-FR" altLang="fr-FR" sz="1600" dirty="0" err="1">
                <a:latin typeface="Arial" panose="020B0604020202020204" pitchFamily="34" charset="0"/>
                <a:cs typeface="Arial" panose="020B0604020202020204" pitchFamily="34" charset="0"/>
              </a:rPr>
              <a:t>Ptacin</a:t>
            </a:r>
            <a:r>
              <a:rPr lang="fr-FR" altLang="fr-FR" sz="1600" dirty="0">
                <a:latin typeface="Arial" panose="020B0604020202020204" pitchFamily="34" charset="0"/>
                <a:cs typeface="Arial" panose="020B0604020202020204" pitchFamily="34" charset="0"/>
              </a:rPr>
              <a:t> 2010 Nature </a:t>
            </a:r>
            <a:r>
              <a:rPr lang="fr-FR" altLang="fr-FR" sz="1600" dirty="0" err="1">
                <a:latin typeface="Arial" panose="020B0604020202020204" pitchFamily="34" charset="0"/>
                <a:cs typeface="Arial" panose="020B0604020202020204" pitchFamily="34" charset="0"/>
              </a:rPr>
              <a:t>Cell</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Biol</a:t>
            </a:r>
            <a:r>
              <a:rPr lang="fr-FR" altLang="fr-FR" sz="1600" dirty="0">
                <a:latin typeface="Arial" panose="020B0604020202020204" pitchFamily="34" charset="0"/>
                <a:cs typeface="Arial" panose="020B0604020202020204" pitchFamily="34" charset="0"/>
              </a:rPr>
              <a:t> 12:791-</a:t>
            </a:r>
          </a:p>
          <a:p>
            <a:r>
              <a:rPr lang="fr-FR" altLang="fr-FR" sz="1600" b="1" dirty="0" err="1">
                <a:solidFill>
                  <a:schemeClr val="accent2"/>
                </a:solidFill>
                <a:latin typeface="Arial" panose="020B0604020202020204" pitchFamily="34" charset="0"/>
                <a:cs typeface="Arial" panose="020B0604020202020204" pitchFamily="34" charset="0"/>
              </a:rPr>
              <a:t>Cholesteric</a:t>
            </a:r>
            <a:r>
              <a:rPr lang="fr-FR" altLang="fr-FR" sz="1600" b="1" dirty="0">
                <a:solidFill>
                  <a:schemeClr val="accent2"/>
                </a:solidFill>
                <a:latin typeface="Arial" panose="020B0604020202020204" pitchFamily="34" charset="0"/>
                <a:cs typeface="Arial" panose="020B0604020202020204" pitchFamily="34" charset="0"/>
              </a:rPr>
              <a:t> </a:t>
            </a:r>
            <a:r>
              <a:rPr lang="fr-FR" altLang="fr-FR" sz="1600" b="1" dirty="0" err="1">
                <a:solidFill>
                  <a:schemeClr val="accent2"/>
                </a:solidFill>
                <a:latin typeface="Arial" panose="020B0604020202020204" pitchFamily="34" charset="0"/>
                <a:cs typeface="Arial" panose="020B0604020202020204" pitchFamily="34" charset="0"/>
              </a:rPr>
              <a:t>DNA</a:t>
            </a:r>
            <a:r>
              <a:rPr lang="fr-FR" altLang="fr-FR" sz="1600" dirty="0">
                <a:latin typeface="Arial" panose="020B0604020202020204" pitchFamily="34" charset="0"/>
                <a:cs typeface="Arial" panose="020B0604020202020204" pitchFamily="34" charset="0"/>
              </a:rPr>
              <a:t> Chow et al. 2010 </a:t>
            </a:r>
            <a:r>
              <a:rPr lang="fr-FR" altLang="fr-FR" sz="1600" dirty="0" err="1">
                <a:latin typeface="Arial" panose="020B0604020202020204" pitchFamily="34" charset="0"/>
                <a:cs typeface="Arial" panose="020B0604020202020204" pitchFamily="34" charset="0"/>
              </a:rPr>
              <a:t>Eukaryotic</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Cell</a:t>
            </a:r>
            <a:r>
              <a:rPr lang="fr-FR" altLang="fr-FR" sz="1600" dirty="0">
                <a:latin typeface="Arial" panose="020B0604020202020204" pitchFamily="34" charset="0"/>
                <a:cs typeface="Arial" panose="020B0604020202020204" pitchFamily="34" charset="0"/>
              </a:rPr>
              <a:t> 9:1577–1587</a:t>
            </a:r>
            <a:endParaRPr lang="en-GB" altLang="fr-FR" sz="1600" dirty="0">
              <a:latin typeface="Arial" panose="020B0604020202020204" pitchFamily="34" charset="0"/>
              <a:cs typeface="Arial" panose="020B0604020202020204" pitchFamily="34" charset="0"/>
            </a:endParaRPr>
          </a:p>
          <a:p>
            <a:r>
              <a:rPr lang="fr-FR" altLang="fr-FR" sz="1600" dirty="0">
                <a:latin typeface="Arial" panose="020B0604020202020204" pitchFamily="34" charset="0"/>
                <a:cs typeface="Arial" panose="020B0604020202020204" pitchFamily="34" charset="0"/>
              </a:rPr>
              <a:t>Watt et al 2007 </a:t>
            </a:r>
            <a:r>
              <a:rPr lang="fr-FR" altLang="fr-FR" sz="1600" dirty="0" err="1">
                <a:latin typeface="Arial" panose="020B0604020202020204" pitchFamily="34" charset="0"/>
                <a:cs typeface="Arial" panose="020B0604020202020204" pitchFamily="34" charset="0"/>
              </a:rPr>
              <a:t>NAR</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e37</a:t>
            </a:r>
            <a:r>
              <a:rPr lang="fr-FR" altLang="fr-FR" sz="1600" dirty="0">
                <a:latin typeface="Arial" panose="020B0604020202020204" pitchFamily="34" charset="0"/>
                <a:cs typeface="Arial" panose="020B0604020202020204" pitchFamily="34" charset="0"/>
              </a:rPr>
              <a:t>; </a:t>
            </a:r>
            <a:r>
              <a:rPr lang="en-GB" altLang="fr-FR" sz="1600" dirty="0">
                <a:latin typeface="Arial" panose="020B0604020202020204" pitchFamily="34" charset="0"/>
                <a:cs typeface="Arial" panose="020B0604020202020204" pitchFamily="34" charset="0"/>
              </a:rPr>
              <a:t>Norris et al. 2007 Ann Rev Micro</a:t>
            </a:r>
            <a:r>
              <a:rPr lang="fr-FR" altLang="fr-FR" sz="1600" dirty="0">
                <a:latin typeface="Arial" panose="020B0604020202020204" pitchFamily="34" charset="0"/>
                <a:cs typeface="Arial" panose="020B0604020202020204" pitchFamily="34" charset="0"/>
              </a:rPr>
              <a:t> ; 2007 </a:t>
            </a:r>
            <a:r>
              <a:rPr lang="fr-FR" altLang="fr-FR" sz="1600" dirty="0" err="1">
                <a:latin typeface="Arial" panose="020B0604020202020204" pitchFamily="34" charset="0"/>
                <a:cs typeface="Arial" panose="020B0604020202020204" pitchFamily="34" charset="0"/>
              </a:rPr>
              <a:t>MMBR</a:t>
            </a:r>
            <a:endParaRPr lang="fr-FR"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16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
          <p:cNvSpPr>
            <a:spLocks noChangeArrowheads="1"/>
          </p:cNvSpPr>
          <p:nvPr/>
        </p:nvSpPr>
        <p:spPr bwMode="auto">
          <a:xfrm>
            <a:off x="7505700" y="1435100"/>
            <a:ext cx="482600" cy="685800"/>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8" name="Rectangle 3"/>
          <p:cNvSpPr txBox="1">
            <a:spLocks noChangeArrowheads="1"/>
          </p:cNvSpPr>
          <p:nvPr/>
        </p:nvSpPr>
        <p:spPr bwMode="auto">
          <a:xfrm>
            <a:off x="6985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4400" b="0" i="0" u="none" strike="noStrike" kern="1200" cap="none" spc="0" normalizeH="0" baseline="0" noProof="0">
                <a:ln>
                  <a:noFill/>
                </a:ln>
                <a:solidFill>
                  <a:srgbClr val="000000"/>
                </a:solidFill>
                <a:effectLst/>
                <a:uLnTx/>
                <a:uFillTx/>
                <a:latin typeface="Arial" panose="020B0604020202020204" pitchFamily="34" charset="0"/>
                <a:ea typeface="+mj-ea"/>
                <a:cs typeface="Times New Roman"/>
              </a:rPr>
              <a:t>The cell cycle</a:t>
            </a:r>
            <a:endParaRPr kumimoji="0" lang="fr-FR" altLang="fr-FR" sz="4400" b="0" i="0" u="none" strike="noStrike" kern="1200" cap="none" spc="0" normalizeH="0" baseline="0" noProof="0">
              <a:ln>
                <a:noFill/>
              </a:ln>
              <a:solidFill>
                <a:srgbClr val="000000"/>
              </a:solidFill>
              <a:effectLst/>
              <a:uLnTx/>
              <a:uFillTx/>
              <a:latin typeface="Arial" panose="020B0604020202020204" pitchFamily="34" charset="0"/>
              <a:ea typeface="+mj-ea"/>
              <a:cs typeface="Times New Roman"/>
            </a:endParaRPr>
          </a:p>
        </p:txBody>
      </p:sp>
      <p:sp>
        <p:nvSpPr>
          <p:cNvPr id="29" name="Oval 4"/>
          <p:cNvSpPr>
            <a:spLocks noChangeArrowheads="1"/>
          </p:cNvSpPr>
          <p:nvPr/>
        </p:nvSpPr>
        <p:spPr bwMode="auto">
          <a:xfrm>
            <a:off x="4000500" y="1320800"/>
            <a:ext cx="1524000" cy="10414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0" name="Oval 5"/>
          <p:cNvSpPr>
            <a:spLocks noChangeArrowheads="1"/>
          </p:cNvSpPr>
          <p:nvPr/>
        </p:nvSpPr>
        <p:spPr bwMode="auto">
          <a:xfrm>
            <a:off x="3975100" y="2819400"/>
            <a:ext cx="1524000" cy="10414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1" name="Oval 6"/>
          <p:cNvSpPr>
            <a:spLocks noChangeArrowheads="1"/>
          </p:cNvSpPr>
          <p:nvPr/>
        </p:nvSpPr>
        <p:spPr bwMode="auto">
          <a:xfrm>
            <a:off x="4445000" y="1511300"/>
            <a:ext cx="673100" cy="6477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Times New Roman" panose="02020603050405020304" pitchFamily="18" charset="0"/>
              <a:cs typeface="Times New Roman" panose="02020603050405020304" pitchFamily="18" charset="0"/>
            </a:endParaRPr>
          </a:p>
        </p:txBody>
      </p:sp>
      <p:sp>
        <p:nvSpPr>
          <p:cNvPr id="32" name="Oval 7"/>
          <p:cNvSpPr>
            <a:spLocks noChangeArrowheads="1"/>
          </p:cNvSpPr>
          <p:nvPr/>
        </p:nvSpPr>
        <p:spPr bwMode="auto">
          <a:xfrm>
            <a:off x="6959600" y="1333500"/>
            <a:ext cx="1524000" cy="10414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3" name="Oval 8"/>
          <p:cNvSpPr>
            <a:spLocks noChangeArrowheads="1"/>
          </p:cNvSpPr>
          <p:nvPr/>
        </p:nvSpPr>
        <p:spPr bwMode="auto">
          <a:xfrm>
            <a:off x="7391400" y="1524000"/>
            <a:ext cx="673100" cy="6477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Times New Roman" panose="02020603050405020304" pitchFamily="18" charset="0"/>
              <a:cs typeface="Times New Roman" panose="02020603050405020304" pitchFamily="18" charset="0"/>
            </a:endParaRPr>
          </a:p>
        </p:txBody>
      </p:sp>
      <p:sp>
        <p:nvSpPr>
          <p:cNvPr id="34" name="Oval 9"/>
          <p:cNvSpPr>
            <a:spLocks noChangeArrowheads="1"/>
          </p:cNvSpPr>
          <p:nvPr/>
        </p:nvSpPr>
        <p:spPr bwMode="auto">
          <a:xfrm>
            <a:off x="4267200" y="3035300"/>
            <a:ext cx="673100" cy="6477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Times New Roman" panose="02020603050405020304" pitchFamily="18" charset="0"/>
              <a:cs typeface="Times New Roman" panose="02020603050405020304" pitchFamily="18" charset="0"/>
            </a:endParaRPr>
          </a:p>
        </p:txBody>
      </p:sp>
      <p:sp>
        <p:nvSpPr>
          <p:cNvPr id="35" name="Oval 10"/>
          <p:cNvSpPr>
            <a:spLocks noChangeArrowheads="1"/>
          </p:cNvSpPr>
          <p:nvPr/>
        </p:nvSpPr>
        <p:spPr bwMode="auto">
          <a:xfrm>
            <a:off x="4572000" y="3048000"/>
            <a:ext cx="673100" cy="647700"/>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6" name="Oval 11"/>
          <p:cNvSpPr>
            <a:spLocks noChangeArrowheads="1"/>
          </p:cNvSpPr>
          <p:nvPr/>
        </p:nvSpPr>
        <p:spPr bwMode="auto">
          <a:xfrm>
            <a:off x="6845300" y="2895600"/>
            <a:ext cx="1524000" cy="10414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7" name="Oval 12"/>
          <p:cNvSpPr>
            <a:spLocks noChangeArrowheads="1"/>
          </p:cNvSpPr>
          <p:nvPr/>
        </p:nvSpPr>
        <p:spPr bwMode="auto">
          <a:xfrm>
            <a:off x="6845300" y="3086100"/>
            <a:ext cx="673100" cy="6477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Times New Roman" panose="02020603050405020304" pitchFamily="18" charset="0"/>
              <a:cs typeface="Times New Roman" panose="02020603050405020304" pitchFamily="18" charset="0"/>
            </a:endParaRPr>
          </a:p>
        </p:txBody>
      </p:sp>
      <p:sp>
        <p:nvSpPr>
          <p:cNvPr id="38" name="Oval 13"/>
          <p:cNvSpPr>
            <a:spLocks noChangeArrowheads="1"/>
          </p:cNvSpPr>
          <p:nvPr/>
        </p:nvSpPr>
        <p:spPr bwMode="auto">
          <a:xfrm>
            <a:off x="7658100" y="3073400"/>
            <a:ext cx="673100" cy="647700"/>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9" name="Oval 14"/>
          <p:cNvSpPr>
            <a:spLocks noChangeArrowheads="1"/>
          </p:cNvSpPr>
          <p:nvPr/>
        </p:nvSpPr>
        <p:spPr bwMode="auto">
          <a:xfrm>
            <a:off x="3975100" y="4267200"/>
            <a:ext cx="1524000" cy="10414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0" name="Oval 15"/>
          <p:cNvSpPr>
            <a:spLocks noChangeArrowheads="1"/>
          </p:cNvSpPr>
          <p:nvPr/>
        </p:nvSpPr>
        <p:spPr bwMode="auto">
          <a:xfrm>
            <a:off x="3975100" y="4457700"/>
            <a:ext cx="673100" cy="6477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Times New Roman" panose="02020603050405020304" pitchFamily="18" charset="0"/>
              <a:cs typeface="Times New Roman" panose="02020603050405020304" pitchFamily="18" charset="0"/>
            </a:endParaRPr>
          </a:p>
        </p:txBody>
      </p:sp>
      <p:sp>
        <p:nvSpPr>
          <p:cNvPr id="41" name="Oval 16"/>
          <p:cNvSpPr>
            <a:spLocks noChangeArrowheads="1"/>
          </p:cNvSpPr>
          <p:nvPr/>
        </p:nvSpPr>
        <p:spPr bwMode="auto">
          <a:xfrm>
            <a:off x="4787900" y="4445000"/>
            <a:ext cx="673100" cy="647700"/>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2" name="Oval 17"/>
          <p:cNvSpPr>
            <a:spLocks noChangeArrowheads="1"/>
          </p:cNvSpPr>
          <p:nvPr/>
        </p:nvSpPr>
        <p:spPr bwMode="auto">
          <a:xfrm>
            <a:off x="6654800" y="4356100"/>
            <a:ext cx="990600" cy="8636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3" name="Oval 18"/>
          <p:cNvSpPr>
            <a:spLocks noChangeArrowheads="1"/>
          </p:cNvSpPr>
          <p:nvPr/>
        </p:nvSpPr>
        <p:spPr bwMode="auto">
          <a:xfrm>
            <a:off x="6731000" y="4445000"/>
            <a:ext cx="673100" cy="6477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Times New Roman" panose="02020603050405020304" pitchFamily="18" charset="0"/>
              <a:cs typeface="Times New Roman" panose="02020603050405020304" pitchFamily="18" charset="0"/>
            </a:endParaRPr>
          </a:p>
        </p:txBody>
      </p:sp>
      <p:sp>
        <p:nvSpPr>
          <p:cNvPr id="44" name="Oval 19"/>
          <p:cNvSpPr>
            <a:spLocks noChangeArrowheads="1"/>
          </p:cNvSpPr>
          <p:nvPr/>
        </p:nvSpPr>
        <p:spPr bwMode="auto">
          <a:xfrm>
            <a:off x="7835900" y="4419600"/>
            <a:ext cx="673100" cy="647700"/>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5" name="Oval 20"/>
          <p:cNvSpPr>
            <a:spLocks noChangeArrowheads="1"/>
          </p:cNvSpPr>
          <p:nvPr/>
        </p:nvSpPr>
        <p:spPr bwMode="auto">
          <a:xfrm>
            <a:off x="7594600" y="4330700"/>
            <a:ext cx="990600" cy="863600"/>
          </a:xfrm>
          <a:prstGeom prst="ellipse">
            <a:avLst/>
          </a:prstGeom>
          <a:noFill/>
          <a:ln w="571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6" name="Text Box 21"/>
          <p:cNvSpPr txBox="1">
            <a:spLocks noChangeArrowheads="1"/>
          </p:cNvSpPr>
          <p:nvPr/>
        </p:nvSpPr>
        <p:spPr bwMode="auto">
          <a:xfrm>
            <a:off x="200025" y="1487488"/>
            <a:ext cx="353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fr-FR" sz="2400" b="1">
                <a:solidFill>
                  <a:srgbClr val="000000"/>
                </a:solidFill>
                <a:latin typeface="Arial" panose="020B0604020202020204" pitchFamily="34" charset="0"/>
                <a:cs typeface="Times New Roman" panose="02020603050405020304" pitchFamily="18" charset="0"/>
              </a:rPr>
              <a:t>Initiate DNA replication</a:t>
            </a:r>
            <a:endParaRPr lang="fr-FR" altLang="fr-FR" sz="2400" b="1">
              <a:solidFill>
                <a:srgbClr val="000000"/>
              </a:solidFill>
              <a:latin typeface="Arial" panose="020B0604020202020204" pitchFamily="34" charset="0"/>
              <a:cs typeface="Times New Roman" panose="02020603050405020304" pitchFamily="18" charset="0"/>
            </a:endParaRPr>
          </a:p>
        </p:txBody>
      </p:sp>
      <p:sp>
        <p:nvSpPr>
          <p:cNvPr id="47" name="Text Box 22"/>
          <p:cNvSpPr txBox="1">
            <a:spLocks noChangeArrowheads="1"/>
          </p:cNvSpPr>
          <p:nvPr/>
        </p:nvSpPr>
        <p:spPr bwMode="auto">
          <a:xfrm>
            <a:off x="38100" y="2986088"/>
            <a:ext cx="362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fr-FR" sz="2400" b="1">
                <a:solidFill>
                  <a:srgbClr val="000000"/>
                </a:solidFill>
                <a:latin typeface="Arial" panose="020B0604020202020204" pitchFamily="34" charset="0"/>
                <a:cs typeface="Times New Roman" panose="02020603050405020304" pitchFamily="18" charset="0"/>
              </a:rPr>
              <a:t>Separate and segregate</a:t>
            </a:r>
            <a:endParaRPr lang="fr-FR" altLang="fr-FR" sz="2400" b="1">
              <a:solidFill>
                <a:srgbClr val="000000"/>
              </a:solidFill>
              <a:latin typeface="Arial" panose="020B0604020202020204" pitchFamily="34" charset="0"/>
              <a:cs typeface="Times New Roman" panose="02020603050405020304" pitchFamily="18" charset="0"/>
            </a:endParaRPr>
          </a:p>
        </p:txBody>
      </p:sp>
      <p:sp>
        <p:nvSpPr>
          <p:cNvPr id="48" name="Text Box 23"/>
          <p:cNvSpPr txBox="1">
            <a:spLocks noChangeArrowheads="1"/>
          </p:cNvSpPr>
          <p:nvPr/>
        </p:nvSpPr>
        <p:spPr bwMode="auto">
          <a:xfrm>
            <a:off x="809625" y="447198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fr-FR" sz="2400" b="1">
                <a:solidFill>
                  <a:srgbClr val="000000"/>
                </a:solidFill>
                <a:latin typeface="Arial" panose="020B0604020202020204" pitchFamily="34" charset="0"/>
                <a:cs typeface="Times New Roman" panose="02020603050405020304" pitchFamily="18" charset="0"/>
              </a:rPr>
              <a:t>Divide</a:t>
            </a:r>
            <a:endParaRPr lang="fr-FR" altLang="fr-FR" sz="2400" b="1">
              <a:solidFill>
                <a:srgbClr val="000000"/>
              </a:solidFill>
              <a:latin typeface="Arial" panose="020B0604020202020204" pitchFamily="34" charset="0"/>
              <a:cs typeface="Times New Roman" panose="02020603050405020304" pitchFamily="18" charset="0"/>
            </a:endParaRPr>
          </a:p>
        </p:txBody>
      </p:sp>
      <p:sp>
        <p:nvSpPr>
          <p:cNvPr id="49" name="AutoShape 24"/>
          <p:cNvSpPr>
            <a:spLocks noChangeArrowheads="1"/>
          </p:cNvSpPr>
          <p:nvPr/>
        </p:nvSpPr>
        <p:spPr bwMode="auto">
          <a:xfrm>
            <a:off x="5803900" y="1765300"/>
            <a:ext cx="850900" cy="330200"/>
          </a:xfrm>
          <a:prstGeom prst="rightArrow">
            <a:avLst>
              <a:gd name="adj1" fmla="val 50000"/>
              <a:gd name="adj2" fmla="val 64423"/>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 name="AutoShape 25"/>
          <p:cNvSpPr>
            <a:spLocks noChangeArrowheads="1"/>
          </p:cNvSpPr>
          <p:nvPr/>
        </p:nvSpPr>
        <p:spPr bwMode="auto">
          <a:xfrm>
            <a:off x="5778500" y="3238500"/>
            <a:ext cx="850900" cy="330200"/>
          </a:xfrm>
          <a:prstGeom prst="rightArrow">
            <a:avLst>
              <a:gd name="adj1" fmla="val 50000"/>
              <a:gd name="adj2" fmla="val 64423"/>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1" name="AutoShape 26"/>
          <p:cNvSpPr>
            <a:spLocks noChangeArrowheads="1"/>
          </p:cNvSpPr>
          <p:nvPr/>
        </p:nvSpPr>
        <p:spPr bwMode="auto">
          <a:xfrm>
            <a:off x="5676900" y="4622800"/>
            <a:ext cx="850900" cy="330200"/>
          </a:xfrm>
          <a:prstGeom prst="rightArrow">
            <a:avLst>
              <a:gd name="adj1" fmla="val 50000"/>
              <a:gd name="adj2" fmla="val 64423"/>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6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612"/>
            <a:ext cx="11999742" cy="1325563"/>
          </a:xfrm>
        </p:spPr>
        <p:txBody>
          <a:bodyPr/>
          <a:lstStyle/>
          <a:p>
            <a:pPr algn="ctr"/>
            <a:r>
              <a:rPr lang="en-GB" dirty="0"/>
              <a:t>How do cells satisfy the conflicting constraints of growth and survival? </a:t>
            </a:r>
            <a:endParaRPr lang="fr-FR" dirty="0"/>
          </a:p>
        </p:txBody>
      </p:sp>
      <p:sp>
        <p:nvSpPr>
          <p:cNvPr id="3" name="Rectangle 2"/>
          <p:cNvSpPr/>
          <p:nvPr/>
        </p:nvSpPr>
        <p:spPr>
          <a:xfrm>
            <a:off x="1707867" y="3528943"/>
            <a:ext cx="7414915" cy="369332"/>
          </a:xfrm>
          <a:prstGeom prst="rect">
            <a:avLst/>
          </a:prstGeom>
        </p:spPr>
        <p:txBody>
          <a:bodyPr wrap="none">
            <a:spAutoFit/>
          </a:bodyPr>
          <a:lstStyle/>
          <a:p>
            <a:r>
              <a:rPr lang="en-GB" dirty="0"/>
              <a:t>By generating a  large diversity of phenotypes via 1/ hyperstructure dynamics</a:t>
            </a:r>
            <a:endParaRPr lang="fr-FR"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978621" y="4613780"/>
            <a:ext cx="1757680" cy="1490345"/>
          </a:xfrm>
          <a:prstGeom prst="rect">
            <a:avLst/>
          </a:prstGeom>
          <a:solidFill>
            <a:srgbClr val="FFFFFF"/>
          </a:solidFill>
          <a:ln>
            <a:noFill/>
          </a:ln>
        </p:spPr>
      </p:pic>
      <p:sp>
        <p:nvSpPr>
          <p:cNvPr id="6" name="Rectangle 4"/>
          <p:cNvSpPr>
            <a:spLocks noChangeArrowheads="1"/>
          </p:cNvSpPr>
          <p:nvPr/>
        </p:nvSpPr>
        <p:spPr bwMode="auto">
          <a:xfrm>
            <a:off x="6997148" y="552310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GB" altLang="fr-FR" sz="1600" b="1" dirty="0"/>
              <a:t>Inter and intracellular heterogeneity in </a:t>
            </a:r>
            <a:r>
              <a:rPr lang="en-GB" altLang="fr-FR" sz="1600" b="1" i="1" dirty="0"/>
              <a:t>E. coli</a:t>
            </a:r>
            <a:r>
              <a:rPr lang="en-GB" altLang="fr-FR" sz="1600" dirty="0"/>
              <a:t> in steady state growth, </a:t>
            </a:r>
            <a:r>
              <a:rPr lang="en-GB" altLang="fr-FR" sz="1600" baseline="30000" dirty="0" err="1"/>
              <a:t>15</a:t>
            </a:r>
            <a:r>
              <a:rPr lang="en-GB" altLang="fr-FR" sz="1600" dirty="0" err="1"/>
              <a:t>N</a:t>
            </a:r>
            <a:r>
              <a:rPr lang="en-GB" altLang="fr-FR" sz="1600" b="1" dirty="0"/>
              <a:t>-</a:t>
            </a:r>
            <a:r>
              <a:rPr lang="en-GB" altLang="fr-FR" sz="1600" dirty="0"/>
              <a:t>labelled for 128 min</a:t>
            </a:r>
          </a:p>
        </p:txBody>
      </p:sp>
      <p:pic>
        <p:nvPicPr>
          <p:cNvPr id="7" name="Picture 7"/>
          <p:cNvPicPr>
            <a:picLocks noChangeAspect="1" noChangeArrowheads="1"/>
          </p:cNvPicPr>
          <p:nvPr/>
        </p:nvPicPr>
        <p:blipFill>
          <a:blip r:embed="rId3" cstate="hqprint">
            <a:extLst>
              <a:ext uri="{28A0092B-C50C-407E-A947-70E740481C1C}">
                <a14:useLocalDpi xmlns:a14="http://schemas.microsoft.com/office/drawing/2010/main" val="0"/>
              </a:ext>
            </a:extLst>
          </a:blip>
          <a:srcRect l="9842" t="3076" r="12100" b="2184"/>
          <a:stretch>
            <a:fillRect/>
          </a:stretch>
        </p:blipFill>
        <p:spPr bwMode="auto">
          <a:xfrm>
            <a:off x="901699" y="4274722"/>
            <a:ext cx="2603472" cy="19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65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56" y="451126"/>
            <a:ext cx="12071692" cy="701731"/>
          </a:xfrm>
          <a:prstGeom prst="rect">
            <a:avLst/>
          </a:prstGeom>
        </p:spPr>
        <p:txBody>
          <a:bodyPr wrap="square">
            <a:spAutoFit/>
          </a:bodyPr>
          <a:lstStyle/>
          <a:p>
            <a:r>
              <a:rPr lang="en-GB" dirty="0"/>
              <a:t>How do cells reconcile growth and survival? </a:t>
            </a:r>
            <a:endParaRPr lang="fr-FR" dirty="0"/>
          </a:p>
        </p:txBody>
      </p:sp>
      <p:pic>
        <p:nvPicPr>
          <p:cNvPr id="4" name="Image 6" descr="C:\Users\yannick\Desktop\NATURE\figure 4\JpegCompressed_figure 4.jpg"/>
          <p:cNvPicPr/>
          <p:nvPr/>
        </p:nvPicPr>
        <p:blipFill>
          <a:blip r:embed="rId2">
            <a:extLst>
              <a:ext uri="{28A0092B-C50C-407E-A947-70E740481C1C}">
                <a14:useLocalDpi xmlns:a14="http://schemas.microsoft.com/office/drawing/2010/main" val="0"/>
              </a:ext>
            </a:extLst>
          </a:blip>
          <a:srcRect/>
          <a:stretch>
            <a:fillRect/>
          </a:stretch>
        </p:blipFill>
        <p:spPr bwMode="auto">
          <a:xfrm>
            <a:off x="5524175" y="3374957"/>
            <a:ext cx="2960550" cy="2811462"/>
          </a:xfrm>
          <a:prstGeom prst="rect">
            <a:avLst/>
          </a:prstGeom>
          <a:noFill/>
          <a:ln>
            <a:noFill/>
          </a:ln>
        </p:spPr>
      </p:pic>
      <p:sp>
        <p:nvSpPr>
          <p:cNvPr id="2" name="Rectangle 1"/>
          <p:cNvSpPr/>
          <p:nvPr/>
        </p:nvSpPr>
        <p:spPr>
          <a:xfrm>
            <a:off x="4379912" y="2521716"/>
            <a:ext cx="6292492" cy="369332"/>
          </a:xfrm>
          <a:prstGeom prst="rect">
            <a:avLst/>
          </a:prstGeom>
        </p:spPr>
        <p:txBody>
          <a:bodyPr wrap="none">
            <a:spAutoFit/>
          </a:bodyPr>
          <a:lstStyle/>
          <a:p>
            <a:r>
              <a:rPr lang="en-GB" dirty="0"/>
              <a:t>By generating a  large diversity of phenotypes 2/ via the cell cycle</a:t>
            </a:r>
            <a:endParaRPr lang="fr-FR" dirty="0"/>
          </a:p>
        </p:txBody>
      </p:sp>
      <p:sp>
        <p:nvSpPr>
          <p:cNvPr id="5" name="Rectangle 4"/>
          <p:cNvSpPr>
            <a:spLocks noChangeArrowheads="1"/>
          </p:cNvSpPr>
          <p:nvPr/>
        </p:nvSpPr>
        <p:spPr bwMode="auto">
          <a:xfrm>
            <a:off x="0" y="564515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GB" altLang="fr-FR" sz="1600" b="1" dirty="0"/>
              <a:t>Inter and intracellular heterogeneity in </a:t>
            </a:r>
            <a:r>
              <a:rPr lang="en-GB" altLang="fr-FR" sz="1600" b="1" i="1" dirty="0"/>
              <a:t>E. coli</a:t>
            </a:r>
            <a:r>
              <a:rPr lang="en-GB" altLang="fr-FR" sz="1600" dirty="0"/>
              <a:t> in steady state growth, </a:t>
            </a:r>
            <a:r>
              <a:rPr lang="en-GB" altLang="fr-FR" sz="1600" baseline="30000" dirty="0" err="1"/>
              <a:t>15</a:t>
            </a:r>
            <a:r>
              <a:rPr lang="en-GB" altLang="fr-FR" sz="1600" dirty="0" err="1"/>
              <a:t>N</a:t>
            </a:r>
            <a:r>
              <a:rPr lang="en-GB" altLang="fr-FR" sz="1600" b="1" dirty="0"/>
              <a:t>-</a:t>
            </a:r>
            <a:r>
              <a:rPr lang="en-GB" altLang="fr-FR" sz="1600" dirty="0"/>
              <a:t>labelled for 128 min</a:t>
            </a:r>
          </a:p>
        </p:txBody>
      </p:sp>
      <p:grpSp>
        <p:nvGrpSpPr>
          <p:cNvPr id="7" name="Group 38"/>
          <p:cNvGrpSpPr>
            <a:grpSpLocks/>
          </p:cNvGrpSpPr>
          <p:nvPr/>
        </p:nvGrpSpPr>
        <p:grpSpPr bwMode="auto">
          <a:xfrm>
            <a:off x="1884363" y="3374957"/>
            <a:ext cx="2687637" cy="1797050"/>
            <a:chOff x="1998" y="432"/>
            <a:chExt cx="1693" cy="1132"/>
          </a:xfrm>
        </p:grpSpPr>
        <p:sp>
          <p:nvSpPr>
            <p:cNvPr id="8" name="AutoShape 15"/>
            <p:cNvSpPr>
              <a:spLocks noChangeArrowheads="1"/>
            </p:cNvSpPr>
            <p:nvPr/>
          </p:nvSpPr>
          <p:spPr bwMode="auto">
            <a:xfrm rot="10800000">
              <a:off x="2040" y="1328"/>
              <a:ext cx="241" cy="213"/>
            </a:xfrm>
            <a:prstGeom prst="triangle">
              <a:avLst>
                <a:gd name="adj" fmla="val 5208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9" name="Rectangle 16"/>
            <p:cNvSpPr>
              <a:spLocks noChangeArrowheads="1"/>
            </p:cNvSpPr>
            <p:nvPr/>
          </p:nvSpPr>
          <p:spPr bwMode="auto">
            <a:xfrm>
              <a:off x="2327" y="1328"/>
              <a:ext cx="181" cy="18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0" name="Rectangle 17"/>
            <p:cNvSpPr>
              <a:spLocks noChangeArrowheads="1"/>
            </p:cNvSpPr>
            <p:nvPr/>
          </p:nvSpPr>
          <p:spPr bwMode="auto">
            <a:xfrm>
              <a:off x="2697" y="677"/>
              <a:ext cx="182" cy="18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1" name="Rectangle 18"/>
            <p:cNvSpPr>
              <a:spLocks noChangeArrowheads="1"/>
            </p:cNvSpPr>
            <p:nvPr/>
          </p:nvSpPr>
          <p:spPr bwMode="auto">
            <a:xfrm>
              <a:off x="2909" y="677"/>
              <a:ext cx="181" cy="18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2" name="AutoShape 19"/>
            <p:cNvSpPr>
              <a:spLocks noChangeArrowheads="1"/>
            </p:cNvSpPr>
            <p:nvPr/>
          </p:nvSpPr>
          <p:spPr bwMode="auto">
            <a:xfrm rot="10800000">
              <a:off x="2343" y="722"/>
              <a:ext cx="144" cy="107"/>
            </a:xfrm>
            <a:prstGeom prst="triangle">
              <a:avLst>
                <a:gd name="adj" fmla="val 5208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3" name="AutoShape 20"/>
            <p:cNvSpPr>
              <a:spLocks noChangeArrowheads="1"/>
            </p:cNvSpPr>
            <p:nvPr/>
          </p:nvSpPr>
          <p:spPr bwMode="auto">
            <a:xfrm rot="10800000">
              <a:off x="2334" y="677"/>
              <a:ext cx="242" cy="213"/>
            </a:xfrm>
            <a:prstGeom prst="triangle">
              <a:avLst>
                <a:gd name="adj" fmla="val 5208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4" name="Text Box 21"/>
            <p:cNvSpPr txBox="1">
              <a:spLocks noChangeArrowheads="1"/>
            </p:cNvSpPr>
            <p:nvPr/>
          </p:nvSpPr>
          <p:spPr bwMode="auto">
            <a:xfrm>
              <a:off x="2192" y="432"/>
              <a:ext cx="4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fr-FR" altLang="fr-FR" sz="2000"/>
                <a:t>N.E.</a:t>
              </a:r>
            </a:p>
          </p:txBody>
        </p:sp>
        <p:sp>
          <p:nvSpPr>
            <p:cNvPr id="15" name="Text Box 22"/>
            <p:cNvSpPr txBox="1">
              <a:spLocks noChangeArrowheads="1"/>
            </p:cNvSpPr>
            <p:nvPr/>
          </p:nvSpPr>
          <p:spPr bwMode="auto">
            <a:xfrm>
              <a:off x="3161" y="432"/>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fr-FR" altLang="fr-FR" sz="2000">
                  <a:solidFill>
                    <a:srgbClr val="FF0000"/>
                  </a:solidFill>
                </a:rPr>
                <a:t>E.</a:t>
              </a:r>
            </a:p>
          </p:txBody>
        </p:sp>
        <p:sp>
          <p:nvSpPr>
            <p:cNvPr id="16" name="Rectangle 23"/>
            <p:cNvSpPr>
              <a:spLocks noChangeArrowheads="1"/>
            </p:cNvSpPr>
            <p:nvPr/>
          </p:nvSpPr>
          <p:spPr bwMode="auto">
            <a:xfrm>
              <a:off x="1998" y="1289"/>
              <a:ext cx="797" cy="2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7" name="Rectangle 24"/>
            <p:cNvSpPr>
              <a:spLocks noChangeArrowheads="1"/>
            </p:cNvSpPr>
            <p:nvPr/>
          </p:nvSpPr>
          <p:spPr bwMode="auto">
            <a:xfrm>
              <a:off x="2256" y="636"/>
              <a:ext cx="1201" cy="2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8" name="Rectangle 26"/>
            <p:cNvSpPr>
              <a:spLocks noChangeArrowheads="1"/>
            </p:cNvSpPr>
            <p:nvPr/>
          </p:nvSpPr>
          <p:spPr bwMode="auto">
            <a:xfrm>
              <a:off x="2535" y="1328"/>
              <a:ext cx="182" cy="18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19" name="AutoShape 27"/>
            <p:cNvSpPr>
              <a:spLocks noChangeArrowheads="1"/>
            </p:cNvSpPr>
            <p:nvPr/>
          </p:nvSpPr>
          <p:spPr bwMode="auto">
            <a:xfrm rot="10800000">
              <a:off x="2935" y="1327"/>
              <a:ext cx="242" cy="214"/>
            </a:xfrm>
            <a:prstGeom prst="triangle">
              <a:avLst>
                <a:gd name="adj" fmla="val 5208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0" name="Rectangle 28"/>
            <p:cNvSpPr>
              <a:spLocks noChangeArrowheads="1"/>
            </p:cNvSpPr>
            <p:nvPr/>
          </p:nvSpPr>
          <p:spPr bwMode="auto">
            <a:xfrm>
              <a:off x="2894" y="1288"/>
              <a:ext cx="797" cy="2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1" name="Rectangle 29"/>
            <p:cNvSpPr>
              <a:spLocks noChangeArrowheads="1"/>
            </p:cNvSpPr>
            <p:nvPr/>
          </p:nvSpPr>
          <p:spPr bwMode="auto">
            <a:xfrm>
              <a:off x="3479" y="1328"/>
              <a:ext cx="182" cy="18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2" name="AutoShape 30"/>
            <p:cNvSpPr>
              <a:spLocks noChangeArrowheads="1"/>
            </p:cNvSpPr>
            <p:nvPr/>
          </p:nvSpPr>
          <p:spPr bwMode="auto">
            <a:xfrm rot="10800000">
              <a:off x="3207" y="1320"/>
              <a:ext cx="242" cy="213"/>
            </a:xfrm>
            <a:prstGeom prst="triangle">
              <a:avLst>
                <a:gd name="adj" fmla="val 5208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3" name="Rectangle 31"/>
            <p:cNvSpPr>
              <a:spLocks noChangeArrowheads="1"/>
            </p:cNvSpPr>
            <p:nvPr/>
          </p:nvSpPr>
          <p:spPr bwMode="auto">
            <a:xfrm>
              <a:off x="3124" y="683"/>
              <a:ext cx="182" cy="18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4" name="AutoShape 34"/>
            <p:cNvSpPr>
              <a:spLocks noChangeArrowheads="1"/>
            </p:cNvSpPr>
            <p:nvPr/>
          </p:nvSpPr>
          <p:spPr bwMode="auto">
            <a:xfrm rot="10800000">
              <a:off x="2334" y="699"/>
              <a:ext cx="192" cy="169"/>
            </a:xfrm>
            <a:prstGeom prst="triangle">
              <a:avLst>
                <a:gd name="adj" fmla="val 52083"/>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5" name="AutoShape 36"/>
            <p:cNvSpPr>
              <a:spLocks noChangeArrowheads="1"/>
            </p:cNvSpPr>
            <p:nvPr/>
          </p:nvSpPr>
          <p:spPr bwMode="auto">
            <a:xfrm rot="2593343">
              <a:off x="2684" y="874"/>
              <a:ext cx="92" cy="441"/>
            </a:xfrm>
            <a:prstGeom prst="downArrow">
              <a:avLst>
                <a:gd name="adj1" fmla="val 50000"/>
                <a:gd name="adj2" fmla="val 11983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sp>
          <p:nvSpPr>
            <p:cNvPr id="26" name="AutoShape 37"/>
            <p:cNvSpPr>
              <a:spLocks noChangeArrowheads="1"/>
            </p:cNvSpPr>
            <p:nvPr/>
          </p:nvSpPr>
          <p:spPr bwMode="auto">
            <a:xfrm rot="-2806657">
              <a:off x="3014" y="838"/>
              <a:ext cx="92" cy="474"/>
            </a:xfrm>
            <a:prstGeom prst="downArrow">
              <a:avLst>
                <a:gd name="adj1" fmla="val 50000"/>
                <a:gd name="adj2" fmla="val 12880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endParaRPr lang="fr-FR" altLang="fr-FR"/>
            </a:p>
          </p:txBody>
        </p:sp>
      </p:grpSp>
      <p:pic>
        <p:nvPicPr>
          <p:cNvPr id="27" name="Picture 7"/>
          <p:cNvPicPr>
            <a:picLocks noChangeAspect="1" noChangeArrowheads="1"/>
          </p:cNvPicPr>
          <p:nvPr/>
        </p:nvPicPr>
        <p:blipFill>
          <a:blip r:embed="rId3" cstate="hqprint">
            <a:extLst>
              <a:ext uri="{28A0092B-C50C-407E-A947-70E740481C1C}">
                <a14:useLocalDpi xmlns:a14="http://schemas.microsoft.com/office/drawing/2010/main" val="0"/>
              </a:ext>
            </a:extLst>
          </a:blip>
          <a:srcRect l="9842" t="3076" r="12100" b="2184"/>
          <a:stretch>
            <a:fillRect/>
          </a:stretch>
        </p:blipFill>
        <p:spPr bwMode="auto">
          <a:xfrm>
            <a:off x="312297" y="1757593"/>
            <a:ext cx="2603472" cy="19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45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70080" cy="1454804"/>
          </a:xfrm>
        </p:spPr>
        <p:txBody>
          <a:bodyPr>
            <a:normAutofit/>
          </a:bodyPr>
          <a:lstStyle/>
          <a:p>
            <a:pPr algn="ctr"/>
            <a:r>
              <a:rPr lang="en-GB" dirty="0">
                <a:latin typeface="Arial" panose="020B0604020202020204" pitchFamily="34" charset="0"/>
                <a:cs typeface="Arial" panose="020B0604020202020204" pitchFamily="34" charset="0"/>
              </a:rPr>
              <a:t>How do cells generate reproducible coherent behaviours from their many constituents?</a:t>
            </a:r>
            <a:endParaRPr lang="fr-FR" dirty="0">
              <a:latin typeface="Arial" panose="020B0604020202020204" pitchFamily="34" charset="0"/>
              <a:cs typeface="Arial" panose="020B0604020202020204" pitchFamily="34" charset="0"/>
            </a:endParaRPr>
          </a:p>
        </p:txBody>
      </p:sp>
      <p:sp>
        <p:nvSpPr>
          <p:cNvPr id="3" name="Rectangle 2"/>
          <p:cNvSpPr/>
          <p:nvPr/>
        </p:nvSpPr>
        <p:spPr>
          <a:xfrm>
            <a:off x="211016" y="4200407"/>
            <a:ext cx="12093526" cy="1508105"/>
          </a:xfrm>
          <a:prstGeom prst="rect">
            <a:avLst/>
          </a:prstGeom>
        </p:spPr>
        <p:txBody>
          <a:bodyPr wrap="square">
            <a:spAutoFit/>
          </a:bodyPr>
          <a:lstStyle/>
          <a:p>
            <a:r>
              <a:rPr lang="en-GB" sz="3600" dirty="0">
                <a:latin typeface="Arial" panose="020B0604020202020204" pitchFamily="34" charset="0"/>
                <a:cs typeface="Arial" panose="020B0604020202020204" pitchFamily="34" charset="0"/>
              </a:rPr>
              <a:t>The answer may lie in new findings and speculations</a:t>
            </a:r>
            <a:r>
              <a:rPr lang="en-GB" sz="2800" dirty="0">
                <a:latin typeface="Arial" panose="020B0604020202020204" pitchFamily="34" charset="0"/>
                <a:cs typeface="Arial" panose="020B0604020202020204" pitchFamily="34" charset="0"/>
              </a:rPr>
              <a:t>:</a:t>
            </a:r>
          </a:p>
          <a:p>
            <a:r>
              <a:rPr lang="en-GB" sz="2800" dirty="0">
                <a:latin typeface="Arial" panose="020B0604020202020204" pitchFamily="34" charset="0"/>
                <a:cs typeface="Arial" panose="020B0604020202020204" pitchFamily="34" charset="0"/>
              </a:rPr>
              <a:t>The dynamics of hyperstructures</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The production of different daughter cells </a:t>
            </a:r>
            <a:r>
              <a:rPr lang="en-GB" sz="2800" i="1" dirty="0">
                <a:latin typeface="Arial" panose="020B0604020202020204" pitchFamily="34" charset="0"/>
                <a:cs typeface="Arial" panose="020B0604020202020204" pitchFamily="34" charset="0"/>
              </a:rPr>
              <a:t>via</a:t>
            </a:r>
            <a:r>
              <a:rPr lang="en-GB" sz="2800" dirty="0">
                <a:latin typeface="Arial" panose="020B0604020202020204" pitchFamily="34" charset="0"/>
                <a:cs typeface="Arial" panose="020B0604020202020204" pitchFamily="34" charset="0"/>
              </a:rPr>
              <a:t> the cell cycle</a:t>
            </a:r>
          </a:p>
        </p:txBody>
      </p:sp>
      <p:sp>
        <p:nvSpPr>
          <p:cNvPr id="4" name="Rectangle 3"/>
          <p:cNvSpPr/>
          <p:nvPr/>
        </p:nvSpPr>
        <p:spPr>
          <a:xfrm>
            <a:off x="1101657" y="5999500"/>
            <a:ext cx="9425978" cy="707886"/>
          </a:xfrm>
          <a:prstGeom prst="rect">
            <a:avLst/>
          </a:prstGeom>
        </p:spPr>
        <p:txBody>
          <a:bodyPr wrap="none">
            <a:spAutoFit/>
          </a:bodyPr>
          <a:lstStyle/>
          <a:p>
            <a:pPr algn="ctr"/>
            <a:r>
              <a:rPr lang="en-GB" sz="4000" dirty="0">
                <a:latin typeface="Arial" panose="020B0604020202020204" pitchFamily="34" charset="0"/>
                <a:cs typeface="Arial" panose="020B0604020202020204" pitchFamily="34" charset="0"/>
              </a:rPr>
              <a:t>How might water structures be involved?</a:t>
            </a:r>
          </a:p>
        </p:txBody>
      </p:sp>
      <p:pic>
        <p:nvPicPr>
          <p:cNvPr id="5" name="Picture 4" descr="http://www.scripps.edu/pub/goodsell/gallery/macrophagebacterium.jpg"/>
          <p:cNvPicPr>
            <a:picLocks noChangeAspect="1" noChangeArrowheads="1"/>
          </p:cNvPicPr>
          <p:nvPr/>
        </p:nvPicPr>
        <p:blipFill>
          <a:blip r:embed="rId3">
            <a:extLst>
              <a:ext uri="{28A0092B-C50C-407E-A947-70E740481C1C}">
                <a14:useLocalDpi xmlns:a14="http://schemas.microsoft.com/office/drawing/2010/main" val="0"/>
              </a:ext>
            </a:extLst>
          </a:blip>
          <a:srcRect l="72350" t="50000" r="1906" b="3087"/>
          <a:stretch>
            <a:fillRect/>
          </a:stretch>
        </p:blipFill>
        <p:spPr bwMode="auto">
          <a:xfrm>
            <a:off x="2012852" y="1688123"/>
            <a:ext cx="22987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028027" y="1805862"/>
            <a:ext cx="6324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GB" altLang="fr-FR" sz="2000" i="1" dirty="0">
                <a:latin typeface="Arial" panose="020B0604020202020204" pitchFamily="34" charset="0"/>
              </a:rPr>
              <a:t>Escherichia coli</a:t>
            </a:r>
            <a:r>
              <a:rPr lang="en-GB" altLang="fr-FR" sz="2000" dirty="0">
                <a:latin typeface="Arial" panose="020B0604020202020204" pitchFamily="34" charset="0"/>
              </a:rPr>
              <a:t> has over 4000 different genes, 1000’s of different RNAs, 1000’s of different proteins (which can </a:t>
            </a:r>
            <a:r>
              <a:rPr lang="fr-FR" altLang="fr-FR" sz="2000" dirty="0" err="1">
                <a:latin typeface="Arial" panose="020B0604020202020204" pitchFamily="34" charset="0"/>
              </a:rPr>
              <a:t>undergo</a:t>
            </a:r>
            <a:r>
              <a:rPr lang="fr-FR" altLang="fr-FR" sz="2000" dirty="0">
                <a:latin typeface="Arial" panose="020B0604020202020204" pitchFamily="34" charset="0"/>
              </a:rPr>
              <a:t> </a:t>
            </a:r>
            <a:r>
              <a:rPr lang="en-GB" altLang="fr-FR" sz="2000" dirty="0" err="1">
                <a:latin typeface="Arial" panose="020B0604020202020204" pitchFamily="34" charset="0"/>
              </a:rPr>
              <a:t>10’s</a:t>
            </a:r>
            <a:r>
              <a:rPr lang="en-GB" altLang="fr-FR" sz="2000" dirty="0">
                <a:latin typeface="Arial" panose="020B0604020202020204" pitchFamily="34" charset="0"/>
              </a:rPr>
              <a:t> of post-translational modifications), </a:t>
            </a:r>
            <a:r>
              <a:rPr lang="en-GB" altLang="fr-FR" sz="2000" dirty="0" err="1">
                <a:latin typeface="Arial" panose="020B0604020202020204" pitchFamily="34" charset="0"/>
              </a:rPr>
              <a:t>1000’s</a:t>
            </a:r>
            <a:r>
              <a:rPr lang="en-GB" altLang="fr-FR" sz="2000" dirty="0">
                <a:latin typeface="Arial" panose="020B0604020202020204" pitchFamily="34" charset="0"/>
              </a:rPr>
              <a:t> of different metabolites, </a:t>
            </a:r>
            <a:r>
              <a:rPr lang="en-GB" altLang="fr-FR" sz="2000" dirty="0" err="1">
                <a:latin typeface="Arial" panose="020B0604020202020204" pitchFamily="34" charset="0"/>
              </a:rPr>
              <a:t>100’s</a:t>
            </a:r>
            <a:r>
              <a:rPr lang="en-GB" altLang="fr-FR" sz="2000" dirty="0">
                <a:latin typeface="Arial" panose="020B0604020202020204" pitchFamily="34" charset="0"/>
              </a:rPr>
              <a:t> of different lipids, polyamines, polyphosphates, </a:t>
            </a:r>
            <a:r>
              <a:rPr lang="en-GB" altLang="fr-FR" sz="2000" dirty="0" err="1">
                <a:latin typeface="Arial" panose="020B0604020202020204" pitchFamily="34" charset="0"/>
              </a:rPr>
              <a:t>polyhydroxybutyrate</a:t>
            </a:r>
            <a:r>
              <a:rPr lang="en-GB" altLang="fr-FR" sz="2000" dirty="0">
                <a:latin typeface="Arial" panose="020B0604020202020204" pitchFamily="34" charset="0"/>
              </a:rPr>
              <a:t>, various ions, water etc. </a:t>
            </a:r>
            <a:endParaRPr lang="en-GB" altLang="fr-FR" sz="2000" b="1" dirty="0">
              <a:solidFill>
                <a:srgbClr val="FF0066"/>
              </a:solidFill>
              <a:latin typeface="Arial" panose="020B0604020202020204" pitchFamily="34" charset="0"/>
            </a:endParaRPr>
          </a:p>
        </p:txBody>
      </p:sp>
      <p:sp>
        <p:nvSpPr>
          <p:cNvPr id="7" name="ZoneTexte 6"/>
          <p:cNvSpPr txBox="1"/>
          <p:nvPr/>
        </p:nvSpPr>
        <p:spPr>
          <a:xfrm>
            <a:off x="0" y="1950443"/>
            <a:ext cx="2012852"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Sketched section of </a:t>
            </a:r>
            <a:r>
              <a:rPr lang="en-GB" sz="1600" i="1" dirty="0">
                <a:latin typeface="Arial" panose="020B0604020202020204" pitchFamily="34" charset="0"/>
                <a:cs typeface="Arial" panose="020B0604020202020204" pitchFamily="34" charset="0"/>
              </a:rPr>
              <a:t>E. coli</a:t>
            </a:r>
          </a:p>
          <a:p>
            <a:r>
              <a:rPr lang="en-GB" sz="1600" dirty="0">
                <a:latin typeface="Arial" panose="020B0604020202020204" pitchFamily="34" charset="0"/>
                <a:cs typeface="Arial" panose="020B0604020202020204" pitchFamily="34" charset="0"/>
              </a:rPr>
              <a:t>DNA red; RNA white; ribosomes pink. </a:t>
            </a:r>
            <a:r>
              <a:rPr lang="en-GB" sz="1600" dirty="0" err="1">
                <a:latin typeface="Arial" panose="020B0604020202020204" pitchFamily="34" charset="0"/>
                <a:cs typeface="Arial" panose="020B0604020202020204" pitchFamily="34" charset="0"/>
              </a:rPr>
              <a:t>Goodsell</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48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kuloth\2016\Mar\25-03-2016\nrmicro_aop\slides_img\nrmicro.2016.26-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966" y="298572"/>
            <a:ext cx="33528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rotWithShape="1">
          <a:blip r:embed="rId3"/>
          <a:srcRect l="47539" t="31949" r="11430" b="7672"/>
          <a:stretch/>
        </p:blipFill>
        <p:spPr>
          <a:xfrm>
            <a:off x="1187464" y="2198673"/>
            <a:ext cx="4175926" cy="3454916"/>
          </a:xfrm>
          <a:prstGeom prst="rect">
            <a:avLst/>
          </a:prstGeom>
        </p:spPr>
      </p:pic>
    </p:spTree>
    <p:extLst>
      <p:ext uri="{BB962C8B-B14F-4D97-AF65-F5344CB8AC3E}">
        <p14:creationId xmlns:p14="http://schemas.microsoft.com/office/powerpoint/2010/main" val="284852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702"/>
            <a:ext cx="9144000" cy="958228"/>
          </a:xfrm>
        </p:spPr>
        <p:txBody>
          <a:bodyPr/>
          <a:lstStyle/>
          <a:p>
            <a:r>
              <a:rPr lang="en-GB" dirty="0"/>
              <a:t>Hyperstructures and water</a:t>
            </a:r>
            <a:endParaRPr lang="fr-FR" dirty="0"/>
          </a:p>
        </p:txBody>
      </p:sp>
      <p:sp>
        <p:nvSpPr>
          <p:cNvPr id="4" name="Rectangle 3"/>
          <p:cNvSpPr/>
          <p:nvPr/>
        </p:nvSpPr>
        <p:spPr>
          <a:xfrm>
            <a:off x="251790" y="1605868"/>
            <a:ext cx="11449879" cy="4439229"/>
          </a:xfrm>
          <a:prstGeom prst="rect">
            <a:avLst/>
          </a:prstGeom>
        </p:spPr>
        <p:txBody>
          <a:bodyPr wrap="square">
            <a:spAutoFit/>
          </a:bodyPr>
          <a:lstStyle/>
          <a:p>
            <a:pPr>
              <a:lnSpc>
                <a:spcPct val="107000"/>
              </a:lnSpc>
              <a:spcAft>
                <a:spcPts val="800"/>
              </a:spcAft>
            </a:pPr>
            <a:r>
              <a:rPr lang="en-GB" sz="2400" i="1" dirty="0">
                <a:latin typeface="Calibri" panose="020F0502020204030204" pitchFamily="34" charset="0"/>
                <a:ea typeface="Calibri" panose="020F0502020204030204" pitchFamily="34" charset="0"/>
                <a:cs typeface="Times New Roman" panose="02020603050405020304" pitchFamily="18" charset="0"/>
              </a:rPr>
              <a:t>The nature of the regulation of the bacterial cell cycle and the generation of a broad range of coherent phenotypes are fundamental problems. We have proposed that the two problems are intimately related. In our proposal, a major function of the cell cycle is to maintain a diversity of phenotypes; to achieve this, bacteria sense both the intensity with which their constituents are working and the quantity of material they have accumulated. This sensing is proposed as done at the intracellular level of hyperstructures, which are spatially extended assemblies of many hundreds of molecules and macromolecules and which perform specific tasks. To investigate the dynamics of these hyperstructures, we have used Secondary Ion Mass Spectrometry to image bacteria labelled with stable isotopes. These results support the idea that the dynamics of hyperstructures drives the cell cycle. Here, I propose that hyperstructure dynamics depends on the different states of water.</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65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529" y="237740"/>
            <a:ext cx="6096000" cy="5693866"/>
          </a:xfrm>
          <a:prstGeom prst="rect">
            <a:avLst/>
          </a:prstGeom>
        </p:spPr>
        <p:txBody>
          <a:bodyPr>
            <a:spAutoFit/>
          </a:bodyPr>
          <a:lstStyle/>
          <a:p>
            <a:endParaRPr lang="en-US" sz="1400" b="1" dirty="0"/>
          </a:p>
          <a:p>
            <a:r>
              <a:rPr lang="en-US" sz="1400" dirty="0">
                <a:hlinkClick r:id="rId2" tooltip="Biochemistry."/>
              </a:rPr>
              <a:t>Biochemistry.</a:t>
            </a:r>
            <a:r>
              <a:rPr lang="en-US" sz="1400" dirty="0"/>
              <a:t> 2000 May 2;39(17):5075-81.</a:t>
            </a:r>
          </a:p>
          <a:p>
            <a:r>
              <a:rPr lang="en-US" sz="1400" b="1" dirty="0"/>
              <a:t>Suppression of microtubule dynamic instability and </a:t>
            </a:r>
            <a:r>
              <a:rPr lang="en-US" sz="1400" b="1" dirty="0" err="1"/>
              <a:t>treadmilling</a:t>
            </a:r>
            <a:r>
              <a:rPr lang="en-US" sz="1400" b="1" dirty="0"/>
              <a:t> by deuterium oxide.</a:t>
            </a:r>
          </a:p>
          <a:p>
            <a:r>
              <a:rPr lang="en-US" sz="1400" dirty="0">
                <a:hlinkClick r:id="rId3"/>
              </a:rPr>
              <a:t>Panda </a:t>
            </a:r>
            <a:r>
              <a:rPr lang="en-US" sz="1400" dirty="0" err="1">
                <a:hlinkClick r:id="rId3"/>
              </a:rPr>
              <a:t>D</a:t>
            </a:r>
            <a:r>
              <a:rPr lang="en-US" sz="1400" baseline="30000" dirty="0" err="1"/>
              <a:t>1</a:t>
            </a:r>
            <a:r>
              <a:rPr lang="en-US" sz="1400" dirty="0"/>
              <a:t>, </a:t>
            </a:r>
            <a:r>
              <a:rPr lang="en-US" sz="1400" dirty="0" err="1">
                <a:hlinkClick r:id="rId4"/>
              </a:rPr>
              <a:t>Chakrabarti</a:t>
            </a:r>
            <a:r>
              <a:rPr lang="en-US" sz="1400" dirty="0">
                <a:hlinkClick r:id="rId4"/>
              </a:rPr>
              <a:t> G</a:t>
            </a:r>
            <a:r>
              <a:rPr lang="en-US" sz="1400" dirty="0"/>
              <a:t>, </a:t>
            </a:r>
            <a:r>
              <a:rPr lang="en-US" sz="1400" dirty="0">
                <a:hlinkClick r:id="rId5"/>
              </a:rPr>
              <a:t>Hudson J</a:t>
            </a:r>
            <a:r>
              <a:rPr lang="en-US" sz="1400" dirty="0"/>
              <a:t>, </a:t>
            </a:r>
            <a:r>
              <a:rPr lang="en-US" sz="1400" dirty="0" err="1">
                <a:hlinkClick r:id="rId6"/>
              </a:rPr>
              <a:t>Pigg</a:t>
            </a:r>
            <a:r>
              <a:rPr lang="en-US" sz="1400" dirty="0">
                <a:hlinkClick r:id="rId6"/>
              </a:rPr>
              <a:t> K</a:t>
            </a:r>
            <a:r>
              <a:rPr lang="en-US" sz="1400" dirty="0"/>
              <a:t>, </a:t>
            </a:r>
            <a:r>
              <a:rPr lang="en-US" sz="1400" dirty="0">
                <a:hlinkClick r:id="rId7"/>
              </a:rPr>
              <a:t>Miller HP</a:t>
            </a:r>
            <a:r>
              <a:rPr lang="en-US" sz="1400" dirty="0"/>
              <a:t>, </a:t>
            </a:r>
            <a:r>
              <a:rPr lang="en-US" sz="1400" dirty="0">
                <a:hlinkClick r:id="rId8"/>
              </a:rPr>
              <a:t>Wilson L</a:t>
            </a:r>
            <a:r>
              <a:rPr lang="en-US" sz="1400" dirty="0"/>
              <a:t>, </a:t>
            </a:r>
            <a:r>
              <a:rPr lang="en-US" sz="1400" dirty="0">
                <a:hlinkClick r:id="rId9"/>
              </a:rPr>
              <a:t>Himes RH</a:t>
            </a:r>
            <a:r>
              <a:rPr lang="en-US" sz="1400" dirty="0"/>
              <a:t>.</a:t>
            </a:r>
          </a:p>
          <a:p>
            <a:r>
              <a:rPr lang="en-US" sz="1400" b="1" dirty="0">
                <a:hlinkClick r:id="rId2" tooltip="Open/close author information list"/>
              </a:rPr>
              <a:t>Author information</a:t>
            </a:r>
            <a:endParaRPr lang="en-US" sz="1400" b="1" dirty="0"/>
          </a:p>
          <a:p>
            <a:pPr>
              <a:buFont typeface="Arial" panose="020B0604020202020204" pitchFamily="34" charset="0"/>
              <a:buChar char="•"/>
            </a:pPr>
            <a:r>
              <a:rPr lang="en-US" sz="1400" baseline="30000" dirty="0" err="1"/>
              <a:t>1</a:t>
            </a:r>
            <a:r>
              <a:rPr lang="en-US" sz="1400" dirty="0" err="1"/>
              <a:t>Department</a:t>
            </a:r>
            <a:r>
              <a:rPr lang="en-US" sz="1400" dirty="0"/>
              <a:t> of Molecular Biosciences, University of Kansas, Lawrence, Kansas 66045, USA.</a:t>
            </a:r>
          </a:p>
          <a:p>
            <a:r>
              <a:rPr lang="en-US" sz="1400" b="1" dirty="0"/>
              <a:t>Abstract</a:t>
            </a:r>
          </a:p>
          <a:p>
            <a:r>
              <a:rPr lang="en-US" sz="1400" dirty="0"/>
              <a:t>Deuterium oxide (D(2)O) is known to promote the assembly of tubulin into microtubules in vitro, to increase the volume of mitotic spindles and the number and length of spindle microtubules, and to inhibit mitosis. Reasoning that its actions on cellular microtubules could be due to modulation of microtubule dynamics, we examined the effects of replacing H(2)O with D(2)O on microtubule dynamic instability, </a:t>
            </a:r>
            <a:r>
              <a:rPr lang="en-US" sz="1400" dirty="0" err="1"/>
              <a:t>treadmilling</a:t>
            </a:r>
            <a:r>
              <a:rPr lang="en-US" sz="1400" dirty="0"/>
              <a:t>, and steady-state </a:t>
            </a:r>
            <a:r>
              <a:rPr lang="en-US" sz="1400" dirty="0" err="1"/>
              <a:t>GTPase</a:t>
            </a:r>
            <a:r>
              <a:rPr lang="en-US" sz="1400" dirty="0"/>
              <a:t> activity. We found that replacing 50% or more of the H(2)O with D(2)O promoted microtubule polymerization and stabilized microtubules against dilution-induced disassembly. Using steady-state </a:t>
            </a:r>
            <a:r>
              <a:rPr lang="en-US" sz="1400" dirty="0" err="1"/>
              <a:t>axoneme</a:t>
            </a:r>
            <a:r>
              <a:rPr lang="en-US" sz="1400" dirty="0"/>
              <a:t>-seeded microtubules composed of pure tubulin and video microscopy, we found that 84% D(2)O decreased the catastrophe frequency by 89%, the shortening rate by 80%, the growing rate by 50%, and the dynamicity by 93%. Sixty percent D(2)O decreased the </a:t>
            </a:r>
            <a:r>
              <a:rPr lang="en-US" sz="1400" dirty="0" err="1"/>
              <a:t>treadmilling</a:t>
            </a:r>
            <a:r>
              <a:rPr lang="en-US" sz="1400" dirty="0"/>
              <a:t> rate of microtubules composed of tubulin and microtubule-associated proteins by 42%, and 89% D(2)O decreased the steady-state </a:t>
            </a:r>
            <a:r>
              <a:rPr lang="en-US" sz="1400" dirty="0" err="1"/>
              <a:t>GTP</a:t>
            </a:r>
            <a:r>
              <a:rPr lang="en-US" sz="1400" dirty="0"/>
              <a:t> hydrolysis rate by 90%. The mechanism responsible for the ability of D(2)O to stabilize microtubule dynamics may involve enhancement of hydrophobic interactions in the microtubule lattice and/or the substitution of deuterium bonds for hydrogen bonds.</a:t>
            </a:r>
          </a:p>
        </p:txBody>
      </p:sp>
    </p:spTree>
    <p:extLst>
      <p:ext uri="{BB962C8B-B14F-4D97-AF65-F5344CB8AC3E}">
        <p14:creationId xmlns:p14="http://schemas.microsoft.com/office/powerpoint/2010/main" val="130993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012" y="896593"/>
            <a:ext cx="8633012" cy="4524315"/>
          </a:xfrm>
          <a:prstGeom prst="rect">
            <a:avLst/>
          </a:prstGeom>
        </p:spPr>
        <p:txBody>
          <a:bodyPr wrap="square">
            <a:spAutoFit/>
          </a:bodyPr>
          <a:lstStyle/>
          <a:p>
            <a:r>
              <a:rPr lang="en-US" dirty="0" err="1">
                <a:hlinkClick r:id="rId2" tooltip="Biochimica et biophysica acta."/>
              </a:rPr>
              <a:t>Biochim</a:t>
            </a:r>
            <a:r>
              <a:rPr lang="en-US" dirty="0">
                <a:hlinkClick r:id="rId2" tooltip="Biochimica et biophysica acta."/>
              </a:rPr>
              <a:t> </a:t>
            </a:r>
            <a:r>
              <a:rPr lang="en-US" dirty="0" err="1">
                <a:hlinkClick r:id="rId2" tooltip="Biochimica et biophysica acta."/>
              </a:rPr>
              <a:t>Biophys</a:t>
            </a:r>
            <a:r>
              <a:rPr lang="en-US" dirty="0">
                <a:hlinkClick r:id="rId2" tooltip="Biochimica et biophysica acta."/>
              </a:rPr>
              <a:t> </a:t>
            </a:r>
            <a:r>
              <a:rPr lang="en-US" dirty="0" err="1">
                <a:hlinkClick r:id="rId2" tooltip="Biochimica et biophysica acta."/>
              </a:rPr>
              <a:t>Acta</a:t>
            </a:r>
            <a:r>
              <a:rPr lang="en-US" dirty="0">
                <a:hlinkClick r:id="rId2" tooltip="Biochimica et biophysica acta."/>
              </a:rPr>
              <a:t>.</a:t>
            </a:r>
            <a:r>
              <a:rPr lang="en-US" dirty="0"/>
              <a:t> 1984 Jul 16;800(1):21-7.</a:t>
            </a:r>
          </a:p>
          <a:p>
            <a:r>
              <a:rPr lang="en-US" b="1" dirty="0"/>
              <a:t>The effects of deuterium oxide (</a:t>
            </a:r>
            <a:r>
              <a:rPr lang="en-US" b="1" dirty="0" err="1"/>
              <a:t>2H2O</a:t>
            </a:r>
            <a:r>
              <a:rPr lang="en-US" b="1" dirty="0"/>
              <a:t>) on the polymerization of tubulin in vitro.</a:t>
            </a:r>
          </a:p>
          <a:p>
            <a:r>
              <a:rPr lang="en-US" dirty="0">
                <a:hlinkClick r:id="rId3"/>
              </a:rPr>
              <a:t>Itoh </a:t>
            </a:r>
            <a:r>
              <a:rPr lang="en-US" dirty="0" err="1">
                <a:hlinkClick r:id="rId3"/>
              </a:rPr>
              <a:t>TJ</a:t>
            </a:r>
            <a:r>
              <a:rPr lang="en-US" dirty="0"/>
              <a:t>, </a:t>
            </a:r>
            <a:r>
              <a:rPr lang="en-US" dirty="0">
                <a:hlinkClick r:id="rId4"/>
              </a:rPr>
              <a:t>Sato H</a:t>
            </a:r>
            <a:r>
              <a:rPr lang="en-US" dirty="0"/>
              <a:t>.</a:t>
            </a:r>
          </a:p>
          <a:p>
            <a:r>
              <a:rPr lang="en-US" b="1" dirty="0"/>
              <a:t>Abstract</a:t>
            </a:r>
          </a:p>
          <a:p>
            <a:r>
              <a:rPr lang="en-US" dirty="0"/>
              <a:t>The initial rate and final extent of polymerization of both bovine brain tubulin and sea urchin egg tubulin were enhanced in the presence of </a:t>
            </a:r>
            <a:r>
              <a:rPr lang="en-US" dirty="0" err="1"/>
              <a:t>2H2O</a:t>
            </a:r>
            <a:r>
              <a:rPr lang="en-US" dirty="0"/>
              <a:t>. The yields were increased in association with the elevation of the </a:t>
            </a:r>
            <a:r>
              <a:rPr lang="en-US" dirty="0" err="1"/>
              <a:t>2H2O</a:t>
            </a:r>
            <a:r>
              <a:rPr lang="en-US" dirty="0"/>
              <a:t> concentration. </a:t>
            </a:r>
            <a:r>
              <a:rPr lang="en-US" dirty="0" err="1"/>
              <a:t>2H2O</a:t>
            </a:r>
            <a:r>
              <a:rPr lang="en-US" dirty="0"/>
              <a:t> also reduced the critical concentration for polymerization of brain tubulin. Thermodynamic analysis was attempted using the temperature dependence of the critical concentration for polymerization in the presence of </a:t>
            </a:r>
            <a:r>
              <a:rPr lang="en-US" dirty="0" err="1"/>
              <a:t>2H2O</a:t>
            </a:r>
            <a:r>
              <a:rPr lang="en-US" dirty="0"/>
              <a:t>. We obtained linear van 't Hoff plots and calculated thermodynamic parameters which were positive and were increased with the elevation of the </a:t>
            </a:r>
            <a:r>
              <a:rPr lang="en-US" dirty="0" err="1"/>
              <a:t>2H2O</a:t>
            </a:r>
            <a:r>
              <a:rPr lang="en-US" dirty="0"/>
              <a:t> concentration. The enhancement of the polymerization of tubulin by </a:t>
            </a:r>
            <a:r>
              <a:rPr lang="en-US" dirty="0" err="1"/>
              <a:t>2H2O</a:t>
            </a:r>
            <a:r>
              <a:rPr lang="en-US" dirty="0"/>
              <a:t> could, therefore, be the result of the strengthening of intra- and/or inter-molecular hydrophobic interactions of the tubulin molecules. We believe that the increase in length and number of microtubules of the mitotic spindles in the dividing cells of the eukaryotes with </a:t>
            </a:r>
            <a:r>
              <a:rPr lang="en-US" dirty="0" err="1"/>
              <a:t>2H2O</a:t>
            </a:r>
            <a:r>
              <a:rPr lang="en-US" dirty="0"/>
              <a:t> may be caused by the direct involvement of </a:t>
            </a:r>
            <a:r>
              <a:rPr lang="en-US" dirty="0" err="1"/>
              <a:t>2H2O</a:t>
            </a:r>
            <a:r>
              <a:rPr lang="en-US" dirty="0"/>
              <a:t> in the polymerization of tubulin</a:t>
            </a:r>
          </a:p>
        </p:txBody>
      </p:sp>
    </p:spTree>
    <p:extLst>
      <p:ext uri="{BB962C8B-B14F-4D97-AF65-F5344CB8AC3E}">
        <p14:creationId xmlns:p14="http://schemas.microsoft.com/office/powerpoint/2010/main" val="233115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983" y="1554566"/>
            <a:ext cx="11871702" cy="4524315"/>
          </a:xfrm>
          <a:prstGeom prst="rect">
            <a:avLst/>
          </a:prstGeom>
        </p:spPr>
        <p:txBody>
          <a:bodyPr wrap="square">
            <a:spAutoFit/>
          </a:bodyPr>
          <a:lstStyle/>
          <a:p>
            <a:r>
              <a:rPr lang="en-US" dirty="0">
                <a:latin typeface="Segoe UI" panose="020B0502040204020203" pitchFamily="34" charset="0"/>
              </a:rPr>
              <a:t>It is generally believed that water transport across biological membranes is essentially a near-instantaneous process, with water molecules diffusing directly across the membrane as well as through pores such as </a:t>
            </a:r>
            <a:r>
              <a:rPr lang="en-US" dirty="0" err="1">
                <a:latin typeface="Segoe UI" panose="020B0502040204020203" pitchFamily="34" charset="0"/>
              </a:rPr>
              <a:t>aquaporins</a:t>
            </a:r>
            <a:r>
              <a:rPr lang="en-US" dirty="0">
                <a:latin typeface="Segoe UI" panose="020B0502040204020203" pitchFamily="34" charset="0"/>
              </a:rPr>
              <a:t>. As a result of these processes by which water can equilibrate across a membrane, a common assumption is that intracellular water is isotopically indistinguishable from extracellular water. To test this assumption directly, we measured the hydrogen isotope ratio of intracellular water in Escherichia coli cells. Our results demonstrate that more than 50% of the intracellular water hydrogen atoms in log-phase E. coli cells are isotopically distinct from the growth medium water and that these isotopically distinct hydrogen atoms are derived from metabolic processes. As expected, the (2)H/(1)H isotope ratio of intracellular water from log-phase cells showed an appreciably larger contribution from metabolic water than did intracellular water from stationary-phase cells (53 +/- 12 and 23 +/- 5%, respectively). The (2)H/(1)H isotope ratio of intracellular water was also monitored indirectly by measuring the isotope ratio of fatty acids, metabolites that are known to incorporate hydrogen atoms from water during biosynthesis. Significantly, the difference in the isotopic composition of intracellular water from log- to stationary-phase E. coli cells was reflected in the hydrogen isotope ratio of individual fatty acids harvested at the two different times, indicating that the isotope ratio of metabolites can be used as an indirect probe of metabolic activity. Together, these results demonstrate that contrary to the common assumption that intracellular water is isotopically identical to extracellular water, these two pools of water can actually be quite distinct.</a:t>
            </a:r>
            <a:endParaRPr lang="fr-FR" dirty="0"/>
          </a:p>
        </p:txBody>
      </p:sp>
    </p:spTree>
    <p:extLst>
      <p:ext uri="{BB962C8B-B14F-4D97-AF65-F5344CB8AC3E}">
        <p14:creationId xmlns:p14="http://schemas.microsoft.com/office/powerpoint/2010/main" val="403351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 again at </a:t>
            </a:r>
            <a:r>
              <a:rPr lang="en-GB" dirty="0" err="1"/>
              <a:t>xie</a:t>
            </a:r>
            <a:r>
              <a:rPr lang="en-GB" dirty="0"/>
              <a:t> and </a:t>
            </a:r>
            <a:r>
              <a:rPr lang="en-GB" dirty="0" err="1"/>
              <a:t>zubarev</a:t>
            </a:r>
            <a:endParaRPr lang="fr-FR" dirty="0"/>
          </a:p>
        </p:txBody>
      </p:sp>
    </p:spTree>
    <p:extLst>
      <p:ext uri="{BB962C8B-B14F-4D97-AF65-F5344CB8AC3E}">
        <p14:creationId xmlns:p14="http://schemas.microsoft.com/office/powerpoint/2010/main" val="69235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638" y="513323"/>
            <a:ext cx="11434440" cy="1938992"/>
          </a:xfrm>
          <a:prstGeom prst="rect">
            <a:avLst/>
          </a:prstGeom>
        </p:spPr>
        <p:txBody>
          <a:bodyPr wrap="square">
            <a:spAutoFit/>
          </a:bodyPr>
          <a:lstStyle/>
          <a:p>
            <a:r>
              <a:rPr lang="en-US" sz="1000" dirty="0" err="1">
                <a:hlinkClick r:id="rId2" tooltip="PeerJ."/>
              </a:rPr>
              <a:t>PeerJ</a:t>
            </a:r>
            <a:r>
              <a:rPr lang="en-US" sz="1000" dirty="0">
                <a:hlinkClick r:id="rId2" tooltip="PeerJ."/>
              </a:rPr>
              <a:t>.</a:t>
            </a:r>
            <a:r>
              <a:rPr lang="en-US" sz="1000" dirty="0"/>
              <a:t> 2016 Apr 7;4:e1920. </a:t>
            </a:r>
            <a:r>
              <a:rPr lang="en-US" sz="1000" dirty="0" err="1"/>
              <a:t>doi</a:t>
            </a:r>
            <a:r>
              <a:rPr lang="en-US" sz="1000" dirty="0"/>
              <a:t>: 10.7717/peerj.1920. </a:t>
            </a:r>
            <a:r>
              <a:rPr lang="en-US" sz="1000" dirty="0" err="1"/>
              <a:t>eCollection</a:t>
            </a:r>
            <a:r>
              <a:rPr lang="en-US" sz="1000" dirty="0"/>
              <a:t> 2016.</a:t>
            </a:r>
          </a:p>
          <a:p>
            <a:r>
              <a:rPr lang="en-US" sz="1000" b="1" dirty="0"/>
              <a:t>Effects of sound exposure on the growth and intracellular macromolecular synthesis of E. coli k-12.</a:t>
            </a:r>
          </a:p>
          <a:p>
            <a:r>
              <a:rPr lang="en-US" sz="1000" dirty="0" err="1">
                <a:hlinkClick r:id="rId3"/>
              </a:rPr>
              <a:t>Gu</a:t>
            </a:r>
            <a:r>
              <a:rPr lang="en-US" sz="1000" dirty="0">
                <a:hlinkClick r:id="rId3"/>
              </a:rPr>
              <a:t> S</a:t>
            </a:r>
            <a:r>
              <a:rPr lang="en-US" sz="1000" baseline="30000" dirty="0"/>
              <a:t>1</a:t>
            </a:r>
            <a:r>
              <a:rPr lang="en-US" sz="1000" dirty="0"/>
              <a:t>, </a:t>
            </a:r>
            <a:r>
              <a:rPr lang="en-US" sz="1000" dirty="0">
                <a:hlinkClick r:id="rId4"/>
              </a:rPr>
              <a:t>Zhang Y</a:t>
            </a:r>
            <a:r>
              <a:rPr lang="en-US" sz="1000" baseline="30000" dirty="0"/>
              <a:t>1</a:t>
            </a:r>
            <a:r>
              <a:rPr lang="en-US" sz="1000" dirty="0"/>
              <a:t>, </a:t>
            </a:r>
            <a:r>
              <a:rPr lang="en-US" sz="1000" dirty="0">
                <a:hlinkClick r:id="rId5"/>
              </a:rPr>
              <a:t>Wu Y</a:t>
            </a:r>
            <a:r>
              <a:rPr lang="en-US" sz="1000" baseline="30000" dirty="0"/>
              <a:t>1</a:t>
            </a:r>
            <a:r>
              <a:rPr lang="en-US" sz="1000" dirty="0"/>
              <a:t>.</a:t>
            </a:r>
          </a:p>
          <a:p>
            <a:r>
              <a:rPr lang="en-US" sz="1000" b="1" dirty="0">
                <a:hlinkClick r:id="rId2" tooltip="Open/close author information list"/>
              </a:rPr>
              <a:t>Author information</a:t>
            </a:r>
            <a:endParaRPr lang="en-US" sz="1000" b="1" dirty="0"/>
          </a:p>
          <a:p>
            <a:r>
              <a:rPr lang="en-US" sz="1000" b="1" dirty="0"/>
              <a:t>Abstract</a:t>
            </a:r>
          </a:p>
          <a:p>
            <a:r>
              <a:rPr lang="en-US" sz="1000" dirty="0"/>
              <a:t>Microbes, as one of the primary producers of the biosphere, play an important role in ecosystems. Exploring the mechanism of adaptation and resistance of microbial population to various environmental factors has come into focus in the fields of modern microbial ecology and molecular ecology. However, facing the increasingly serious problem of acoustic pollution, very few efforts have been put forth into studying the relation of single cell organisms and sound field exposure. Herein, we studied the biological effects of sound exposure on the growth of E. coli K-12 with different acoustic parameters. The effects of sound exposure on the intracellular macromolecular synthesis and cellular morphology of E. coli K-12 were also analyzed and discussed. Experimental results indicated that E. coli K-12 exposed to sound waves owned a higher biomass and a faster specific growth rate compared to the control group. Also, the average length of E. coli K-12 cells increased more than 27.26%. The maximum biomass and maximum specific growth rate of the stimulation group by 8000 Hz, 80dB sound wave was about 1.7 times and 2.5 times that of the control group, respectively. Moreover, it was observed that E. coli K-12 can respond rapidly to sound stress at both the transcriptional and posttranscriptional levels by promoting the synthesis of intracellular RNA and total protein. Some potential mechanisms may be involved in the responses of bacterial cells to sound stress. </a:t>
            </a:r>
          </a:p>
        </p:txBody>
      </p:sp>
      <p:sp>
        <p:nvSpPr>
          <p:cNvPr id="3" name="Rectangle 2"/>
          <p:cNvSpPr>
            <a:spLocks noChangeArrowheads="1"/>
          </p:cNvSpPr>
          <p:nvPr/>
        </p:nvSpPr>
        <p:spPr bwMode="auto">
          <a:xfrm>
            <a:off x="199176" y="23720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5802" y="4638111"/>
            <a:ext cx="6405565" cy="507831"/>
          </a:xfrm>
          <a:prstGeom prst="rect">
            <a:avLst/>
          </a:prstGeom>
          <a:solidFill>
            <a:srgbClr val="EAF8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45720" rIns="44436"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900" b="1" i="0" u="none" strike="noStrike" cap="none" normalizeH="0" baseline="0" dirty="0">
                <a:ln>
                  <a:noFill/>
                </a:ln>
                <a:solidFill>
                  <a:srgbClr val="00A6FC"/>
                </a:solidFill>
                <a:effectLst/>
                <a:latin typeface="Arial" panose="020B0604020202020204" pitchFamily="34" charset="0"/>
                <a:ea typeface="Calibri" panose="020F0502020204030204" pitchFamily="34" charset="0"/>
                <a:cs typeface="Calibri" panose="020F0502020204030204" pitchFamily="34" charset="0"/>
              </a:rPr>
              <a:t>Figure 6	</a:t>
            </a:r>
            <a:r>
              <a:rPr kumimoji="0" lang="en-GB" altLang="fr-FR"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The bacterial cell morphology of </a:t>
            </a:r>
            <a:r>
              <a:rPr kumimoji="0" lang="en-GB" altLang="fr-FR" sz="9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E. coli </a:t>
            </a:r>
            <a:r>
              <a:rPr kumimoji="0" lang="en-GB" altLang="fr-FR"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K-12 of SCE. </a:t>
            </a:r>
            <a:r>
              <a:rPr kumimoji="0" lang="en-GB" altLang="fr-FR"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(A) The cells in the control group.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(B) The cells exposed to sound frequency 8 KHz, intensity level 80 dB and power level 61 </a:t>
            </a:r>
            <a:r>
              <a:rPr kumimoji="0" lang="en-GB" altLang="fr-FR" sz="9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dB.</a:t>
            </a:r>
            <a:r>
              <a:rPr kumimoji="0" lang="en-GB" altLang="fr-FR"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(C) The cells exposed to sound frequency 8 KHz, intensity level 100 dB and power level 61 </a:t>
            </a:r>
            <a:r>
              <a:rPr kumimoji="0" lang="en-GB" altLang="fr-FR" sz="9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dB.</a:t>
            </a:r>
            <a:r>
              <a:rPr kumimoji="0" lang="en-GB" altLang="fr-FR"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Cells were sampled at 48 h.</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pic>
        <p:nvPicPr>
          <p:cNvPr id="6" name="Picture 1018"/>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99176" y="2829208"/>
            <a:ext cx="6377841" cy="185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3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837" y="89053"/>
            <a:ext cx="10515600" cy="1325563"/>
          </a:xfrm>
        </p:spPr>
        <p:txBody>
          <a:bodyPr/>
          <a:lstStyle/>
          <a:p>
            <a:pPr algn="ctr"/>
            <a:r>
              <a:rPr lang="en-GB" dirty="0">
                <a:latin typeface="Arial" panose="020B0604020202020204" pitchFamily="34" charset="0"/>
                <a:cs typeface="Arial" panose="020B0604020202020204" pitchFamily="34" charset="0"/>
              </a:rPr>
              <a:t>Cells are made of hyperstructures</a:t>
            </a:r>
            <a:endParaRPr lang="fr-FR" dirty="0">
              <a:latin typeface="Arial" panose="020B0604020202020204" pitchFamily="34" charset="0"/>
              <a:cs typeface="Arial" panose="020B0604020202020204" pitchFamily="34" charset="0"/>
            </a:endParaRPr>
          </a:p>
        </p:txBody>
      </p:sp>
      <p:sp>
        <p:nvSpPr>
          <p:cNvPr id="3" name="TextBox 2"/>
          <p:cNvSpPr txBox="1"/>
          <p:nvPr/>
        </p:nvSpPr>
        <p:spPr>
          <a:xfrm>
            <a:off x="0" y="1400050"/>
            <a:ext cx="1224886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Study them via e.g.: First antibody – secondary fluorescent antibody –  end of experiment</a:t>
            </a:r>
            <a:endParaRPr lang="fr-FR" sz="2400" dirty="0">
              <a:latin typeface="Arial" panose="020B0604020202020204" pitchFamily="34" charset="0"/>
              <a:cs typeface="Arial" panose="020B0604020202020204" pitchFamily="34" charset="0"/>
            </a:endParaRPr>
          </a:p>
        </p:txBody>
      </p:sp>
      <p:pic>
        <p:nvPicPr>
          <p:cNvPr id="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2" y="2019302"/>
            <a:ext cx="2880447" cy="35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2"/>
          <p:cNvSpPr txBox="1">
            <a:spLocks noChangeArrowheads="1"/>
          </p:cNvSpPr>
          <p:nvPr/>
        </p:nvSpPr>
        <p:spPr bwMode="auto">
          <a:xfrm>
            <a:off x="2277688" y="3267488"/>
            <a:ext cx="2590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r>
              <a:rPr lang="fr-FR" altLang="fr-FR" sz="2000" b="1" dirty="0" err="1">
                <a:solidFill>
                  <a:srgbClr val="000000"/>
                </a:solidFill>
                <a:cs typeface="Arial" panose="020B0604020202020204" pitchFamily="34" charset="0"/>
              </a:rPr>
              <a:t>Toponome</a:t>
            </a:r>
            <a:r>
              <a:rPr lang="fr-FR" altLang="fr-FR" sz="2000" b="1" dirty="0">
                <a:solidFill>
                  <a:srgbClr val="000000"/>
                </a:solidFill>
                <a:cs typeface="Arial" panose="020B0604020202020204" pitchFamily="34" charset="0"/>
              </a:rPr>
              <a:t> of a </a:t>
            </a:r>
            <a:r>
              <a:rPr lang="fr-FR" altLang="fr-FR" sz="2000" b="1" dirty="0" err="1">
                <a:solidFill>
                  <a:srgbClr val="000000"/>
                </a:solidFill>
                <a:cs typeface="Arial" panose="020B0604020202020204" pitchFamily="34" charset="0"/>
              </a:rPr>
              <a:t>hepatocyte</a:t>
            </a:r>
            <a:r>
              <a:rPr lang="en-US" altLang="fr-FR" sz="2000" dirty="0">
                <a:solidFill>
                  <a:srgbClr val="000000"/>
                </a:solidFill>
                <a:cs typeface="Arial" panose="020B0604020202020204" pitchFamily="34" charset="0"/>
              </a:rPr>
              <a:t> </a:t>
            </a:r>
          </a:p>
          <a:p>
            <a:r>
              <a:rPr lang="en-US" altLang="fr-FR" sz="1400" dirty="0">
                <a:solidFill>
                  <a:srgbClr val="000000"/>
                </a:solidFill>
                <a:cs typeface="Arial" panose="020B0604020202020204" pitchFamily="34" charset="0"/>
              </a:rPr>
              <a:t>C</a:t>
            </a:r>
            <a:r>
              <a:rPr lang="fr-FR" altLang="fr-FR" sz="1400" dirty="0" err="1">
                <a:solidFill>
                  <a:srgbClr val="000000"/>
                </a:solidFill>
                <a:cs typeface="Arial" panose="020B0604020202020204" pitchFamily="34" charset="0"/>
              </a:rPr>
              <a:t>olours</a:t>
            </a:r>
            <a:r>
              <a:rPr lang="fr-FR" altLang="fr-FR" sz="1400" dirty="0">
                <a:solidFill>
                  <a:srgbClr val="000000"/>
                </a:solidFill>
                <a:cs typeface="Arial" panose="020B0604020202020204" pitchFamily="34" charset="0"/>
              </a:rPr>
              <a:t> code for clusters of </a:t>
            </a:r>
            <a:r>
              <a:rPr lang="fr-FR" altLang="fr-FR" sz="1400" dirty="0" err="1">
                <a:solidFill>
                  <a:srgbClr val="000000"/>
                </a:solidFill>
                <a:cs typeface="Arial" panose="020B0604020202020204" pitchFamily="34" charset="0"/>
              </a:rPr>
              <a:t>different</a:t>
            </a:r>
            <a:r>
              <a:rPr lang="fr-FR" altLang="fr-FR" sz="1400" dirty="0">
                <a:solidFill>
                  <a:srgbClr val="000000"/>
                </a:solidFill>
                <a:cs typeface="Arial" panose="020B0604020202020204" pitchFamily="34" charset="0"/>
              </a:rPr>
              <a:t> </a:t>
            </a:r>
            <a:r>
              <a:rPr lang="fr-FR" altLang="fr-FR" sz="1400" dirty="0" err="1">
                <a:solidFill>
                  <a:srgbClr val="000000"/>
                </a:solidFill>
                <a:cs typeface="Arial" panose="020B0604020202020204" pitchFamily="34" charset="0"/>
              </a:rPr>
              <a:t>proteins</a:t>
            </a:r>
            <a:r>
              <a:rPr lang="fr-FR" altLang="fr-FR" sz="1400" dirty="0">
                <a:solidFill>
                  <a:srgbClr val="000000"/>
                </a:solidFill>
                <a:cs typeface="Arial" panose="020B0604020202020204" pitchFamily="34" charset="0"/>
              </a:rPr>
              <a:t>. Bar: 20 </a:t>
            </a:r>
            <a:r>
              <a:rPr lang="en-US" altLang="fr-FR" sz="1400" dirty="0">
                <a:solidFill>
                  <a:srgbClr val="000000"/>
                </a:solidFill>
                <a:cs typeface="Arial" panose="020B0604020202020204" pitchFamily="34" charset="0"/>
              </a:rPr>
              <a:t>u</a:t>
            </a:r>
            <a:r>
              <a:rPr lang="fr-FR" altLang="fr-FR" sz="1400" dirty="0">
                <a:solidFill>
                  <a:srgbClr val="000000"/>
                </a:solidFill>
                <a:cs typeface="Arial" panose="020B0604020202020204" pitchFamily="34" charset="0"/>
              </a:rPr>
              <a:t>m</a:t>
            </a:r>
            <a:r>
              <a:rPr lang="en-US" altLang="fr-FR" sz="1400" dirty="0">
                <a:solidFill>
                  <a:srgbClr val="000000"/>
                </a:solidFill>
                <a:cs typeface="Arial" panose="020B0604020202020204" pitchFamily="34" charset="0"/>
              </a:rPr>
              <a:t> </a:t>
            </a:r>
            <a:r>
              <a:rPr lang="fr-FR" altLang="fr-FR" sz="1200" dirty="0">
                <a:solidFill>
                  <a:srgbClr val="000000"/>
                </a:solidFill>
                <a:cs typeface="Arial" panose="020B0604020202020204" pitchFamily="34" charset="0"/>
              </a:rPr>
              <a:t>Schubert, W. 2006. Nat. </a:t>
            </a:r>
            <a:r>
              <a:rPr lang="fr-FR" altLang="fr-FR" sz="1200" dirty="0" err="1">
                <a:solidFill>
                  <a:srgbClr val="000000"/>
                </a:solidFill>
                <a:cs typeface="Arial" panose="020B0604020202020204" pitchFamily="34" charset="0"/>
              </a:rPr>
              <a:t>Biotechnol</a:t>
            </a:r>
            <a:r>
              <a:rPr lang="fr-FR" altLang="fr-FR" sz="1200" dirty="0">
                <a:solidFill>
                  <a:srgbClr val="000000"/>
                </a:solidFill>
                <a:cs typeface="Arial" panose="020B0604020202020204" pitchFamily="34" charset="0"/>
              </a:rPr>
              <a:t>. 24, 1270– 1278  </a:t>
            </a:r>
          </a:p>
        </p:txBody>
      </p:sp>
      <p:sp>
        <p:nvSpPr>
          <p:cNvPr id="6" name="TextBox 5"/>
          <p:cNvSpPr txBox="1"/>
          <p:nvPr/>
        </p:nvSpPr>
        <p:spPr>
          <a:xfrm>
            <a:off x="1947210" y="6062101"/>
            <a:ext cx="8825347"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Can we identify these hyperstructures?</a:t>
            </a: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7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48" y="219352"/>
            <a:ext cx="10515600" cy="835726"/>
          </a:xfrm>
        </p:spPr>
        <p:txBody>
          <a:bodyPr>
            <a:normAutofit/>
          </a:bodyPr>
          <a:lstStyle/>
          <a:p>
            <a:r>
              <a:rPr lang="en-GB" dirty="0">
                <a:latin typeface="Arial" panose="020B0604020202020204" pitchFamily="34" charset="0"/>
                <a:cs typeface="Arial" panose="020B0604020202020204" pitchFamily="34" charset="0"/>
              </a:rPr>
              <a:t>Example of an individual hyperstructure </a:t>
            </a:r>
            <a:endParaRPr lang="fr-FR" dirty="0">
              <a:latin typeface="Arial" panose="020B0604020202020204" pitchFamily="34" charset="0"/>
              <a:cs typeface="Arial" panose="020B0604020202020204" pitchFamily="34" charset="0"/>
            </a:endParaRPr>
          </a:p>
        </p:txBody>
      </p:sp>
      <p:sp>
        <p:nvSpPr>
          <p:cNvPr id="7" name="Line 12"/>
          <p:cNvSpPr>
            <a:spLocks noChangeShapeType="1"/>
          </p:cNvSpPr>
          <p:nvPr/>
        </p:nvSpPr>
        <p:spPr bwMode="auto">
          <a:xfrm flipV="1">
            <a:off x="2437227" y="4037428"/>
            <a:ext cx="228600" cy="609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panose="020B0604020202020204" pitchFamily="34" charset="0"/>
              <a:cs typeface="Arial" panose="020B0604020202020204" pitchFamily="34" charset="0"/>
            </a:endParaRPr>
          </a:p>
        </p:txBody>
      </p:sp>
      <p:sp>
        <p:nvSpPr>
          <p:cNvPr id="8" name="Line 13"/>
          <p:cNvSpPr>
            <a:spLocks noChangeShapeType="1"/>
          </p:cNvSpPr>
          <p:nvPr/>
        </p:nvSpPr>
        <p:spPr bwMode="auto">
          <a:xfrm flipH="1">
            <a:off x="2970627" y="3732628"/>
            <a:ext cx="3048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panose="020B0604020202020204" pitchFamily="34" charset="0"/>
              <a:cs typeface="Arial" panose="020B0604020202020204" pitchFamily="34" charset="0"/>
            </a:endParaRPr>
          </a:p>
        </p:txBody>
      </p:sp>
      <p:sp>
        <p:nvSpPr>
          <p:cNvPr id="9" name="Text Box 14"/>
          <p:cNvSpPr txBox="1">
            <a:spLocks noChangeArrowheads="1"/>
          </p:cNvSpPr>
          <p:nvPr/>
        </p:nvSpPr>
        <p:spPr bwMode="auto">
          <a:xfrm>
            <a:off x="3046827" y="3351628"/>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GB" altLang="fr-FR" sz="1600">
                <a:solidFill>
                  <a:schemeClr val="bg1"/>
                </a:solidFill>
                <a:cs typeface="Arial" panose="020B0604020202020204" pitchFamily="34" charset="0"/>
              </a:rPr>
              <a:t>DNA</a:t>
            </a:r>
          </a:p>
        </p:txBody>
      </p:sp>
      <p:sp>
        <p:nvSpPr>
          <p:cNvPr id="10" name="Line 15"/>
          <p:cNvSpPr>
            <a:spLocks noChangeShapeType="1"/>
          </p:cNvSpPr>
          <p:nvPr/>
        </p:nvSpPr>
        <p:spPr bwMode="auto">
          <a:xfrm flipH="1">
            <a:off x="2513427" y="3504028"/>
            <a:ext cx="533400" cy="1524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panose="020B0604020202020204" pitchFamily="34" charset="0"/>
              <a:cs typeface="Arial" panose="020B0604020202020204" pitchFamily="34" charset="0"/>
            </a:endParaRPr>
          </a:p>
        </p:txBody>
      </p:sp>
      <p:sp>
        <p:nvSpPr>
          <p:cNvPr id="12" name="Rectangle 11"/>
          <p:cNvSpPr/>
          <p:nvPr/>
        </p:nvSpPr>
        <p:spPr>
          <a:xfrm>
            <a:off x="0" y="6056483"/>
            <a:ext cx="12142336" cy="584775"/>
          </a:xfrm>
          <a:prstGeom prst="rect">
            <a:avLst/>
          </a:prstGeom>
        </p:spPr>
        <p:txBody>
          <a:bodyPr wrap="square">
            <a:spAutoFit/>
          </a:bodyPr>
          <a:lstStyle/>
          <a:p>
            <a:pPr algn="ctr"/>
            <a:r>
              <a:rPr lang="en-GB" sz="3200" dirty="0">
                <a:latin typeface="Arial" panose="020B0604020202020204" pitchFamily="34" charset="0"/>
                <a:cs typeface="Arial" panose="020B0604020202020204" pitchFamily="34" charset="0"/>
              </a:rPr>
              <a:t>Is water involved in the assembly and operation of the </a:t>
            </a:r>
            <a:r>
              <a:rPr lang="en-GB" sz="3200" dirty="0" err="1">
                <a:latin typeface="Arial" panose="020B0604020202020204" pitchFamily="34" charset="0"/>
                <a:cs typeface="Arial" panose="020B0604020202020204" pitchFamily="34" charset="0"/>
              </a:rPr>
              <a:t>divisome</a:t>
            </a:r>
            <a:r>
              <a:rPr lang="en-GB" sz="3200" dirty="0">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p:txBody>
      </p:sp>
      <p:grpSp>
        <p:nvGrpSpPr>
          <p:cNvPr id="6" name="Groupe 5"/>
          <p:cNvGrpSpPr/>
          <p:nvPr/>
        </p:nvGrpSpPr>
        <p:grpSpPr>
          <a:xfrm>
            <a:off x="6238595" y="1326191"/>
            <a:ext cx="5650523" cy="2128942"/>
            <a:chOff x="6238595" y="1326191"/>
            <a:chExt cx="5650523" cy="2128942"/>
          </a:xfrm>
        </p:grpSpPr>
        <p:sp>
          <p:nvSpPr>
            <p:cNvPr id="3" name="Rectangle 2"/>
            <p:cNvSpPr/>
            <p:nvPr/>
          </p:nvSpPr>
          <p:spPr>
            <a:xfrm>
              <a:off x="7345499" y="1326191"/>
              <a:ext cx="3057247" cy="584775"/>
            </a:xfrm>
            <a:prstGeom prst="rect">
              <a:avLst/>
            </a:prstGeom>
          </p:spPr>
          <p:txBody>
            <a:bodyPr wrap="none">
              <a:spAutoFit/>
            </a:bodyPr>
            <a:lstStyle/>
            <a:p>
              <a:r>
                <a:rPr lang="en-GB" dirty="0" err="1">
                  <a:latin typeface="Arial" panose="020B0604020202020204" pitchFamily="34" charset="0"/>
                  <a:cs typeface="Arial" panose="020B0604020202020204" pitchFamily="34" charset="0"/>
                </a:rPr>
                <a:t>FtsZ</a:t>
              </a:r>
              <a:r>
                <a:rPr lang="en-GB" dirty="0">
                  <a:latin typeface="Arial" panose="020B0604020202020204" pitchFamily="34" charset="0"/>
                  <a:cs typeface="Arial" panose="020B0604020202020204" pitchFamily="34" charset="0"/>
                </a:rPr>
                <a:t> constricting a liposome</a:t>
              </a:r>
            </a:p>
            <a:p>
              <a:r>
                <a:rPr lang="en-GB" sz="1400" dirty="0" err="1">
                  <a:latin typeface="Arial" panose="020B0604020202020204" pitchFamily="34" charset="0"/>
                  <a:cs typeface="Arial" panose="020B0604020202020204" pitchFamily="34" charset="0"/>
                </a:rPr>
                <a:t>Osawa</a:t>
              </a:r>
              <a:r>
                <a:rPr lang="en-GB" sz="1400" dirty="0">
                  <a:latin typeface="Arial" panose="020B0604020202020204" pitchFamily="34" charset="0"/>
                  <a:cs typeface="Arial" panose="020B0604020202020204" pitchFamily="34" charset="0"/>
                </a:rPr>
                <a:t>, Erickson Science 2008</a:t>
              </a:r>
              <a:endParaRPr lang="fr-FR"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28622" t="42308" r="3423" b="28195"/>
            <a:stretch/>
          </p:blipFill>
          <p:spPr>
            <a:xfrm>
              <a:off x="6238595" y="2076143"/>
              <a:ext cx="5650523" cy="1378990"/>
            </a:xfrm>
            <a:prstGeom prst="rect">
              <a:avLst/>
            </a:prstGeom>
          </p:spPr>
        </p:pic>
      </p:grpSp>
      <p:grpSp>
        <p:nvGrpSpPr>
          <p:cNvPr id="5" name="Groupe 4"/>
          <p:cNvGrpSpPr/>
          <p:nvPr/>
        </p:nvGrpSpPr>
        <p:grpSpPr>
          <a:xfrm>
            <a:off x="858646" y="1326191"/>
            <a:ext cx="3614627" cy="4319481"/>
            <a:chOff x="858646" y="1326191"/>
            <a:chExt cx="3614627" cy="4319481"/>
          </a:xfrm>
        </p:grpSpPr>
        <p:sp>
          <p:nvSpPr>
            <p:cNvPr id="11" name="TextBox 10"/>
            <p:cNvSpPr txBox="1"/>
            <p:nvPr/>
          </p:nvSpPr>
          <p:spPr>
            <a:xfrm>
              <a:off x="1414523" y="1326191"/>
              <a:ext cx="2502608" cy="584775"/>
            </a:xfrm>
            <a:prstGeom prst="rect">
              <a:avLst/>
            </a:prstGeom>
            <a:noFill/>
          </p:spPr>
          <p:txBody>
            <a:bodyPr wrap="none" rtlCol="0">
              <a:spAutoFit/>
            </a:bodyPr>
            <a:lstStyle/>
            <a:p>
              <a:pPr algn="ctr"/>
              <a:r>
                <a:rPr lang="en-GB" dirty="0" err="1">
                  <a:latin typeface="Arial" panose="020B0604020202020204" pitchFamily="34" charset="0"/>
                  <a:cs typeface="Arial" panose="020B0604020202020204" pitchFamily="34" charset="0"/>
                </a:rPr>
                <a:t>Divisome</a:t>
              </a:r>
              <a:r>
                <a:rPr lang="en-GB" dirty="0">
                  <a:latin typeface="Arial" panose="020B0604020202020204" pitchFamily="34" charset="0"/>
                  <a:cs typeface="Arial" panose="020B0604020202020204" pitchFamily="34" charset="0"/>
                </a:rPr>
                <a:t> </a:t>
              </a:r>
            </a:p>
            <a:p>
              <a:pPr algn="ctr"/>
              <a:r>
                <a:rPr lang="en-GB" sz="1400" dirty="0" err="1">
                  <a:latin typeface="Arial" panose="020B0604020202020204" pitchFamily="34" charset="0"/>
                  <a:cs typeface="Arial" panose="020B0604020202020204" pitchFamily="34" charset="0"/>
                </a:rPr>
                <a:t>Margolin</a:t>
              </a:r>
              <a:r>
                <a:rPr lang="en-GB" sz="1400" dirty="0">
                  <a:latin typeface="Arial" panose="020B0604020202020204" pitchFamily="34" charset="0"/>
                  <a:cs typeface="Arial" panose="020B0604020202020204" pitchFamily="34" charset="0"/>
                </a:rPr>
                <a:t> Nat Rev Micro 2016</a:t>
              </a:r>
              <a:endParaRPr lang="fr-FR" sz="1400" dirty="0">
                <a:latin typeface="Arial" panose="020B0604020202020204" pitchFamily="34" charset="0"/>
                <a:cs typeface="Arial" panose="020B0604020202020204" pitchFamily="34" charset="0"/>
              </a:endParaRPr>
            </a:p>
          </p:txBody>
        </p:sp>
        <p:pic>
          <p:nvPicPr>
            <p:cNvPr id="13" name="Picture 12" descr="D:\kuloth\2016\Mar\25-03-2016\nrmicro_aop\slides_img\nrmicro.2016.26-f1.jpg"/>
            <p:cNvPicPr>
              <a:picLocks noChangeAspect="1" noChangeArrowheads="1"/>
            </p:cNvPicPr>
            <p:nvPr/>
          </p:nvPicPr>
          <p:blipFill rotWithShape="1">
            <a:blip r:embed="rId3">
              <a:extLst>
                <a:ext uri="{28A0092B-C50C-407E-A947-70E740481C1C}">
                  <a14:useLocalDpi xmlns:a14="http://schemas.microsoft.com/office/drawing/2010/main" val="0"/>
                </a:ext>
              </a:extLst>
            </a:blip>
            <a:srcRect t="37773" b="2534"/>
            <a:stretch/>
          </p:blipFill>
          <p:spPr bwMode="auto">
            <a:xfrm>
              <a:off x="858646" y="1888091"/>
              <a:ext cx="3614627" cy="375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138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85456"/>
          </a:xfrm>
        </p:spPr>
        <p:txBody>
          <a:bodyPr>
            <a:normAutofit/>
          </a:bodyPr>
          <a:lstStyle/>
          <a:p>
            <a:pPr algn="ctr"/>
            <a:r>
              <a:rPr lang="en-GB" dirty="0">
                <a:latin typeface="Arial" panose="020B0604020202020204" pitchFamily="34" charset="0"/>
                <a:cs typeface="Arial" panose="020B0604020202020204" pitchFamily="34" charset="0"/>
              </a:rPr>
              <a:t>The composition of the </a:t>
            </a:r>
            <a:r>
              <a:rPr lang="en-GB" dirty="0" err="1">
                <a:latin typeface="Arial" panose="020B0604020202020204" pitchFamily="34" charset="0"/>
                <a:cs typeface="Arial" panose="020B0604020202020204" pitchFamily="34" charset="0"/>
              </a:rPr>
              <a:t>divisome</a:t>
            </a:r>
            <a:r>
              <a:rPr lang="en-GB" dirty="0">
                <a:latin typeface="Arial" panose="020B0604020202020204" pitchFamily="34" charset="0"/>
                <a:cs typeface="Arial" panose="020B0604020202020204" pitchFamily="34" charset="0"/>
              </a:rPr>
              <a:t> differs from the rest of the cell</a:t>
            </a:r>
            <a:endParaRPr lang="fr-FR" dirty="0">
              <a:latin typeface="Arial" panose="020B0604020202020204" pitchFamily="34" charset="0"/>
              <a:cs typeface="Arial" panose="020B0604020202020204" pitchFamily="34" charset="0"/>
            </a:endParaRPr>
          </a:p>
        </p:txBody>
      </p:sp>
      <p:sp>
        <p:nvSpPr>
          <p:cNvPr id="6" name="Rectangle 5"/>
          <p:cNvSpPr/>
          <p:nvPr/>
        </p:nvSpPr>
        <p:spPr>
          <a:xfrm>
            <a:off x="1875091" y="5231932"/>
            <a:ext cx="8040135" cy="1569660"/>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Are reaction rates altered in the </a:t>
            </a:r>
            <a:r>
              <a:rPr lang="en-GB" sz="3200" dirty="0" err="1">
                <a:latin typeface="Arial" panose="020B0604020202020204" pitchFamily="34" charset="0"/>
                <a:cs typeface="Arial" panose="020B0604020202020204" pitchFamily="34" charset="0"/>
              </a:rPr>
              <a:t>divisome</a:t>
            </a:r>
            <a:r>
              <a:rPr lang="en-GB" sz="3200" dirty="0">
                <a:latin typeface="Arial" panose="020B0604020202020204" pitchFamily="34" charset="0"/>
                <a:cs typeface="Arial" panose="020B0604020202020204" pitchFamily="34" charset="0"/>
              </a:rPr>
              <a:t>?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What happens in the presence of D</a:t>
            </a:r>
            <a:r>
              <a:rPr lang="en-GB" sz="3200" baseline="-25000" dirty="0">
                <a:latin typeface="Arial" panose="020B0604020202020204" pitchFamily="34" charset="0"/>
                <a:cs typeface="Arial" panose="020B0604020202020204" pitchFamily="34" charset="0"/>
              </a:rPr>
              <a:t>2</a:t>
            </a:r>
            <a:r>
              <a:rPr lang="en-GB" sz="3200" dirty="0">
                <a:latin typeface="Arial" panose="020B0604020202020204" pitchFamily="34" charset="0"/>
                <a:cs typeface="Arial" panose="020B0604020202020204" pitchFamily="34" charset="0"/>
              </a:rPr>
              <a:t>O? </a:t>
            </a:r>
            <a:endParaRPr lang="fr-FR" sz="3200" dirty="0">
              <a:latin typeface="Arial" panose="020B0604020202020204" pitchFamily="34" charset="0"/>
              <a:cs typeface="Arial" panose="020B0604020202020204" pitchFamily="34" charset="0"/>
            </a:endParaRPr>
          </a:p>
        </p:txBody>
      </p:sp>
      <p:grpSp>
        <p:nvGrpSpPr>
          <p:cNvPr id="13" name="Groupe 12"/>
          <p:cNvGrpSpPr/>
          <p:nvPr/>
        </p:nvGrpSpPr>
        <p:grpSpPr>
          <a:xfrm>
            <a:off x="572418" y="1672510"/>
            <a:ext cx="11392274" cy="3386717"/>
            <a:chOff x="572418" y="1672510"/>
            <a:chExt cx="11392274" cy="3386717"/>
          </a:xfrm>
        </p:grpSpPr>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l="5992" t="3629" r="7117" b="27438"/>
            <a:stretch>
              <a:fillRect/>
            </a:stretch>
          </p:blipFill>
          <p:spPr bwMode="auto">
            <a:xfrm>
              <a:off x="1467727" y="2620247"/>
              <a:ext cx="2207269" cy="14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5895158" y="4228230"/>
              <a:ext cx="5662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600" i="1" dirty="0">
                  <a:latin typeface="Arial" panose="020B0604020202020204" pitchFamily="34" charset="0"/>
                  <a:cs typeface="Arial" panose="020B0604020202020204" pitchFamily="34" charset="0"/>
                </a:rPr>
                <a:t>E. coli</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stained</a:t>
              </a:r>
              <a:r>
                <a:rPr lang="fr-FR" altLang="fr-FR" sz="1600" dirty="0">
                  <a:latin typeface="Arial" panose="020B0604020202020204" pitchFamily="34" charset="0"/>
                  <a:cs typeface="Arial" panose="020B0604020202020204" pitchFamily="34" charset="0"/>
                </a:rPr>
                <a:t> for DNA </a:t>
              </a:r>
              <a:r>
                <a:rPr lang="fr-FR" altLang="fr-FR" sz="1600" dirty="0" err="1">
                  <a:latin typeface="Arial" panose="020B0604020202020204" pitchFamily="34" charset="0"/>
                  <a:cs typeface="Arial" panose="020B0604020202020204" pitchFamily="34" charset="0"/>
                </a:rPr>
                <a:t>with</a:t>
              </a:r>
              <a:r>
                <a:rPr lang="fr-FR" altLang="fr-FR" sz="1600" dirty="0">
                  <a:latin typeface="Arial" panose="020B0604020202020204" pitchFamily="34" charset="0"/>
                  <a:cs typeface="Arial" panose="020B0604020202020204" pitchFamily="34" charset="0"/>
                </a:rPr>
                <a:t> DAPI (</a:t>
              </a:r>
              <a:r>
                <a:rPr lang="fr-FR" altLang="fr-FR" sz="1600" dirty="0" err="1">
                  <a:latin typeface="Arial" panose="020B0604020202020204" pitchFamily="34" charset="0"/>
                  <a:cs typeface="Arial" panose="020B0604020202020204" pitchFamily="34" charset="0"/>
                </a:rPr>
                <a:t>upper</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blue</a:t>
              </a:r>
              <a:r>
                <a:rPr lang="fr-FR" altLang="fr-FR" sz="1600" dirty="0">
                  <a:latin typeface="Arial" panose="020B0604020202020204" pitchFamily="34" charset="0"/>
                  <a:cs typeface="Arial" panose="020B0604020202020204" pitchFamily="34" charset="0"/>
                </a:rPr>
                <a:t>) and membrane </a:t>
              </a:r>
              <a:r>
                <a:rPr lang="fr-FR" altLang="fr-FR" sz="1600" dirty="0" err="1">
                  <a:latin typeface="Arial" panose="020B0604020202020204" pitchFamily="34" charset="0"/>
                  <a:cs typeface="Arial" panose="020B0604020202020204" pitchFamily="34" charset="0"/>
                </a:rPr>
                <a:t>viscosity</a:t>
              </a:r>
              <a:r>
                <a:rPr lang="fr-FR" altLang="fr-FR" sz="1600" dirty="0">
                  <a:latin typeface="Arial" panose="020B0604020202020204" pitchFamily="34" charset="0"/>
                  <a:cs typeface="Arial" panose="020B0604020202020204" pitchFamily="34" charset="0"/>
                </a:rPr>
                <a:t> </a:t>
              </a:r>
              <a:r>
                <a:rPr lang="fr-FR" altLang="fr-FR" sz="1600" dirty="0" err="1">
                  <a:latin typeface="Arial" panose="020B0604020202020204" pitchFamily="34" charset="0"/>
                  <a:cs typeface="Arial" panose="020B0604020202020204" pitchFamily="34" charset="0"/>
                </a:rPr>
                <a:t>with</a:t>
              </a:r>
              <a:r>
                <a:rPr lang="fr-FR" altLang="fr-FR" sz="1600" dirty="0">
                  <a:latin typeface="Arial" panose="020B0604020202020204" pitchFamily="34" charset="0"/>
                  <a:cs typeface="Arial" panose="020B0604020202020204" pitchFamily="34" charset="0"/>
                </a:rPr>
                <a:t> FM4-64</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a:t>
              </a:r>
              <a:r>
                <a:rPr lang="fr-FR" altLang="fr-FR" sz="1600" dirty="0" err="1">
                  <a:latin typeface="Arial" panose="020B0604020202020204" pitchFamily="34" charset="0"/>
                  <a:cs typeface="Arial" panose="020B0604020202020204" pitchFamily="34" charset="0"/>
                </a:rPr>
                <a:t>lower</a:t>
              </a:r>
              <a:r>
                <a:rPr lang="fr-FR" altLang="fr-FR" sz="1600" dirty="0">
                  <a:latin typeface="Arial" panose="020B0604020202020204" pitchFamily="34" charset="0"/>
                  <a:cs typeface="Arial" panose="020B0604020202020204" pitchFamily="34" charset="0"/>
                </a:rPr>
                <a:t> and </a:t>
              </a:r>
              <a:r>
                <a:rPr lang="fr-FR" altLang="fr-FR" sz="1600" dirty="0" err="1">
                  <a:latin typeface="Arial" panose="020B0604020202020204" pitchFamily="34" charset="0"/>
                  <a:cs typeface="Arial" panose="020B0604020202020204" pitchFamily="34" charset="0"/>
                </a:rPr>
                <a:t>red</a:t>
              </a:r>
              <a:r>
                <a:rPr lang="fr-FR" altLang="fr-FR" sz="1600" dirty="0">
                  <a:latin typeface="Arial" panose="020B0604020202020204" pitchFamily="34" charset="0"/>
                  <a:cs typeface="Arial" panose="020B0604020202020204" pitchFamily="34" charset="0"/>
                </a:rPr>
                <a:t>) </a:t>
              </a:r>
            </a:p>
            <a:p>
              <a:r>
                <a:rPr lang="en-US" altLang="fr-FR" sz="1400" dirty="0" err="1">
                  <a:latin typeface="Arial" panose="020B0604020202020204" pitchFamily="34" charset="0"/>
                  <a:cs typeface="Arial" panose="020B0604020202020204" pitchFamily="34" charset="0"/>
                </a:rPr>
                <a:t>Fishov</a:t>
              </a:r>
              <a:r>
                <a:rPr lang="en-US" altLang="fr-FR" sz="1400" dirty="0">
                  <a:latin typeface="Arial" panose="020B0604020202020204" pitchFamily="34" charset="0"/>
                  <a:cs typeface="Arial" panose="020B0604020202020204" pitchFamily="34" charset="0"/>
                </a:rPr>
                <a:t> and </a:t>
              </a:r>
              <a:r>
                <a:rPr lang="en-US" altLang="fr-FR" sz="1400" dirty="0" err="1">
                  <a:latin typeface="Arial" panose="020B0604020202020204" pitchFamily="34" charset="0"/>
                  <a:cs typeface="Arial" panose="020B0604020202020204" pitchFamily="34" charset="0"/>
                </a:rPr>
                <a:t>Woldringh</a:t>
              </a:r>
              <a:r>
                <a:rPr lang="en-US" altLang="fr-FR" sz="1400" dirty="0">
                  <a:latin typeface="Arial" panose="020B0604020202020204" pitchFamily="34" charset="0"/>
                  <a:cs typeface="Arial" panose="020B0604020202020204" pitchFamily="34" charset="0"/>
                </a:rPr>
                <a:t> 1999 </a:t>
              </a:r>
              <a:endParaRPr lang="fr-FR" altLang="fr-FR" sz="1400" dirty="0">
                <a:latin typeface="Arial" panose="020B0604020202020204" pitchFamily="34" charset="0"/>
                <a:cs typeface="Arial" panose="020B0604020202020204" pitchFamily="34" charset="0"/>
              </a:endParaRPr>
            </a:p>
          </p:txBody>
        </p:sp>
        <p:sp>
          <p:nvSpPr>
            <p:cNvPr id="7" name="Text Box 11"/>
            <p:cNvSpPr txBox="1">
              <a:spLocks noChangeArrowheads="1"/>
            </p:cNvSpPr>
            <p:nvPr/>
          </p:nvSpPr>
          <p:spPr bwMode="auto">
            <a:xfrm>
              <a:off x="1208867" y="4088230"/>
              <a:ext cx="292917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GB" altLang="fr-FR" sz="1600" i="1" dirty="0">
                  <a:cs typeface="Arial" panose="020B0604020202020204" pitchFamily="34" charset="0"/>
                </a:rPr>
                <a:t>E. coli</a:t>
              </a:r>
              <a:r>
                <a:rPr lang="en-GB" altLang="fr-FR" sz="1600" dirty="0">
                  <a:cs typeface="Arial" panose="020B0604020202020204" pitchFamily="34" charset="0"/>
                </a:rPr>
                <a:t>: DNA in red </a:t>
              </a:r>
            </a:p>
            <a:p>
              <a:pPr eaLnBrk="1" hangingPunct="1"/>
              <a:r>
                <a:rPr lang="en-GB" altLang="fr-FR" sz="1600" dirty="0" err="1">
                  <a:cs typeface="Arial" panose="020B0604020202020204" pitchFamily="34" charset="0"/>
                </a:rPr>
                <a:t>cardiolipin</a:t>
              </a:r>
              <a:r>
                <a:rPr lang="en-GB" altLang="fr-FR" sz="1600" dirty="0">
                  <a:cs typeface="Arial" panose="020B0604020202020204" pitchFamily="34" charset="0"/>
                </a:rPr>
                <a:t> in green</a:t>
              </a:r>
            </a:p>
            <a:p>
              <a:pPr eaLnBrk="1" hangingPunct="1"/>
              <a:r>
                <a:rPr lang="en-GB" altLang="fr-FR" sz="1400" dirty="0" err="1">
                  <a:cs typeface="Arial" panose="020B0604020202020204" pitchFamily="34" charset="0"/>
                </a:rPr>
                <a:t>Mileykovskaya</a:t>
              </a:r>
              <a:r>
                <a:rPr lang="en-GB" altLang="fr-FR" sz="1400" dirty="0">
                  <a:cs typeface="Arial" panose="020B0604020202020204" pitchFamily="34" charset="0"/>
                </a:rPr>
                <a:t> and </a:t>
              </a:r>
              <a:r>
                <a:rPr lang="en-GB" altLang="fr-FR" sz="1400" dirty="0" err="1">
                  <a:cs typeface="Arial" panose="020B0604020202020204" pitchFamily="34" charset="0"/>
                </a:rPr>
                <a:t>Dowhan</a:t>
              </a:r>
              <a:r>
                <a:rPr lang="en-GB" altLang="fr-FR" sz="1400" dirty="0">
                  <a:cs typeface="Arial" panose="020B0604020202020204" pitchFamily="34" charset="0"/>
                </a:rPr>
                <a:t> 2000 </a:t>
              </a:r>
            </a:p>
          </p:txBody>
        </p:sp>
        <p:sp>
          <p:nvSpPr>
            <p:cNvPr id="8" name="Text Box 11"/>
            <p:cNvSpPr txBox="1">
              <a:spLocks noChangeArrowheads="1"/>
            </p:cNvSpPr>
            <p:nvPr/>
          </p:nvSpPr>
          <p:spPr bwMode="auto">
            <a:xfrm>
              <a:off x="572418" y="1696917"/>
              <a:ext cx="4463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GB" altLang="fr-FR" sz="1800" dirty="0" err="1">
                  <a:cs typeface="Arial" panose="020B0604020202020204" pitchFamily="34" charset="0"/>
                </a:rPr>
                <a:t>Divisome</a:t>
              </a:r>
              <a:r>
                <a:rPr lang="en-GB" altLang="fr-FR" sz="1800" dirty="0">
                  <a:cs typeface="Arial" panose="020B0604020202020204" pitchFamily="34" charset="0"/>
                </a:rPr>
                <a:t> assembly involves </a:t>
              </a:r>
              <a:r>
                <a:rPr lang="en-GB" altLang="fr-FR" sz="1800" dirty="0" err="1">
                  <a:cs typeface="Arial" panose="020B0604020202020204" pitchFamily="34" charset="0"/>
                </a:rPr>
                <a:t>cardiolipin</a:t>
              </a:r>
              <a:r>
                <a:rPr lang="en-GB" altLang="fr-FR" sz="1800" dirty="0">
                  <a:cs typeface="Arial" panose="020B0604020202020204" pitchFamily="34" charset="0"/>
                </a:rPr>
                <a:t> – and water structures?</a:t>
              </a:r>
            </a:p>
          </p:txBody>
        </p:sp>
        <p:sp>
          <p:nvSpPr>
            <p:cNvPr id="9" name="Text Box 11"/>
            <p:cNvSpPr txBox="1">
              <a:spLocks noChangeArrowheads="1"/>
            </p:cNvSpPr>
            <p:nvPr/>
          </p:nvSpPr>
          <p:spPr bwMode="auto">
            <a:xfrm>
              <a:off x="5895158" y="1672510"/>
              <a:ext cx="60695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cs typeface="Times New Roman" panose="02020603050405020304" pitchFamily="18" charset="0"/>
                </a:defRPr>
              </a:lvl1pPr>
              <a:lvl2pPr marL="742950" indent="-285750" eaLnBrk="0" hangingPunct="0">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defRPr sz="2400">
                  <a:solidFill>
                    <a:schemeClr val="tx1"/>
                  </a:solidFill>
                  <a:latin typeface="Arial" panose="020B0604020202020204" pitchFamily="34" charset="0"/>
                  <a:cs typeface="Times New Roman" panose="02020603050405020304" pitchFamily="18" charset="0"/>
                </a:defRPr>
              </a:lvl3pPr>
              <a:lvl4pPr marL="1600200" indent="-228600" eaLnBrk="0" hangingPunct="0">
                <a:defRPr sz="2400">
                  <a:solidFill>
                    <a:schemeClr val="tx1"/>
                  </a:solidFill>
                  <a:latin typeface="Arial" panose="020B0604020202020204" pitchFamily="34" charset="0"/>
                  <a:cs typeface="Times New Roman" panose="02020603050405020304" pitchFamily="18" charset="0"/>
                </a:defRPr>
              </a:lvl4pPr>
              <a:lvl5pPr marL="2057400" indent="-228600" eaLnBrk="0" hangingPunct="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GB" altLang="fr-FR" sz="1800" dirty="0" err="1">
                  <a:cs typeface="Arial" panose="020B0604020202020204" pitchFamily="34" charset="0"/>
                </a:rPr>
                <a:t>Divisome</a:t>
              </a:r>
              <a:r>
                <a:rPr lang="en-GB" altLang="fr-FR" sz="1800" dirty="0">
                  <a:cs typeface="Arial" panose="020B0604020202020204" pitchFamily="34" charset="0"/>
                </a:rPr>
                <a:t> operation involves altered membrane viscosity </a:t>
              </a:r>
            </a:p>
            <a:p>
              <a:pPr eaLnBrk="1" hangingPunct="1"/>
              <a:r>
                <a:rPr lang="en-GB" altLang="fr-FR" sz="1800" dirty="0">
                  <a:cs typeface="Arial" panose="020B0604020202020204" pitchFamily="34" charset="0"/>
                </a:rPr>
                <a:t>– and water structures?</a:t>
              </a:r>
            </a:p>
          </p:txBody>
        </p:sp>
        <p:pic>
          <p:nvPicPr>
            <p:cNvPr id="10" name="Picture 7"/>
            <p:cNvPicPr>
              <a:picLocks noChangeAspect="1" noChangeArrowheads="1"/>
            </p:cNvPicPr>
            <p:nvPr/>
          </p:nvPicPr>
          <p:blipFill>
            <a:blip r:embed="rId4">
              <a:lum contrast="72000"/>
              <a:extLst>
                <a:ext uri="{28A0092B-C50C-407E-A947-70E740481C1C}">
                  <a14:useLocalDpi xmlns:a14="http://schemas.microsoft.com/office/drawing/2010/main" val="0"/>
                </a:ext>
              </a:extLst>
            </a:blip>
            <a:srcRect l="63472" t="3261" r="23245" b="80263"/>
            <a:stretch>
              <a:fillRect/>
            </a:stretch>
          </p:blipFill>
          <p:spPr bwMode="auto">
            <a:xfrm>
              <a:off x="8238826" y="2683926"/>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a:lum contrast="72000"/>
              <a:extLst>
                <a:ext uri="{28A0092B-C50C-407E-A947-70E740481C1C}">
                  <a14:useLocalDpi xmlns:a14="http://schemas.microsoft.com/office/drawing/2010/main" val="0"/>
                </a:ext>
              </a:extLst>
            </a:blip>
            <a:srcRect l="20755" t="1430" r="66982" b="78546"/>
            <a:stretch>
              <a:fillRect/>
            </a:stretch>
          </p:blipFill>
          <p:spPr bwMode="auto">
            <a:xfrm>
              <a:off x="6444515" y="2464748"/>
              <a:ext cx="1557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629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943170"/>
          </a:xfrm>
        </p:spPr>
        <p:txBody>
          <a:bodyPr/>
          <a:lstStyle/>
          <a:p>
            <a:pPr algn="ctr"/>
            <a:r>
              <a:rPr lang="en-GB" dirty="0">
                <a:latin typeface="Arial" panose="020B0604020202020204" pitchFamily="34" charset="0"/>
                <a:cs typeface="Arial" panose="020B0604020202020204" pitchFamily="34" charset="0"/>
              </a:rPr>
              <a:t>D</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O affects process of division</a:t>
            </a:r>
            <a:endParaRPr lang="fr-FR" dirty="0">
              <a:latin typeface="Arial" panose="020B0604020202020204" pitchFamily="34" charset="0"/>
              <a:cs typeface="Arial" panose="020B0604020202020204" pitchFamily="34" charset="0"/>
            </a:endParaRPr>
          </a:p>
        </p:txBody>
      </p:sp>
      <p:grpSp>
        <p:nvGrpSpPr>
          <p:cNvPr id="8" name="Groupe 7"/>
          <p:cNvGrpSpPr/>
          <p:nvPr/>
        </p:nvGrpSpPr>
        <p:grpSpPr>
          <a:xfrm>
            <a:off x="187025" y="1358153"/>
            <a:ext cx="12120146" cy="4696087"/>
            <a:chOff x="187025" y="1358153"/>
            <a:chExt cx="12120146" cy="4696087"/>
          </a:xfrm>
        </p:grpSpPr>
        <p:sp>
          <p:nvSpPr>
            <p:cNvPr id="3" name="Rectangle 2"/>
            <p:cNvSpPr/>
            <p:nvPr/>
          </p:nvSpPr>
          <p:spPr>
            <a:xfrm>
              <a:off x="7738534" y="1358153"/>
              <a:ext cx="3078087" cy="584775"/>
            </a:xfrm>
            <a:prstGeom prst="rect">
              <a:avLst/>
            </a:prstGeom>
          </p:spPr>
          <p:txBody>
            <a:bodyPr wrap="none">
              <a:spAutoFit/>
            </a:bodyPr>
            <a:lstStyle/>
            <a:p>
              <a:r>
                <a:rPr lang="en-GB" dirty="0">
                  <a:latin typeface="Arial" panose="020B0604020202020204" pitchFamily="34" charset="0"/>
                  <a:cs typeface="Arial" panose="020B0604020202020204" pitchFamily="34" charset="0"/>
                </a:rPr>
                <a:t>Cell division blocked by D</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O</a:t>
              </a:r>
            </a:p>
            <a:p>
              <a:r>
                <a:rPr lang="en-GB" sz="1400" dirty="0">
                  <a:latin typeface="Arial" panose="020B0604020202020204" pitchFamily="34" charset="0"/>
                  <a:cs typeface="Arial" panose="020B0604020202020204" pitchFamily="34" charset="0"/>
                </a:rPr>
                <a:t>Gross  and </a:t>
              </a:r>
              <a:r>
                <a:rPr lang="en-GB" sz="1400" dirty="0" err="1">
                  <a:latin typeface="Arial" panose="020B0604020202020204" pitchFamily="34" charset="0"/>
                  <a:cs typeface="Arial" panose="020B0604020202020204" pitchFamily="34" charset="0"/>
                </a:rPr>
                <a:t>Spindel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Science1960</a:t>
              </a:r>
              <a:r>
                <a:rPr lang="en-GB" sz="1400"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19044" r="5175"/>
            <a:stretch/>
          </p:blipFill>
          <p:spPr>
            <a:xfrm>
              <a:off x="3642103" y="2154491"/>
              <a:ext cx="2855464" cy="3645838"/>
            </a:xfrm>
            <a:prstGeom prst="rect">
              <a:avLst/>
            </a:prstGeom>
          </p:spPr>
        </p:pic>
        <p:sp>
          <p:nvSpPr>
            <p:cNvPr id="5" name="Rectangle 4"/>
            <p:cNvSpPr/>
            <p:nvPr/>
          </p:nvSpPr>
          <p:spPr>
            <a:xfrm>
              <a:off x="1749532" y="1358154"/>
              <a:ext cx="4833118" cy="584775"/>
            </a:xfrm>
            <a:prstGeom prst="rect">
              <a:avLst/>
            </a:prstGeom>
          </p:spPr>
          <p:txBody>
            <a:bodyPr wrap="none">
              <a:spAutoFit/>
            </a:bodyPr>
            <a:lstStyle/>
            <a:p>
              <a:r>
                <a:rPr lang="en-GB" dirty="0">
                  <a:latin typeface="Arial" panose="020B0604020202020204" pitchFamily="34" charset="0"/>
                  <a:cs typeface="Arial" panose="020B0604020202020204" pitchFamily="34" charset="0"/>
                </a:rPr>
                <a:t>Tubulin polymerisation increased by </a:t>
              </a:r>
              <a:r>
                <a:rPr lang="en-GB" dirty="0" err="1">
                  <a:latin typeface="Arial" panose="020B0604020202020204" pitchFamily="34" charset="0"/>
                  <a:cs typeface="Arial" panose="020B0604020202020204" pitchFamily="34" charset="0"/>
                </a:rPr>
                <a:t>D</a:t>
              </a:r>
              <a:r>
                <a:rPr lang="en-GB" baseline="-25000" dirty="0" err="1">
                  <a:latin typeface="Arial" panose="020B0604020202020204" pitchFamily="34" charset="0"/>
                  <a:cs typeface="Arial" panose="020B0604020202020204" pitchFamily="34" charset="0"/>
                </a:rPr>
                <a:t>2</a:t>
              </a:r>
              <a:r>
                <a:rPr lang="en-GB" dirty="0" err="1">
                  <a:latin typeface="Arial" panose="020B0604020202020204" pitchFamily="34" charset="0"/>
                  <a:cs typeface="Arial" panose="020B0604020202020204" pitchFamily="34" charset="0"/>
                </a:rPr>
                <a:t>O</a:t>
              </a:r>
              <a:r>
                <a:rPr lang="en-GB"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Inoue and Sato J Gen Phys 1967; Itoh and Sato BBA 1984</a:t>
              </a:r>
              <a:endParaRPr lang="fr-FR"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87025" y="2175667"/>
              <a:ext cx="3455077" cy="3624661"/>
            </a:xfrm>
            <a:prstGeom prst="rect">
              <a:avLst/>
            </a:prstGeom>
          </p:spPr>
        </p:pic>
        <p:pic>
          <p:nvPicPr>
            <p:cNvPr id="7" name="Picture 6"/>
            <p:cNvPicPr>
              <a:picLocks noChangeAspect="1"/>
            </p:cNvPicPr>
            <p:nvPr/>
          </p:nvPicPr>
          <p:blipFill>
            <a:blip r:embed="rId5"/>
            <a:stretch>
              <a:fillRect/>
            </a:stretch>
          </p:blipFill>
          <p:spPr>
            <a:xfrm>
              <a:off x="7073265" y="1942929"/>
              <a:ext cx="3941918" cy="1515380"/>
            </a:xfrm>
            <a:prstGeom prst="rect">
              <a:avLst/>
            </a:prstGeom>
          </p:spPr>
        </p:pic>
        <p:sp>
          <p:nvSpPr>
            <p:cNvPr id="9" name="Rectangle 8"/>
            <p:cNvSpPr/>
            <p:nvPr/>
          </p:nvSpPr>
          <p:spPr>
            <a:xfrm>
              <a:off x="6497567" y="3491193"/>
              <a:ext cx="5809604" cy="584775"/>
            </a:xfrm>
            <a:prstGeom prst="rect">
              <a:avLst/>
            </a:prstGeom>
          </p:spPr>
          <p:txBody>
            <a:bodyPr wrap="none">
              <a:spAutoFit/>
            </a:bodyPr>
            <a:lstStyle/>
            <a:p>
              <a:r>
                <a:rPr lang="fr-FR" dirty="0">
                  <a:latin typeface="Arial" panose="020B0604020202020204" pitchFamily="34" charset="0"/>
                  <a:cs typeface="Arial" panose="020B0604020202020204" pitchFamily="34" charset="0"/>
                </a:rPr>
                <a:t>Structure </a:t>
              </a:r>
              <a:r>
                <a:rPr lang="en-GB" dirty="0">
                  <a:latin typeface="Arial" panose="020B0604020202020204" pitchFamily="34" charset="0"/>
                  <a:cs typeface="Arial" panose="020B0604020202020204" pitchFamily="34" charset="0"/>
                </a:rPr>
                <a:t>o</a:t>
              </a:r>
              <a:r>
                <a:rPr lang="fr-FR" dirty="0">
                  <a:latin typeface="Arial" panose="020B0604020202020204" pitchFamily="34" charset="0"/>
                  <a:cs typeface="Arial" panose="020B0604020202020204" pitchFamily="34" charset="0"/>
                </a:rPr>
                <a:t>f </a:t>
              </a:r>
              <a:r>
                <a:rPr lang="fr-FR" i="1" dirty="0" err="1">
                  <a:latin typeface="Arial" panose="020B0604020202020204" pitchFamily="34" charset="0"/>
                  <a:cs typeface="Arial" panose="020B0604020202020204" pitchFamily="34" charset="0"/>
                </a:rPr>
                <a:t>Synechococcus</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elongatus</a:t>
              </a:r>
              <a:r>
                <a:rPr lang="en-GB" dirty="0">
                  <a:latin typeface="Arial" panose="020B0604020202020204" pitchFamily="34" charset="0"/>
                  <a:cs typeface="Arial" panose="020B0604020202020204" pitchFamily="34" charset="0"/>
                </a:rPr>
                <a:t> changed in D</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O</a:t>
              </a:r>
            </a:p>
            <a:p>
              <a:r>
                <a:rPr lang="en-GB" sz="1400" dirty="0" err="1">
                  <a:latin typeface="Arial" panose="020B0604020202020204" pitchFamily="34" charset="0"/>
                  <a:cs typeface="Arial" panose="020B0604020202020204" pitchFamily="34" charset="0"/>
                </a:rPr>
                <a:t>Ouali</a:t>
              </a:r>
              <a:r>
                <a:rPr lang="en-GB" sz="1400" dirty="0">
                  <a:latin typeface="Arial" panose="020B0604020202020204" pitchFamily="34" charset="0"/>
                  <a:cs typeface="Arial" panose="020B0604020202020204" pitchFamily="34" charset="0"/>
                </a:rPr>
                <a:t> et al DESS University of Paris VI 2004 </a:t>
              </a:r>
              <a:endParaRPr lang="fr-FR" sz="1400"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rotWithShape="1">
            <a:blip r:embed="rId6"/>
            <a:srcRect l="16406" t="31416" r="20781" b="6389"/>
            <a:stretch/>
          </p:blipFill>
          <p:spPr>
            <a:xfrm>
              <a:off x="7073265" y="4074299"/>
              <a:ext cx="3554821" cy="1979941"/>
            </a:xfrm>
            <a:prstGeom prst="rect">
              <a:avLst/>
            </a:prstGeom>
          </p:spPr>
        </p:pic>
      </p:grpSp>
      <p:sp>
        <p:nvSpPr>
          <p:cNvPr id="11" name="Title 1"/>
          <p:cNvSpPr txBox="1">
            <a:spLocks/>
          </p:cNvSpPr>
          <p:nvPr/>
        </p:nvSpPr>
        <p:spPr>
          <a:xfrm>
            <a:off x="187025" y="5970160"/>
            <a:ext cx="11700175" cy="943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Arial" panose="020B0604020202020204" pitchFamily="34" charset="0"/>
                <a:cs typeface="Arial" panose="020B0604020202020204" pitchFamily="34" charset="0"/>
              </a:rPr>
              <a:t>Is this telling us about the function of the cell cycle?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95" y="0"/>
            <a:ext cx="11596240" cy="900953"/>
          </a:xfrm>
        </p:spPr>
        <p:txBody>
          <a:bodyPr>
            <a:normAutofit fontScale="90000"/>
          </a:bodyPr>
          <a:lstStyle/>
          <a:p>
            <a:r>
              <a:rPr lang="en-GB" dirty="0">
                <a:latin typeface="Arial" panose="020B0604020202020204" pitchFamily="34" charset="0"/>
                <a:cs typeface="Arial" panose="020B0604020202020204" pitchFamily="34" charset="0"/>
              </a:rPr>
              <a:t>Bacteria must grow in heaven and survive in hell</a:t>
            </a:r>
            <a:endParaRPr lang="fr-FR" dirty="0">
              <a:latin typeface="Arial" panose="020B0604020202020204" pitchFamily="34" charset="0"/>
              <a:cs typeface="Arial" panose="020B0604020202020204" pitchFamily="34" charset="0"/>
            </a:endParaRPr>
          </a:p>
        </p:txBody>
      </p:sp>
      <p:grpSp>
        <p:nvGrpSpPr>
          <p:cNvPr id="18" name="Groupe 17"/>
          <p:cNvGrpSpPr/>
          <p:nvPr/>
        </p:nvGrpSpPr>
        <p:grpSpPr>
          <a:xfrm>
            <a:off x="2470805" y="1288508"/>
            <a:ext cx="6565617" cy="1896035"/>
            <a:chOff x="2470805" y="1288508"/>
            <a:chExt cx="6565617" cy="1896035"/>
          </a:xfrm>
        </p:grpSpPr>
        <p:sp>
          <p:nvSpPr>
            <p:cNvPr id="4" name="Text Box 6"/>
            <p:cNvSpPr txBox="1">
              <a:spLocks noChangeArrowheads="1"/>
            </p:cNvSpPr>
            <p:nvPr/>
          </p:nvSpPr>
          <p:spPr bwMode="auto">
            <a:xfrm>
              <a:off x="4984497" y="1975700"/>
              <a:ext cx="981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fr-FR" sz="2000" i="1" dirty="0">
                  <a:latin typeface="Arial" panose="020B0604020202020204" pitchFamily="34" charset="0"/>
                  <a:cs typeface="Arial" panose="020B0604020202020204" pitchFamily="34" charset="0"/>
                </a:rPr>
                <a:t>versus</a:t>
              </a:r>
              <a:endParaRPr lang="fr-FR" altLang="fr-FR" b="1" i="1" dirty="0">
                <a:latin typeface="Arial" panose="020B0604020202020204" pitchFamily="34" charset="0"/>
                <a:cs typeface="Arial" panose="020B0604020202020204" pitchFamily="34" charset="0"/>
              </a:endParaRPr>
            </a:p>
          </p:txBody>
        </p:sp>
        <p:pic>
          <p:nvPicPr>
            <p:cNvPr id="9" name="Picture 14" descr="La Balagn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7" t="7565" r="7500" b="16650"/>
            <a:stretch/>
          </p:blipFill>
          <p:spPr bwMode="auto">
            <a:xfrm>
              <a:off x="2470805" y="1325563"/>
              <a:ext cx="2123607" cy="18589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C:\Documents and Settings\VIC\My Documents\CD\Conferences\Exeter\Exeter\etna1909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375" y="1288508"/>
              <a:ext cx="2528047" cy="18960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623357" y="3486010"/>
            <a:ext cx="10064223" cy="2634770"/>
            <a:chOff x="623357" y="3486010"/>
            <a:chExt cx="10064223" cy="2634770"/>
          </a:xfrm>
        </p:grpSpPr>
        <p:pic>
          <p:nvPicPr>
            <p:cNvPr id="8" name="Picture 10" descr="C:\DOCUME~1\VICNOR~1\LOCALS~1\Temp\\msotw9_temp0.bmp"/>
            <p:cNvPicPr>
              <a:picLocks noChangeAspect="1" noChangeArrowheads="1"/>
            </p:cNvPicPr>
            <p:nvPr/>
          </p:nvPicPr>
          <p:blipFill rotWithShape="1">
            <a:blip r:embed="rId5">
              <a:extLst>
                <a:ext uri="{28A0092B-C50C-407E-A947-70E740481C1C}">
                  <a14:useLocalDpi xmlns:a14="http://schemas.microsoft.com/office/drawing/2010/main" val="0"/>
                </a:ext>
              </a:extLst>
            </a:blip>
            <a:srcRect l="1786" t="2859" r="-906" b="622"/>
            <a:stretch/>
          </p:blipFill>
          <p:spPr bwMode="auto">
            <a:xfrm rot="2220000">
              <a:off x="6164464" y="4528259"/>
              <a:ext cx="1728161" cy="159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descr="C:\WINDOWS\Bureau\Minsky review\Repair-Fig_203_sm.jpg"/>
            <p:cNvPicPr>
              <a:picLocks noChangeAspect="1" noChangeArrowheads="1"/>
            </p:cNvPicPr>
            <p:nvPr/>
          </p:nvPicPr>
          <p:blipFill>
            <a:blip r:embed="rId6">
              <a:extLst>
                <a:ext uri="{28A0092B-C50C-407E-A947-70E740481C1C}">
                  <a14:useLocalDpi xmlns:a14="http://schemas.microsoft.com/office/drawing/2010/main" val="0"/>
                </a:ext>
              </a:extLst>
            </a:blip>
            <a:srcRect l="2667" t="4131" r="53333" b="2179"/>
            <a:stretch>
              <a:fillRect/>
            </a:stretch>
          </p:blipFill>
          <p:spPr bwMode="auto">
            <a:xfrm rot="5400000">
              <a:off x="964451" y="4461441"/>
              <a:ext cx="1308847" cy="1705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DOCUME~1\VICNOR~1\LOCALS~1\Temp\\msotw9_temp0.bmp"/>
            <p:cNvPicPr>
              <a:picLocks noChangeAspect="1" noChangeArrowheads="1"/>
            </p:cNvPicPr>
            <p:nvPr/>
          </p:nvPicPr>
          <p:blipFill>
            <a:blip r:embed="rId7">
              <a:extLst>
                <a:ext uri="{28A0092B-C50C-407E-A947-70E740481C1C}">
                  <a14:useLocalDpi xmlns:a14="http://schemas.microsoft.com/office/drawing/2010/main" val="0"/>
                </a:ext>
              </a:extLst>
            </a:blip>
            <a:srcRect l="11539" t="11920" r="11539" b="45695"/>
            <a:stretch>
              <a:fillRect/>
            </a:stretch>
          </p:blipFill>
          <p:spPr bwMode="auto">
            <a:xfrm>
              <a:off x="3343842" y="4687153"/>
              <a:ext cx="2286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9"/>
            <p:cNvSpPr>
              <a:spLocks noChangeArrowheads="1"/>
            </p:cNvSpPr>
            <p:nvPr/>
          </p:nvSpPr>
          <p:spPr bwMode="auto">
            <a:xfrm>
              <a:off x="3301260" y="4149630"/>
              <a:ext cx="23711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fr-FR" sz="1400" dirty="0">
                  <a:latin typeface="Arial" panose="020B0604020202020204" pitchFamily="34" charset="0"/>
                  <a:cs typeface="Arial" panose="020B0604020202020204" pitchFamily="34" charset="0"/>
                </a:rPr>
                <a:t>Stalked and swarmer cell of</a:t>
              </a:r>
              <a:r>
                <a:rPr lang="en-US" altLang="fr-FR" sz="1400" i="1" dirty="0">
                  <a:latin typeface="Arial" panose="020B0604020202020204" pitchFamily="34" charset="0"/>
                  <a:cs typeface="Arial" panose="020B0604020202020204" pitchFamily="34" charset="0"/>
                </a:rPr>
                <a:t> </a:t>
              </a:r>
              <a:r>
                <a:rPr lang="en-US" altLang="fr-FR" sz="1400" i="1" dirty="0" err="1">
                  <a:latin typeface="Arial" panose="020B0604020202020204" pitchFamily="34" charset="0"/>
                  <a:cs typeface="Arial" panose="020B0604020202020204" pitchFamily="34" charset="0"/>
                </a:rPr>
                <a:t>Caulobacter</a:t>
              </a:r>
              <a:r>
                <a:rPr lang="en-US" altLang="fr-FR" sz="1400" i="1" dirty="0">
                  <a:latin typeface="Arial" panose="020B0604020202020204" pitchFamily="34" charset="0"/>
                  <a:cs typeface="Arial" panose="020B0604020202020204" pitchFamily="34" charset="0"/>
                </a:rPr>
                <a:t> </a:t>
              </a:r>
              <a:r>
                <a:rPr lang="en-US" altLang="fr-FR" sz="1400" i="1" dirty="0" err="1">
                  <a:latin typeface="Arial" panose="020B0604020202020204" pitchFamily="34" charset="0"/>
                  <a:cs typeface="Arial" panose="020B0604020202020204" pitchFamily="34" charset="0"/>
                </a:rPr>
                <a:t>crescentus</a:t>
              </a:r>
              <a:endParaRPr lang="fr-FR" altLang="fr-FR" sz="1400" i="1" dirty="0">
                <a:latin typeface="Arial" panose="020B0604020202020204" pitchFamily="34" charset="0"/>
                <a:cs typeface="Arial" panose="020B0604020202020204" pitchFamily="34" charset="0"/>
              </a:endParaRPr>
            </a:p>
          </p:txBody>
        </p:sp>
        <p:sp>
          <p:nvSpPr>
            <p:cNvPr id="5" name="Rectangle 7"/>
            <p:cNvSpPr>
              <a:spLocks noChangeArrowheads="1"/>
            </p:cNvSpPr>
            <p:nvPr/>
          </p:nvSpPr>
          <p:spPr bwMode="auto">
            <a:xfrm>
              <a:off x="5948494" y="4168580"/>
              <a:ext cx="2563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fr-FR" sz="1400" dirty="0">
                  <a:latin typeface="Arial" panose="020B0604020202020204" pitchFamily="34" charset="0"/>
                  <a:cs typeface="Arial" panose="020B0604020202020204" pitchFamily="34" charset="0"/>
                </a:rPr>
                <a:t>Spore and mother cell of </a:t>
              </a:r>
              <a:r>
                <a:rPr lang="en-US" altLang="fr-FR" sz="1400" i="1" dirty="0">
                  <a:latin typeface="Arial" panose="020B0604020202020204" pitchFamily="34" charset="0"/>
                  <a:cs typeface="Arial" panose="020B0604020202020204" pitchFamily="34" charset="0"/>
                </a:rPr>
                <a:t>Bacillus subtilis</a:t>
              </a:r>
              <a:endParaRPr lang="fr-FR" altLang="fr-FR" sz="1400" i="1" dirty="0">
                <a:latin typeface="Arial" panose="020B0604020202020204" pitchFamily="34" charset="0"/>
                <a:cs typeface="Arial" panose="020B0604020202020204" pitchFamily="34" charset="0"/>
              </a:endParaRPr>
            </a:p>
          </p:txBody>
        </p:sp>
        <p:sp>
          <p:nvSpPr>
            <p:cNvPr id="13" name="Text Box 6"/>
            <p:cNvSpPr txBox="1">
              <a:spLocks noChangeArrowheads="1"/>
            </p:cNvSpPr>
            <p:nvPr/>
          </p:nvSpPr>
          <p:spPr bwMode="auto">
            <a:xfrm>
              <a:off x="623357" y="4141519"/>
              <a:ext cx="22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fr-FR" sz="1400" dirty="0">
                  <a:latin typeface="Arial" panose="020B0604020202020204" pitchFamily="34" charset="0"/>
                  <a:cs typeface="Arial" panose="020B0604020202020204" pitchFamily="34" charset="0"/>
                </a:rPr>
                <a:t>D</a:t>
              </a:r>
              <a:r>
                <a:rPr lang="fr-FR" altLang="fr-FR" sz="1400" dirty="0" err="1">
                  <a:latin typeface="Arial" panose="020B0604020202020204" pitchFamily="34" charset="0"/>
                  <a:cs typeface="Arial" panose="020B0604020202020204" pitchFamily="34" charset="0"/>
                </a:rPr>
                <a:t>ifferent</a:t>
              </a:r>
              <a:r>
                <a:rPr lang="fr-FR" altLang="fr-FR" sz="1400" dirty="0">
                  <a:latin typeface="Arial" panose="020B0604020202020204" pitchFamily="34" charset="0"/>
                  <a:cs typeface="Arial" panose="020B0604020202020204" pitchFamily="34" charset="0"/>
                </a:rPr>
                <a:t> </a:t>
              </a:r>
              <a:r>
                <a:rPr lang="en-GB" altLang="fr-FR" sz="1400" dirty="0">
                  <a:latin typeface="Arial" panose="020B0604020202020204" pitchFamily="34" charset="0"/>
                  <a:cs typeface="Arial" panose="020B0604020202020204" pitchFamily="34" charset="0"/>
                </a:rPr>
                <a:t>daughters of</a:t>
              </a:r>
              <a:r>
                <a:rPr lang="fr-FR" altLang="fr-FR" sz="1400" dirty="0">
                  <a:latin typeface="Arial" panose="020B0604020202020204" pitchFamily="34" charset="0"/>
                  <a:cs typeface="Arial" panose="020B0604020202020204" pitchFamily="34" charset="0"/>
                </a:rPr>
                <a:t> </a:t>
              </a:r>
              <a:r>
                <a:rPr lang="fr-FR" altLang="fr-FR" sz="1400" i="1" dirty="0" err="1">
                  <a:latin typeface="Arial" panose="020B0604020202020204" pitchFamily="34" charset="0"/>
                  <a:cs typeface="Arial" panose="020B0604020202020204" pitchFamily="34" charset="0"/>
                </a:rPr>
                <a:t>Deinococcus</a:t>
              </a:r>
              <a:r>
                <a:rPr lang="fr-FR" altLang="fr-FR" sz="1400" i="1" dirty="0">
                  <a:latin typeface="Arial" panose="020B0604020202020204" pitchFamily="34" charset="0"/>
                  <a:cs typeface="Arial" panose="020B0604020202020204" pitchFamily="34" charset="0"/>
                </a:rPr>
                <a:t> </a:t>
              </a:r>
              <a:r>
                <a:rPr lang="fr-FR" altLang="fr-FR" sz="1400" i="1" dirty="0" err="1">
                  <a:latin typeface="Arial" panose="020B0604020202020204" pitchFamily="34" charset="0"/>
                  <a:cs typeface="Arial" panose="020B0604020202020204" pitchFamily="34" charset="0"/>
                </a:rPr>
                <a:t>radiodurans</a:t>
              </a:r>
              <a:endParaRPr lang="fr-FR" altLang="fr-FR" sz="1400" b="1" dirty="0">
                <a:latin typeface="Arial" panose="020B0604020202020204" pitchFamily="34" charset="0"/>
                <a:cs typeface="Arial" panose="020B0604020202020204" pitchFamily="34" charset="0"/>
              </a:endParaRPr>
            </a:p>
          </p:txBody>
        </p:sp>
        <p:sp>
          <p:nvSpPr>
            <p:cNvPr id="14" name="Text Box 6"/>
            <p:cNvSpPr txBox="1">
              <a:spLocks noChangeArrowheads="1"/>
            </p:cNvSpPr>
            <p:nvPr/>
          </p:nvSpPr>
          <p:spPr bwMode="auto">
            <a:xfrm>
              <a:off x="1909893" y="3486010"/>
              <a:ext cx="75250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fr-FR" sz="3200" dirty="0">
                  <a:latin typeface="Arial" panose="020B0604020202020204" pitchFamily="34" charset="0"/>
                  <a:cs typeface="Arial" panose="020B0604020202020204" pitchFamily="34" charset="0"/>
                </a:rPr>
                <a:t>This is achieved via the cell cycle</a:t>
              </a:r>
              <a:endParaRPr lang="fr-FR" altLang="fr-FR" sz="3200" b="1" dirty="0">
                <a:latin typeface="Arial" panose="020B0604020202020204" pitchFamily="34" charset="0"/>
                <a:cs typeface="Arial" panose="020B0604020202020204" pitchFamily="34" charset="0"/>
              </a:endParaRPr>
            </a:p>
          </p:txBody>
        </p:sp>
        <p:pic>
          <p:nvPicPr>
            <p:cNvPr id="15" name="Image 6" descr="C:\Users\yannick\Desktop\NATURE\figure 4\JpegCompressed_figure 4.jpg"/>
            <p:cNvPicPr/>
            <p:nvPr/>
          </p:nvPicPr>
          <p:blipFill rotWithShape="1">
            <a:blip r:embed="rId8">
              <a:extLst>
                <a:ext uri="{28A0092B-C50C-407E-A947-70E740481C1C}">
                  <a14:useLocalDpi xmlns:a14="http://schemas.microsoft.com/office/drawing/2010/main" val="0"/>
                </a:ext>
              </a:extLst>
            </a:blip>
            <a:srcRect l="50371" t="43089" r="34210" b="43903"/>
            <a:stretch/>
          </p:blipFill>
          <p:spPr bwMode="auto">
            <a:xfrm>
              <a:off x="8742343" y="4659751"/>
              <a:ext cx="1674975" cy="1441947"/>
            </a:xfrm>
            <a:prstGeom prst="rect">
              <a:avLst/>
            </a:prstGeom>
            <a:noFill/>
            <a:ln>
              <a:noFill/>
            </a:ln>
          </p:spPr>
        </p:pic>
        <p:sp>
          <p:nvSpPr>
            <p:cNvPr id="16" name="Rectangle 7"/>
            <p:cNvSpPr>
              <a:spLocks noChangeArrowheads="1"/>
            </p:cNvSpPr>
            <p:nvPr/>
          </p:nvSpPr>
          <p:spPr bwMode="auto">
            <a:xfrm>
              <a:off x="8742343" y="4149630"/>
              <a:ext cx="1945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fr-FR" sz="1400" dirty="0">
                  <a:latin typeface="Arial" panose="020B0604020202020204" pitchFamily="34" charset="0"/>
                  <a:cs typeface="Arial" panose="020B0604020202020204" pitchFamily="34" charset="0"/>
                </a:rPr>
                <a:t>Asymmetric growth of </a:t>
              </a:r>
              <a:r>
                <a:rPr lang="en-US" altLang="fr-FR" sz="1400" i="1" dirty="0">
                  <a:latin typeface="Arial" panose="020B0604020202020204" pitchFamily="34" charset="0"/>
                  <a:cs typeface="Arial" panose="020B0604020202020204" pitchFamily="34" charset="0"/>
                </a:rPr>
                <a:t>Escherichia coli</a:t>
              </a:r>
              <a:endParaRPr lang="fr-FR" altLang="fr-FR" sz="1400" i="1" dirty="0">
                <a:latin typeface="Arial" panose="020B0604020202020204" pitchFamily="34" charset="0"/>
                <a:cs typeface="Arial" panose="020B0604020202020204" pitchFamily="34" charset="0"/>
              </a:endParaRPr>
            </a:p>
          </p:txBody>
        </p:sp>
      </p:grpSp>
      <p:sp>
        <p:nvSpPr>
          <p:cNvPr id="17" name="Text Box 6"/>
          <p:cNvSpPr txBox="1">
            <a:spLocks noChangeArrowheads="1"/>
          </p:cNvSpPr>
          <p:nvPr/>
        </p:nvSpPr>
        <p:spPr bwMode="auto">
          <a:xfrm>
            <a:off x="2412494" y="6101943"/>
            <a:ext cx="6893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fr-FR" sz="3600" dirty="0">
                <a:latin typeface="Arial" panose="020B0604020202020204" pitchFamily="34" charset="0"/>
                <a:cs typeface="Arial" panose="020B0604020202020204" pitchFamily="34" charset="0"/>
              </a:rPr>
              <a:t>Are water structures involved?</a:t>
            </a:r>
            <a:endParaRPr lang="fr-FR" altLang="fr-FR"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6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174"/>
            <a:ext cx="10515600" cy="985373"/>
          </a:xfrm>
        </p:spPr>
        <p:txBody>
          <a:bodyPr/>
          <a:lstStyle/>
          <a:p>
            <a:pPr algn="ctr"/>
            <a:r>
              <a:rPr lang="en-GB" dirty="0">
                <a:latin typeface="Arial" panose="020B0604020202020204" pitchFamily="34" charset="0"/>
                <a:cs typeface="Arial" panose="020B0604020202020204" pitchFamily="34" charset="0"/>
              </a:rPr>
              <a:t>Water is different in spores</a:t>
            </a:r>
            <a:endParaRPr lang="fr-FR" dirty="0">
              <a:latin typeface="Arial" panose="020B0604020202020204" pitchFamily="34" charset="0"/>
              <a:cs typeface="Arial" panose="020B0604020202020204" pitchFamily="34" charset="0"/>
            </a:endParaRPr>
          </a:p>
        </p:txBody>
      </p:sp>
      <p:sp>
        <p:nvSpPr>
          <p:cNvPr id="3" name="TextBox 2"/>
          <p:cNvSpPr txBox="1"/>
          <p:nvPr/>
        </p:nvSpPr>
        <p:spPr>
          <a:xfrm>
            <a:off x="526942" y="3967538"/>
            <a:ext cx="10935379" cy="110799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Some cytoplasmic water is mobile and accessible to proton exchange with the external environment whilst some is more rigid and inaccessible to exchange</a:t>
            </a:r>
          </a:p>
          <a:p>
            <a:r>
              <a:rPr lang="fr-FR" dirty="0" err="1"/>
              <a:t>Friedline</a:t>
            </a:r>
            <a:r>
              <a:rPr lang="fr-FR" dirty="0"/>
              <a:t> et al 2014</a:t>
            </a:r>
            <a:endParaRPr lang="fr-FR"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35679" t="53049" r="22428" b="11124"/>
          <a:stretch/>
        </p:blipFill>
        <p:spPr>
          <a:xfrm>
            <a:off x="2843275" y="1295134"/>
            <a:ext cx="5107578" cy="2455817"/>
          </a:xfrm>
          <a:prstGeom prst="rect">
            <a:avLst/>
          </a:prstGeom>
        </p:spPr>
      </p:pic>
      <p:sp>
        <p:nvSpPr>
          <p:cNvPr id="7" name="Title 1"/>
          <p:cNvSpPr txBox="1">
            <a:spLocks/>
          </p:cNvSpPr>
          <p:nvPr/>
        </p:nvSpPr>
        <p:spPr>
          <a:xfrm>
            <a:off x="0" y="5579024"/>
            <a:ext cx="12192000" cy="127897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Arial" panose="020B0604020202020204" pitchFamily="34" charset="0"/>
                <a:cs typeface="Arial" panose="020B0604020202020204" pitchFamily="34" charset="0"/>
              </a:rPr>
              <a:t>Does this difference in water involve the dynamics of hyperstructures during the cell cycle?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4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55"/>
            <a:ext cx="12042873" cy="989295"/>
          </a:xfrm>
        </p:spPr>
        <p:txBody>
          <a:bodyPr>
            <a:normAutofit fontScale="90000"/>
          </a:bodyPr>
          <a:lstStyle/>
          <a:p>
            <a:pPr algn="ctr"/>
            <a:r>
              <a:rPr lang="en-GB" dirty="0">
                <a:latin typeface="Arial" panose="020B0604020202020204" pitchFamily="34" charset="0"/>
                <a:cs typeface="Arial" panose="020B0604020202020204" pitchFamily="34" charset="0"/>
              </a:rPr>
              <a:t>Separation of hyperstructures in the cell cycle involves different water structures</a:t>
            </a:r>
            <a:endParaRPr lang="fr-FR" dirty="0">
              <a:latin typeface="Arial" panose="020B0604020202020204" pitchFamily="34" charset="0"/>
              <a:cs typeface="Arial" panose="020B0604020202020204" pitchFamily="34" charset="0"/>
            </a:endParaRPr>
          </a:p>
        </p:txBody>
      </p:sp>
      <p:sp>
        <p:nvSpPr>
          <p:cNvPr id="137" name="Rectangle 136"/>
          <p:cNvSpPr/>
          <p:nvPr/>
        </p:nvSpPr>
        <p:spPr>
          <a:xfrm>
            <a:off x="0" y="6095909"/>
            <a:ext cx="12042873" cy="707886"/>
          </a:xfrm>
          <a:prstGeom prst="rect">
            <a:avLst/>
          </a:prstGeom>
        </p:spPr>
        <p:txBody>
          <a:bodyPr wrap="square">
            <a:spAutoFit/>
          </a:bodyPr>
          <a:lstStyle/>
          <a:p>
            <a:pPr algn="ctr"/>
            <a:r>
              <a:rPr lang="en-GB" sz="4000" dirty="0">
                <a:latin typeface="Arial" panose="020B0604020202020204" pitchFamily="34" charset="0"/>
                <a:cs typeface="Arial" panose="020B0604020202020204" pitchFamily="34" charset="0"/>
              </a:rPr>
              <a:t>Do water structures help initiate the cell cycle?</a:t>
            </a:r>
            <a:endParaRPr lang="fr-FR" sz="4000" dirty="0">
              <a:latin typeface="Arial" panose="020B0604020202020204" pitchFamily="34" charset="0"/>
              <a:cs typeface="Arial" panose="020B0604020202020204" pitchFamily="34" charset="0"/>
            </a:endParaRPr>
          </a:p>
        </p:txBody>
      </p:sp>
      <p:grpSp>
        <p:nvGrpSpPr>
          <p:cNvPr id="5" name="Groupe 4"/>
          <p:cNvGrpSpPr/>
          <p:nvPr/>
        </p:nvGrpSpPr>
        <p:grpSpPr>
          <a:xfrm>
            <a:off x="129635" y="1068330"/>
            <a:ext cx="12140393" cy="5162188"/>
            <a:chOff x="129635" y="1068330"/>
            <a:chExt cx="12140393" cy="5162188"/>
          </a:xfrm>
        </p:grpSpPr>
        <p:sp>
          <p:nvSpPr>
            <p:cNvPr id="4" name="Rectangle 3"/>
            <p:cNvSpPr/>
            <p:nvPr/>
          </p:nvSpPr>
          <p:spPr>
            <a:xfrm>
              <a:off x="129635" y="5276411"/>
              <a:ext cx="12140393" cy="954107"/>
            </a:xfrm>
            <a:prstGeom prst="rect">
              <a:avLst/>
            </a:prstGeom>
          </p:spPr>
          <p:txBody>
            <a:bodyPr wrap="square">
              <a:spAutoFit/>
            </a:bodyPr>
            <a:lstStyle/>
            <a:p>
              <a:pPr algn="ctr"/>
              <a:r>
                <a:rPr lang="en-GB" sz="2800" dirty="0">
                  <a:latin typeface="Arial" panose="020B0604020202020204" pitchFamily="34" charset="0"/>
                  <a:cs typeface="Arial" panose="020B0604020202020204" pitchFamily="34" charset="0"/>
                </a:rPr>
                <a:t>Water might be central to both growth and survival strategies </a:t>
              </a:r>
            </a:p>
            <a:p>
              <a:pPr algn="ctr"/>
              <a:r>
                <a:rPr lang="en-GB" sz="2800" dirty="0">
                  <a:latin typeface="Arial" panose="020B0604020202020204" pitchFamily="34" charset="0"/>
                  <a:cs typeface="Arial" panose="020B0604020202020204" pitchFamily="34" charset="0"/>
                </a:rPr>
                <a:t>– </a:t>
              </a:r>
              <a:r>
                <a:rPr lang="en-GB" altLang="fr-FR" sz="2800" b="1" dirty="0">
                  <a:solidFill>
                    <a:srgbClr val="FF0000"/>
                  </a:solidFill>
                  <a:latin typeface="Arial" panose="020B0604020202020204" pitchFamily="34" charset="0"/>
                  <a:cs typeface="Arial" panose="020B0604020202020204" pitchFamily="34" charset="0"/>
                </a:rPr>
                <a:t>EZ, LDW/HDW</a:t>
              </a:r>
              <a:r>
                <a:rPr lang="en-GB" altLang="fr-FR" sz="2800" b="1">
                  <a:solidFill>
                    <a:srgbClr val="FF0000"/>
                  </a:solidFill>
                  <a:latin typeface="Arial" panose="020B0604020202020204" pitchFamily="34" charset="0"/>
                  <a:cs typeface="Arial" panose="020B0604020202020204" pitchFamily="34" charset="0"/>
                </a:rPr>
                <a:t>, interfacial </a:t>
              </a:r>
              <a:r>
                <a:rPr lang="en-GB" altLang="fr-FR" sz="2800" b="1" dirty="0">
                  <a:solidFill>
                    <a:srgbClr val="FF0000"/>
                  </a:solidFill>
                  <a:latin typeface="Arial" panose="020B0604020202020204" pitchFamily="34" charset="0"/>
                  <a:cs typeface="Arial" panose="020B0604020202020204" pitchFamily="34" charset="0"/>
                </a:rPr>
                <a:t>water, water wires </a:t>
              </a:r>
              <a:r>
                <a:rPr lang="en-GB" altLang="fr-FR" sz="2800" b="1">
                  <a:solidFill>
                    <a:srgbClr val="FF0000"/>
                  </a:solidFill>
                  <a:latin typeface="Arial" panose="020B0604020202020204" pitchFamily="34" charset="0"/>
                  <a:cs typeface="Arial" panose="020B0604020202020204" pitchFamily="34" charset="0"/>
                </a:rPr>
                <a:t>… ?</a:t>
              </a:r>
              <a:endParaRPr lang="en-GB" altLang="fr-FR" sz="2800" b="1" dirty="0">
                <a:solidFill>
                  <a:srgbClr val="FF0000"/>
                </a:solidFill>
                <a:latin typeface="Arial" panose="020B0604020202020204" pitchFamily="34" charset="0"/>
                <a:cs typeface="Arial" panose="020B0604020202020204" pitchFamily="34" charset="0"/>
              </a:endParaRPr>
            </a:p>
          </p:txBody>
        </p:sp>
        <p:grpSp>
          <p:nvGrpSpPr>
            <p:cNvPr id="3" name="Groupe 2"/>
            <p:cNvGrpSpPr/>
            <p:nvPr/>
          </p:nvGrpSpPr>
          <p:grpSpPr>
            <a:xfrm>
              <a:off x="226608" y="1068330"/>
              <a:ext cx="12011272" cy="4107682"/>
              <a:chOff x="226608" y="1068330"/>
              <a:chExt cx="12011272" cy="4107682"/>
            </a:xfrm>
          </p:grpSpPr>
          <p:sp>
            <p:nvSpPr>
              <p:cNvPr id="71" name="Rectangle 4"/>
              <p:cNvSpPr>
                <a:spLocks noChangeArrowheads="1"/>
              </p:cNvSpPr>
              <p:nvPr/>
            </p:nvSpPr>
            <p:spPr bwMode="auto">
              <a:xfrm>
                <a:off x="3228032" y="2184096"/>
                <a:ext cx="2590800" cy="190500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2" name="Text Box 5"/>
              <p:cNvSpPr txBox="1">
                <a:spLocks noChangeArrowheads="1"/>
              </p:cNvSpPr>
              <p:nvPr/>
            </p:nvSpPr>
            <p:spPr bwMode="auto">
              <a:xfrm>
                <a:off x="226608" y="3841662"/>
                <a:ext cx="2762593"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fontAlgn="base" hangingPunct="0">
                  <a:spcBef>
                    <a:spcPct val="0"/>
                  </a:spcBef>
                  <a:spcAft>
                    <a:spcPct val="0"/>
                  </a:spcAft>
                </a:pPr>
                <a:r>
                  <a:rPr lang="en-GB" altLang="fr-FR" sz="2400" b="1" dirty="0">
                    <a:solidFill>
                      <a:srgbClr val="3333CC"/>
                    </a:solidFill>
                    <a:latin typeface="Arial" panose="020B0604020202020204" pitchFamily="34" charset="0"/>
                    <a:cs typeface="Arial" panose="020B0604020202020204" pitchFamily="34" charset="0"/>
                  </a:rPr>
                  <a:t>One type of water</a:t>
                </a:r>
              </a:p>
            </p:txBody>
          </p:sp>
          <p:sp>
            <p:nvSpPr>
              <p:cNvPr id="73" name="Text Box 6"/>
              <p:cNvSpPr txBox="1">
                <a:spLocks noChangeArrowheads="1"/>
              </p:cNvSpPr>
              <p:nvPr/>
            </p:nvSpPr>
            <p:spPr bwMode="auto">
              <a:xfrm>
                <a:off x="8893397" y="3862968"/>
                <a:ext cx="3344483"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0" fontAlgn="base" hangingPunct="0">
                  <a:spcBef>
                    <a:spcPct val="0"/>
                  </a:spcBef>
                  <a:spcAft>
                    <a:spcPct val="0"/>
                  </a:spcAft>
                </a:pPr>
                <a:r>
                  <a:rPr lang="en-GB" altLang="fr-FR" sz="2400" b="1" dirty="0">
                    <a:solidFill>
                      <a:srgbClr val="00CC99"/>
                    </a:solidFill>
                    <a:latin typeface="Arial" panose="020B0604020202020204" pitchFamily="34" charset="0"/>
                    <a:cs typeface="Arial" panose="020B0604020202020204" pitchFamily="34" charset="0"/>
                  </a:rPr>
                  <a:t>Another type of water</a:t>
                </a:r>
              </a:p>
            </p:txBody>
          </p:sp>
          <p:sp>
            <p:nvSpPr>
              <p:cNvPr id="74" name="AutoShape 7"/>
              <p:cNvSpPr>
                <a:spLocks noChangeArrowheads="1"/>
              </p:cNvSpPr>
              <p:nvPr/>
            </p:nvSpPr>
            <p:spPr bwMode="auto">
              <a:xfrm>
                <a:off x="6927185" y="4562918"/>
                <a:ext cx="1425575" cy="362057"/>
              </a:xfrm>
              <a:prstGeom prst="leftRightArrow">
                <a:avLst>
                  <a:gd name="adj1" fmla="val 19465"/>
                  <a:gd name="adj2" fmla="val 35173"/>
                </a:avLst>
              </a:prstGeom>
              <a:solidFill>
                <a:srgbClr val="00CC99"/>
              </a:solidFill>
              <a:ln w="38100">
                <a:solidFill>
                  <a:srgbClr val="00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5" name="AutoShape 8"/>
              <p:cNvSpPr>
                <a:spLocks noChangeArrowheads="1"/>
              </p:cNvSpPr>
              <p:nvPr/>
            </p:nvSpPr>
            <p:spPr bwMode="auto">
              <a:xfrm>
                <a:off x="3933367" y="4254600"/>
                <a:ext cx="935037" cy="921412"/>
              </a:xfrm>
              <a:prstGeom prst="leftRightArrow">
                <a:avLst>
                  <a:gd name="adj1" fmla="val 50000"/>
                  <a:gd name="adj2" fmla="val 38497"/>
                </a:avLst>
              </a:prstGeom>
              <a:solidFill>
                <a:srgbClr val="3333CC"/>
              </a:solidFill>
              <a:ln w="3810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Rectangle 9"/>
              <p:cNvSpPr>
                <a:spLocks noChangeArrowheads="1"/>
              </p:cNvSpPr>
              <p:nvPr/>
            </p:nvSpPr>
            <p:spPr bwMode="auto">
              <a:xfrm>
                <a:off x="3458219" y="1745946"/>
                <a:ext cx="255588" cy="122238"/>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7" name="Rectangle 10"/>
              <p:cNvSpPr>
                <a:spLocks noChangeArrowheads="1"/>
              </p:cNvSpPr>
              <p:nvPr/>
            </p:nvSpPr>
            <p:spPr bwMode="auto">
              <a:xfrm>
                <a:off x="6517332" y="1745946"/>
                <a:ext cx="2108200" cy="122238"/>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8" name="Rectangle 11"/>
              <p:cNvSpPr>
                <a:spLocks noChangeArrowheads="1"/>
              </p:cNvSpPr>
              <p:nvPr/>
            </p:nvSpPr>
            <p:spPr bwMode="auto">
              <a:xfrm>
                <a:off x="5501332" y="1745946"/>
                <a:ext cx="381000" cy="122238"/>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9" name="Rectangle 12"/>
              <p:cNvSpPr>
                <a:spLocks noChangeArrowheads="1"/>
              </p:cNvSpPr>
              <p:nvPr/>
            </p:nvSpPr>
            <p:spPr bwMode="auto">
              <a:xfrm>
                <a:off x="4798069" y="1745946"/>
                <a:ext cx="255588" cy="122238"/>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0" name="Rectangle 13"/>
              <p:cNvSpPr>
                <a:spLocks noChangeArrowheads="1"/>
              </p:cNvSpPr>
              <p:nvPr/>
            </p:nvSpPr>
            <p:spPr bwMode="auto">
              <a:xfrm>
                <a:off x="4351982" y="1745946"/>
                <a:ext cx="254000" cy="122238"/>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1" name="Rectangle 14"/>
              <p:cNvSpPr>
                <a:spLocks noChangeArrowheads="1"/>
              </p:cNvSpPr>
              <p:nvPr/>
            </p:nvSpPr>
            <p:spPr bwMode="auto">
              <a:xfrm>
                <a:off x="4034482" y="1745946"/>
                <a:ext cx="127000" cy="122238"/>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2" name="Rectangle 15"/>
              <p:cNvSpPr>
                <a:spLocks noChangeArrowheads="1"/>
              </p:cNvSpPr>
              <p:nvPr/>
            </p:nvSpPr>
            <p:spPr bwMode="auto">
              <a:xfrm>
                <a:off x="3713807" y="1745946"/>
                <a:ext cx="320675" cy="122238"/>
              </a:xfrm>
              <a:prstGeom prst="rect">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3" name="Rectangle 16"/>
              <p:cNvSpPr>
                <a:spLocks noChangeArrowheads="1"/>
              </p:cNvSpPr>
              <p:nvPr/>
            </p:nvSpPr>
            <p:spPr bwMode="auto">
              <a:xfrm>
                <a:off x="5244157" y="1745946"/>
                <a:ext cx="257175" cy="122238"/>
              </a:xfrm>
              <a:prstGeom prst="rect">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4" name="Rectangle 17"/>
              <p:cNvSpPr>
                <a:spLocks noChangeArrowheads="1"/>
              </p:cNvSpPr>
              <p:nvPr/>
            </p:nvSpPr>
            <p:spPr bwMode="auto">
              <a:xfrm>
                <a:off x="4161482" y="1745946"/>
                <a:ext cx="317500" cy="122238"/>
              </a:xfrm>
              <a:prstGeom prst="rect">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Rectangle 18"/>
              <p:cNvSpPr>
                <a:spLocks noChangeArrowheads="1"/>
              </p:cNvSpPr>
              <p:nvPr/>
            </p:nvSpPr>
            <p:spPr bwMode="auto">
              <a:xfrm>
                <a:off x="4542482" y="1745946"/>
                <a:ext cx="255587" cy="122238"/>
              </a:xfrm>
              <a:prstGeom prst="rect">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Rectangle 19"/>
              <p:cNvSpPr>
                <a:spLocks noChangeArrowheads="1"/>
              </p:cNvSpPr>
              <p:nvPr/>
            </p:nvSpPr>
            <p:spPr bwMode="auto">
              <a:xfrm>
                <a:off x="4990157" y="1745946"/>
                <a:ext cx="254000" cy="122238"/>
              </a:xfrm>
              <a:prstGeom prst="rect">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 name="Freeform 20"/>
              <p:cNvSpPr>
                <a:spLocks/>
              </p:cNvSpPr>
              <p:nvPr/>
            </p:nvSpPr>
            <p:spPr bwMode="auto">
              <a:xfrm>
                <a:off x="5117157" y="1684034"/>
                <a:ext cx="169862"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 name="Freeform 21"/>
              <p:cNvSpPr>
                <a:spLocks/>
              </p:cNvSpPr>
              <p:nvPr/>
            </p:nvSpPr>
            <p:spPr bwMode="auto">
              <a:xfrm>
                <a:off x="4415482" y="1684034"/>
                <a:ext cx="171450"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 name="Freeform 22"/>
              <p:cNvSpPr>
                <a:spLocks/>
              </p:cNvSpPr>
              <p:nvPr/>
            </p:nvSpPr>
            <p:spPr bwMode="auto">
              <a:xfrm>
                <a:off x="7092007" y="1684034"/>
                <a:ext cx="169862"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 name="Freeform 23"/>
              <p:cNvSpPr>
                <a:spLocks/>
              </p:cNvSpPr>
              <p:nvPr/>
            </p:nvSpPr>
            <p:spPr bwMode="auto">
              <a:xfrm>
                <a:off x="6772919" y="1684034"/>
                <a:ext cx="169863"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 name="Freeform 24"/>
              <p:cNvSpPr>
                <a:spLocks/>
              </p:cNvSpPr>
              <p:nvPr/>
            </p:nvSpPr>
            <p:spPr bwMode="auto">
              <a:xfrm>
                <a:off x="4734569" y="1684034"/>
                <a:ext cx="169863"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 name="Freeform 25"/>
              <p:cNvSpPr>
                <a:spLocks/>
              </p:cNvSpPr>
              <p:nvPr/>
            </p:nvSpPr>
            <p:spPr bwMode="auto">
              <a:xfrm>
                <a:off x="7412682" y="1684034"/>
                <a:ext cx="168275"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3" name="Freeform 26"/>
              <p:cNvSpPr>
                <a:spLocks/>
              </p:cNvSpPr>
              <p:nvPr/>
            </p:nvSpPr>
            <p:spPr bwMode="auto">
              <a:xfrm>
                <a:off x="7666682" y="1684034"/>
                <a:ext cx="171450"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Freeform 27"/>
              <p:cNvSpPr>
                <a:spLocks/>
              </p:cNvSpPr>
              <p:nvPr/>
            </p:nvSpPr>
            <p:spPr bwMode="auto">
              <a:xfrm>
                <a:off x="8049269" y="1684034"/>
                <a:ext cx="169863"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5" name="Freeform 28"/>
              <p:cNvSpPr>
                <a:spLocks/>
              </p:cNvSpPr>
              <p:nvPr/>
            </p:nvSpPr>
            <p:spPr bwMode="auto">
              <a:xfrm>
                <a:off x="8368357" y="1684034"/>
                <a:ext cx="169862"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6" name="Freeform 29"/>
              <p:cNvSpPr>
                <a:spLocks/>
              </p:cNvSpPr>
              <p:nvPr/>
            </p:nvSpPr>
            <p:spPr bwMode="auto">
              <a:xfrm>
                <a:off x="7222182" y="1807859"/>
                <a:ext cx="168275" cy="306387"/>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7" name="Freeform 30"/>
              <p:cNvSpPr>
                <a:spLocks/>
              </p:cNvSpPr>
              <p:nvPr/>
            </p:nvSpPr>
            <p:spPr bwMode="auto">
              <a:xfrm>
                <a:off x="7539682" y="1992009"/>
                <a:ext cx="171450" cy="306387"/>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8" name="Freeform 31"/>
              <p:cNvSpPr>
                <a:spLocks/>
              </p:cNvSpPr>
              <p:nvPr/>
            </p:nvSpPr>
            <p:spPr bwMode="auto">
              <a:xfrm>
                <a:off x="7858769" y="1807859"/>
                <a:ext cx="169863" cy="306387"/>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9" name="Freeform 32"/>
              <p:cNvSpPr>
                <a:spLocks/>
              </p:cNvSpPr>
              <p:nvPr/>
            </p:nvSpPr>
            <p:spPr bwMode="auto">
              <a:xfrm>
                <a:off x="8241357" y="1930096"/>
                <a:ext cx="169862" cy="306388"/>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0" name="Rectangle 33"/>
              <p:cNvSpPr>
                <a:spLocks noChangeArrowheads="1"/>
              </p:cNvSpPr>
              <p:nvPr/>
            </p:nvSpPr>
            <p:spPr bwMode="auto">
              <a:xfrm>
                <a:off x="8737760" y="4543212"/>
                <a:ext cx="17748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ltLang="fr-FR" sz="2000" dirty="0">
                    <a:solidFill>
                      <a:srgbClr val="00CC99"/>
                    </a:solidFill>
                    <a:latin typeface="Arial" panose="020B0604020202020204" pitchFamily="34" charset="0"/>
                    <a:cs typeface="Arial" panose="020B0604020202020204" pitchFamily="34" charset="0"/>
                  </a:rPr>
                  <a:t>Slow vibrations</a:t>
                </a:r>
                <a:endParaRPr lang="en-GB" altLang="fr-FR" sz="2000" dirty="0">
                  <a:solidFill>
                    <a:srgbClr val="3333CC"/>
                  </a:solidFill>
                  <a:latin typeface="Arial" panose="020B0604020202020204" pitchFamily="34" charset="0"/>
                  <a:cs typeface="Arial" panose="020B0604020202020204" pitchFamily="34" charset="0"/>
                </a:endParaRPr>
              </a:p>
            </p:txBody>
          </p:sp>
          <p:sp>
            <p:nvSpPr>
              <p:cNvPr id="101" name="Line 34"/>
              <p:cNvSpPr>
                <a:spLocks noChangeShapeType="1"/>
              </p:cNvSpPr>
              <p:nvPr/>
            </p:nvSpPr>
            <p:spPr bwMode="auto">
              <a:xfrm flipV="1">
                <a:off x="4161482" y="1992009"/>
                <a:ext cx="1019175" cy="552450"/>
              </a:xfrm>
              <a:prstGeom prst="line">
                <a:avLst/>
              </a:prstGeom>
              <a:noFill/>
              <a:ln w="762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2" name="Line 35"/>
              <p:cNvSpPr>
                <a:spLocks noChangeShapeType="1"/>
              </p:cNvSpPr>
              <p:nvPr/>
            </p:nvSpPr>
            <p:spPr bwMode="auto">
              <a:xfrm flipV="1">
                <a:off x="7666682" y="2052334"/>
                <a:ext cx="1022350" cy="552450"/>
              </a:xfrm>
              <a:prstGeom prst="line">
                <a:avLst/>
              </a:prstGeom>
              <a:noFill/>
              <a:ln w="762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Line 36"/>
              <p:cNvSpPr>
                <a:spLocks noChangeShapeType="1"/>
              </p:cNvSpPr>
              <p:nvPr/>
            </p:nvSpPr>
            <p:spPr bwMode="auto">
              <a:xfrm flipV="1">
                <a:off x="7092007" y="2052334"/>
                <a:ext cx="1020762" cy="552450"/>
              </a:xfrm>
              <a:prstGeom prst="line">
                <a:avLst/>
              </a:prstGeom>
              <a:noFill/>
              <a:ln w="762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Line 37"/>
              <p:cNvSpPr>
                <a:spLocks noChangeShapeType="1"/>
              </p:cNvSpPr>
              <p:nvPr/>
            </p:nvSpPr>
            <p:spPr bwMode="auto">
              <a:xfrm flipV="1">
                <a:off x="6453832" y="2052334"/>
                <a:ext cx="1022350" cy="552450"/>
              </a:xfrm>
              <a:prstGeom prst="line">
                <a:avLst/>
              </a:prstGeom>
              <a:noFill/>
              <a:ln w="762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5" name="Text Box 38"/>
              <p:cNvSpPr txBox="1">
                <a:spLocks noChangeArrowheads="1"/>
              </p:cNvSpPr>
              <p:nvPr/>
            </p:nvSpPr>
            <p:spPr bwMode="auto">
              <a:xfrm>
                <a:off x="3847557" y="1102662"/>
                <a:ext cx="1345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fr-FR" sz="2400" b="1" dirty="0">
                    <a:solidFill>
                      <a:srgbClr val="3333CC"/>
                    </a:solidFill>
                    <a:latin typeface="Arial" panose="020B0604020202020204" pitchFamily="34" charset="0"/>
                    <a:cs typeface="Arial" panose="020B0604020202020204" pitchFamily="34" charset="0"/>
                  </a:rPr>
                  <a:t>Growth</a:t>
                </a:r>
                <a:r>
                  <a:rPr lang="en-GB" altLang="fr-FR" sz="2400" b="1" dirty="0">
                    <a:solidFill>
                      <a:srgbClr val="00CC99"/>
                    </a:solidFill>
                    <a:latin typeface="Arial" panose="020B0604020202020204" pitchFamily="34" charset="0"/>
                    <a:cs typeface="Arial" panose="020B0604020202020204" pitchFamily="34" charset="0"/>
                  </a:rPr>
                  <a:t> </a:t>
                </a:r>
              </a:p>
            </p:txBody>
          </p:sp>
          <p:sp>
            <p:nvSpPr>
              <p:cNvPr id="106" name="Rectangle 39"/>
              <p:cNvSpPr>
                <a:spLocks noChangeArrowheads="1"/>
              </p:cNvSpPr>
              <p:nvPr/>
            </p:nvSpPr>
            <p:spPr bwMode="auto">
              <a:xfrm>
                <a:off x="6965007" y="1068330"/>
                <a:ext cx="1382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fr-FR" sz="2400" b="1" dirty="0">
                    <a:solidFill>
                      <a:srgbClr val="00CC99"/>
                    </a:solidFill>
                    <a:latin typeface="Arial" panose="020B0604020202020204" pitchFamily="34" charset="0"/>
                    <a:cs typeface="Arial" panose="020B0604020202020204" pitchFamily="34" charset="0"/>
                  </a:rPr>
                  <a:t>Survival</a:t>
                </a:r>
              </a:p>
            </p:txBody>
          </p:sp>
          <p:sp>
            <p:nvSpPr>
              <p:cNvPr id="107" name="Line 40"/>
              <p:cNvSpPr>
                <a:spLocks noChangeShapeType="1"/>
              </p:cNvSpPr>
              <p:nvPr/>
            </p:nvSpPr>
            <p:spPr bwMode="auto">
              <a:xfrm flipV="1">
                <a:off x="3521719" y="2052334"/>
                <a:ext cx="1020763" cy="552450"/>
              </a:xfrm>
              <a:prstGeom prst="line">
                <a:avLst/>
              </a:prstGeom>
              <a:noFill/>
              <a:ln w="762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8" name="Line 41"/>
              <p:cNvSpPr>
                <a:spLocks noChangeShapeType="1"/>
              </p:cNvSpPr>
              <p:nvPr/>
            </p:nvSpPr>
            <p:spPr bwMode="auto">
              <a:xfrm flipV="1">
                <a:off x="4605982" y="2052334"/>
                <a:ext cx="1022350" cy="552450"/>
              </a:xfrm>
              <a:prstGeom prst="line">
                <a:avLst/>
              </a:prstGeom>
              <a:noFill/>
              <a:ln w="762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9" name="Freeform 42"/>
              <p:cNvSpPr>
                <a:spLocks/>
              </p:cNvSpPr>
              <p:nvPr/>
            </p:nvSpPr>
            <p:spPr bwMode="auto">
              <a:xfrm>
                <a:off x="4542482" y="1807859"/>
                <a:ext cx="171450" cy="306387"/>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0" name="Freeform 43"/>
              <p:cNvSpPr>
                <a:spLocks/>
              </p:cNvSpPr>
              <p:nvPr/>
            </p:nvSpPr>
            <p:spPr bwMode="auto">
              <a:xfrm>
                <a:off x="5374332" y="1807859"/>
                <a:ext cx="168275" cy="306387"/>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1" name="Freeform 44"/>
              <p:cNvSpPr>
                <a:spLocks/>
              </p:cNvSpPr>
              <p:nvPr/>
            </p:nvSpPr>
            <p:spPr bwMode="auto">
              <a:xfrm>
                <a:off x="5564832" y="1745946"/>
                <a:ext cx="171450" cy="306388"/>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2" name="Freeform 45"/>
              <p:cNvSpPr>
                <a:spLocks/>
              </p:cNvSpPr>
              <p:nvPr/>
            </p:nvSpPr>
            <p:spPr bwMode="auto">
              <a:xfrm>
                <a:off x="4671069" y="1930096"/>
                <a:ext cx="169863" cy="306388"/>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3" name="Freeform 46"/>
              <p:cNvSpPr>
                <a:spLocks/>
              </p:cNvSpPr>
              <p:nvPr/>
            </p:nvSpPr>
            <p:spPr bwMode="auto">
              <a:xfrm>
                <a:off x="4990157" y="2052334"/>
                <a:ext cx="169862"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4" name="Freeform 47"/>
              <p:cNvSpPr>
                <a:spLocks/>
              </p:cNvSpPr>
              <p:nvPr/>
            </p:nvSpPr>
            <p:spPr bwMode="auto">
              <a:xfrm>
                <a:off x="4161482" y="1868184"/>
                <a:ext cx="168275"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5" name="Freeform 48"/>
              <p:cNvSpPr>
                <a:spLocks/>
              </p:cNvSpPr>
              <p:nvPr/>
            </p:nvSpPr>
            <p:spPr bwMode="auto">
              <a:xfrm>
                <a:off x="3777307" y="1684034"/>
                <a:ext cx="169862" cy="307975"/>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6" name="Freeform 49"/>
              <p:cNvSpPr>
                <a:spLocks/>
              </p:cNvSpPr>
              <p:nvPr/>
            </p:nvSpPr>
            <p:spPr bwMode="auto">
              <a:xfrm>
                <a:off x="6965007" y="1992009"/>
                <a:ext cx="169862" cy="306387"/>
              </a:xfrm>
              <a:custGeom>
                <a:avLst/>
                <a:gdLst>
                  <a:gd name="T0" fmla="*/ 0 w 128"/>
                  <a:gd name="T1" fmla="*/ 48 h 240"/>
                  <a:gd name="T2" fmla="*/ 16 w 128"/>
                  <a:gd name="T3" fmla="*/ 96 h 240"/>
                  <a:gd name="T4" fmla="*/ 24 w 128"/>
                  <a:gd name="T5" fmla="*/ 232 h 240"/>
                  <a:gd name="T6" fmla="*/ 48 w 128"/>
                  <a:gd name="T7" fmla="*/ 240 h 240"/>
                  <a:gd name="T8" fmla="*/ 104 w 128"/>
                  <a:gd name="T9" fmla="*/ 104 h 240"/>
                  <a:gd name="T10" fmla="*/ 120 w 128"/>
                  <a:gd name="T11" fmla="*/ 56 h 240"/>
                  <a:gd name="T12" fmla="*/ 128 w 128"/>
                  <a:gd name="T13" fmla="*/ 32 h 240"/>
                  <a:gd name="T14" fmla="*/ 0 w 128"/>
                  <a:gd name="T15" fmla="*/ 48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0">
                    <a:moveTo>
                      <a:pt x="0" y="48"/>
                    </a:moveTo>
                    <a:cubicBezTo>
                      <a:pt x="5" y="64"/>
                      <a:pt x="15" y="79"/>
                      <a:pt x="16" y="96"/>
                    </a:cubicBezTo>
                    <a:cubicBezTo>
                      <a:pt x="19" y="141"/>
                      <a:pt x="14" y="188"/>
                      <a:pt x="24" y="232"/>
                    </a:cubicBezTo>
                    <a:cubicBezTo>
                      <a:pt x="26" y="240"/>
                      <a:pt x="40" y="237"/>
                      <a:pt x="48" y="240"/>
                    </a:cubicBezTo>
                    <a:cubicBezTo>
                      <a:pt x="122" y="222"/>
                      <a:pt x="92" y="182"/>
                      <a:pt x="104" y="104"/>
                    </a:cubicBezTo>
                    <a:cubicBezTo>
                      <a:pt x="107" y="87"/>
                      <a:pt x="115" y="72"/>
                      <a:pt x="120" y="56"/>
                    </a:cubicBezTo>
                    <a:cubicBezTo>
                      <a:pt x="123" y="48"/>
                      <a:pt x="128" y="32"/>
                      <a:pt x="128" y="32"/>
                    </a:cubicBezTo>
                    <a:cubicBezTo>
                      <a:pt x="77" y="15"/>
                      <a:pt x="32" y="0"/>
                      <a:pt x="0" y="48"/>
                    </a:cubicBezTo>
                    <a:close/>
                  </a:path>
                </a:pathLst>
              </a:cu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7" name="Rectangle 50"/>
              <p:cNvSpPr>
                <a:spLocks noChangeArrowheads="1"/>
              </p:cNvSpPr>
              <p:nvPr/>
            </p:nvSpPr>
            <p:spPr bwMode="auto">
              <a:xfrm>
                <a:off x="8625532" y="1745946"/>
                <a:ext cx="127000" cy="122238"/>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8" name="Rectangle 51"/>
              <p:cNvSpPr>
                <a:spLocks noChangeArrowheads="1"/>
              </p:cNvSpPr>
              <p:nvPr/>
            </p:nvSpPr>
            <p:spPr bwMode="auto">
              <a:xfrm>
                <a:off x="5818832" y="1726896"/>
                <a:ext cx="685800" cy="1524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Arial" panose="020B0604020202020204" pitchFamily="34" charset="0"/>
                  <a:cs typeface="Arial" panose="020B0604020202020204" pitchFamily="34" charset="0"/>
                </a:endParaRPr>
              </a:p>
            </p:txBody>
          </p:sp>
          <p:sp>
            <p:nvSpPr>
              <p:cNvPr id="119" name="Freeform 52"/>
              <p:cNvSpPr>
                <a:spLocks/>
              </p:cNvSpPr>
              <p:nvPr/>
            </p:nvSpPr>
            <p:spPr bwMode="auto">
              <a:xfrm>
                <a:off x="3139132" y="2374596"/>
                <a:ext cx="2222500" cy="1612900"/>
              </a:xfrm>
              <a:custGeom>
                <a:avLst/>
                <a:gdLst>
                  <a:gd name="T0" fmla="*/ 8 w 1400"/>
                  <a:gd name="T1" fmla="*/ 888 h 1016"/>
                  <a:gd name="T2" fmla="*/ 104 w 1400"/>
                  <a:gd name="T3" fmla="*/ 648 h 1016"/>
                  <a:gd name="T4" fmla="*/ 632 w 1400"/>
                  <a:gd name="T5" fmla="*/ 600 h 1016"/>
                  <a:gd name="T6" fmla="*/ 200 w 1400"/>
                  <a:gd name="T7" fmla="*/ 936 h 1016"/>
                  <a:gd name="T8" fmla="*/ 200 w 1400"/>
                  <a:gd name="T9" fmla="*/ 120 h 1016"/>
                  <a:gd name="T10" fmla="*/ 584 w 1400"/>
                  <a:gd name="T11" fmla="*/ 984 h 1016"/>
                  <a:gd name="T12" fmla="*/ 632 w 1400"/>
                  <a:gd name="T13" fmla="*/ 120 h 1016"/>
                  <a:gd name="T14" fmla="*/ 1016 w 1400"/>
                  <a:gd name="T15" fmla="*/ 264 h 1016"/>
                  <a:gd name="T16" fmla="*/ 1016 w 1400"/>
                  <a:gd name="T17" fmla="*/ 936 h 1016"/>
                  <a:gd name="T18" fmla="*/ 1400 w 1400"/>
                  <a:gd name="T19" fmla="*/ 2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1016">
                    <a:moveTo>
                      <a:pt x="8" y="888"/>
                    </a:moveTo>
                    <a:cubicBezTo>
                      <a:pt x="4" y="792"/>
                      <a:pt x="0" y="696"/>
                      <a:pt x="104" y="648"/>
                    </a:cubicBezTo>
                    <a:cubicBezTo>
                      <a:pt x="208" y="600"/>
                      <a:pt x="616" y="552"/>
                      <a:pt x="632" y="600"/>
                    </a:cubicBezTo>
                    <a:cubicBezTo>
                      <a:pt x="648" y="648"/>
                      <a:pt x="272" y="1016"/>
                      <a:pt x="200" y="936"/>
                    </a:cubicBezTo>
                    <a:cubicBezTo>
                      <a:pt x="128" y="856"/>
                      <a:pt x="136" y="112"/>
                      <a:pt x="200" y="120"/>
                    </a:cubicBezTo>
                    <a:cubicBezTo>
                      <a:pt x="264" y="128"/>
                      <a:pt x="512" y="984"/>
                      <a:pt x="584" y="984"/>
                    </a:cubicBezTo>
                    <a:cubicBezTo>
                      <a:pt x="656" y="984"/>
                      <a:pt x="560" y="240"/>
                      <a:pt x="632" y="120"/>
                    </a:cubicBezTo>
                    <a:cubicBezTo>
                      <a:pt x="704" y="0"/>
                      <a:pt x="952" y="128"/>
                      <a:pt x="1016" y="264"/>
                    </a:cubicBezTo>
                    <a:cubicBezTo>
                      <a:pt x="1080" y="400"/>
                      <a:pt x="952" y="944"/>
                      <a:pt x="1016" y="936"/>
                    </a:cubicBezTo>
                    <a:cubicBezTo>
                      <a:pt x="1080" y="928"/>
                      <a:pt x="1240" y="572"/>
                      <a:pt x="1400" y="216"/>
                    </a:cubicBezTo>
                  </a:path>
                </a:pathLst>
              </a:custGeom>
              <a:noFill/>
              <a:ln w="38100" cap="flat" cmpd="sng">
                <a:solidFill>
                  <a:srgbClr val="33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0" name="Freeform 53"/>
              <p:cNvSpPr>
                <a:spLocks/>
              </p:cNvSpPr>
              <p:nvPr/>
            </p:nvSpPr>
            <p:spPr bwMode="auto">
              <a:xfrm>
                <a:off x="3126432" y="2349196"/>
                <a:ext cx="2781300" cy="1612900"/>
              </a:xfrm>
              <a:custGeom>
                <a:avLst/>
                <a:gdLst>
                  <a:gd name="T0" fmla="*/ 1456 w 1752"/>
                  <a:gd name="T1" fmla="*/ 952 h 1016"/>
                  <a:gd name="T2" fmla="*/ 1216 w 1752"/>
                  <a:gd name="T3" fmla="*/ 40 h 1016"/>
                  <a:gd name="T4" fmla="*/ 832 w 1752"/>
                  <a:gd name="T5" fmla="*/ 712 h 1016"/>
                  <a:gd name="T6" fmla="*/ 448 w 1752"/>
                  <a:gd name="T7" fmla="*/ 184 h 1016"/>
                  <a:gd name="T8" fmla="*/ 64 w 1752"/>
                  <a:gd name="T9" fmla="*/ 520 h 1016"/>
                  <a:gd name="T10" fmla="*/ 832 w 1752"/>
                  <a:gd name="T11" fmla="*/ 952 h 1016"/>
                  <a:gd name="T12" fmla="*/ 1648 w 1752"/>
                  <a:gd name="T13" fmla="*/ 424 h 1016"/>
                  <a:gd name="T14" fmla="*/ 1456 w 1752"/>
                  <a:gd name="T15" fmla="*/ 952 h 10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2" h="1016">
                    <a:moveTo>
                      <a:pt x="1456" y="952"/>
                    </a:moveTo>
                    <a:cubicBezTo>
                      <a:pt x="1384" y="888"/>
                      <a:pt x="1320" y="80"/>
                      <a:pt x="1216" y="40"/>
                    </a:cubicBezTo>
                    <a:cubicBezTo>
                      <a:pt x="1112" y="0"/>
                      <a:pt x="960" y="688"/>
                      <a:pt x="832" y="712"/>
                    </a:cubicBezTo>
                    <a:cubicBezTo>
                      <a:pt x="704" y="736"/>
                      <a:pt x="576" y="216"/>
                      <a:pt x="448" y="184"/>
                    </a:cubicBezTo>
                    <a:cubicBezTo>
                      <a:pt x="320" y="152"/>
                      <a:pt x="0" y="392"/>
                      <a:pt x="64" y="520"/>
                    </a:cubicBezTo>
                    <a:cubicBezTo>
                      <a:pt x="128" y="648"/>
                      <a:pt x="568" y="968"/>
                      <a:pt x="832" y="952"/>
                    </a:cubicBezTo>
                    <a:cubicBezTo>
                      <a:pt x="1096" y="936"/>
                      <a:pt x="1544" y="424"/>
                      <a:pt x="1648" y="424"/>
                    </a:cubicBezTo>
                    <a:cubicBezTo>
                      <a:pt x="1752" y="424"/>
                      <a:pt x="1528" y="1016"/>
                      <a:pt x="1456" y="952"/>
                    </a:cubicBezTo>
                    <a:close/>
                  </a:path>
                </a:pathLst>
              </a:custGeom>
              <a:noFill/>
              <a:ln w="38100" cap="flat" cmpd="sng">
                <a:solidFill>
                  <a:srgbClr val="3333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1" name="Freeform 54"/>
              <p:cNvSpPr>
                <a:spLocks/>
              </p:cNvSpPr>
              <p:nvPr/>
            </p:nvSpPr>
            <p:spPr bwMode="auto">
              <a:xfrm>
                <a:off x="5971232" y="2399996"/>
                <a:ext cx="2540000" cy="1955800"/>
              </a:xfrm>
              <a:custGeom>
                <a:avLst/>
                <a:gdLst>
                  <a:gd name="T0" fmla="*/ 0 w 1600"/>
                  <a:gd name="T1" fmla="*/ 872 h 1232"/>
                  <a:gd name="T2" fmla="*/ 288 w 1600"/>
                  <a:gd name="T3" fmla="*/ 152 h 1232"/>
                  <a:gd name="T4" fmla="*/ 384 w 1600"/>
                  <a:gd name="T5" fmla="*/ 152 h 1232"/>
                  <a:gd name="T6" fmla="*/ 96 w 1600"/>
                  <a:gd name="T7" fmla="*/ 872 h 1232"/>
                  <a:gd name="T8" fmla="*/ 192 w 1600"/>
                  <a:gd name="T9" fmla="*/ 872 h 1232"/>
                  <a:gd name="T10" fmla="*/ 432 w 1600"/>
                  <a:gd name="T11" fmla="*/ 248 h 1232"/>
                  <a:gd name="T12" fmla="*/ 528 w 1600"/>
                  <a:gd name="T13" fmla="*/ 248 h 1232"/>
                  <a:gd name="T14" fmla="*/ 240 w 1600"/>
                  <a:gd name="T15" fmla="*/ 968 h 1232"/>
                  <a:gd name="T16" fmla="*/ 336 w 1600"/>
                  <a:gd name="T17" fmla="*/ 968 h 1232"/>
                  <a:gd name="T18" fmla="*/ 624 w 1600"/>
                  <a:gd name="T19" fmla="*/ 152 h 1232"/>
                  <a:gd name="T20" fmla="*/ 720 w 1600"/>
                  <a:gd name="T21" fmla="*/ 200 h 1232"/>
                  <a:gd name="T22" fmla="*/ 432 w 1600"/>
                  <a:gd name="T23" fmla="*/ 1016 h 1232"/>
                  <a:gd name="T24" fmla="*/ 528 w 1600"/>
                  <a:gd name="T25" fmla="*/ 1016 h 1232"/>
                  <a:gd name="T26" fmla="*/ 768 w 1600"/>
                  <a:gd name="T27" fmla="*/ 392 h 1232"/>
                  <a:gd name="T28" fmla="*/ 864 w 1600"/>
                  <a:gd name="T29" fmla="*/ 392 h 1232"/>
                  <a:gd name="T30" fmla="*/ 576 w 1600"/>
                  <a:gd name="T31" fmla="*/ 1064 h 1232"/>
                  <a:gd name="T32" fmla="*/ 672 w 1600"/>
                  <a:gd name="T33" fmla="*/ 1064 h 1232"/>
                  <a:gd name="T34" fmla="*/ 1056 w 1600"/>
                  <a:gd name="T35" fmla="*/ 152 h 1232"/>
                  <a:gd name="T36" fmla="*/ 1152 w 1600"/>
                  <a:gd name="T37" fmla="*/ 152 h 1232"/>
                  <a:gd name="T38" fmla="*/ 768 w 1600"/>
                  <a:gd name="T39" fmla="*/ 1064 h 1232"/>
                  <a:gd name="T40" fmla="*/ 864 w 1600"/>
                  <a:gd name="T41" fmla="*/ 1064 h 1232"/>
                  <a:gd name="T42" fmla="*/ 1152 w 1600"/>
                  <a:gd name="T43" fmla="*/ 344 h 1232"/>
                  <a:gd name="T44" fmla="*/ 1248 w 1600"/>
                  <a:gd name="T45" fmla="*/ 392 h 1232"/>
                  <a:gd name="T46" fmla="*/ 960 w 1600"/>
                  <a:gd name="T47" fmla="*/ 1064 h 1232"/>
                  <a:gd name="T48" fmla="*/ 1056 w 1600"/>
                  <a:gd name="T49" fmla="*/ 1064 h 1232"/>
                  <a:gd name="T50" fmla="*/ 1344 w 1600"/>
                  <a:gd name="T51" fmla="*/ 344 h 1232"/>
                  <a:gd name="T52" fmla="*/ 1440 w 1600"/>
                  <a:gd name="T53" fmla="*/ 344 h 1232"/>
                  <a:gd name="T54" fmla="*/ 1152 w 1600"/>
                  <a:gd name="T55" fmla="*/ 1112 h 1232"/>
                  <a:gd name="T56" fmla="*/ 1248 w 1600"/>
                  <a:gd name="T57" fmla="*/ 1064 h 1232"/>
                  <a:gd name="T58" fmla="*/ 1536 w 1600"/>
                  <a:gd name="T59" fmla="*/ 296 h 1232"/>
                  <a:gd name="T60" fmla="*/ 1584 w 1600"/>
                  <a:gd name="T61" fmla="*/ 344 h 1232"/>
                  <a:gd name="T62" fmla="*/ 1440 w 1600"/>
                  <a:gd name="T63" fmla="*/ 58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0" h="1232">
                    <a:moveTo>
                      <a:pt x="0" y="872"/>
                    </a:moveTo>
                    <a:cubicBezTo>
                      <a:pt x="112" y="572"/>
                      <a:pt x="224" y="272"/>
                      <a:pt x="288" y="152"/>
                    </a:cubicBezTo>
                    <a:cubicBezTo>
                      <a:pt x="352" y="32"/>
                      <a:pt x="416" y="32"/>
                      <a:pt x="384" y="152"/>
                    </a:cubicBezTo>
                    <a:cubicBezTo>
                      <a:pt x="352" y="272"/>
                      <a:pt x="128" y="752"/>
                      <a:pt x="96" y="872"/>
                    </a:cubicBezTo>
                    <a:cubicBezTo>
                      <a:pt x="64" y="992"/>
                      <a:pt x="136" y="976"/>
                      <a:pt x="192" y="872"/>
                    </a:cubicBezTo>
                    <a:cubicBezTo>
                      <a:pt x="248" y="768"/>
                      <a:pt x="376" y="352"/>
                      <a:pt x="432" y="248"/>
                    </a:cubicBezTo>
                    <a:cubicBezTo>
                      <a:pt x="488" y="144"/>
                      <a:pt x="560" y="128"/>
                      <a:pt x="528" y="248"/>
                    </a:cubicBezTo>
                    <a:cubicBezTo>
                      <a:pt x="496" y="368"/>
                      <a:pt x="272" y="848"/>
                      <a:pt x="240" y="968"/>
                    </a:cubicBezTo>
                    <a:cubicBezTo>
                      <a:pt x="208" y="1088"/>
                      <a:pt x="272" y="1104"/>
                      <a:pt x="336" y="968"/>
                    </a:cubicBezTo>
                    <a:cubicBezTo>
                      <a:pt x="400" y="832"/>
                      <a:pt x="560" y="280"/>
                      <a:pt x="624" y="152"/>
                    </a:cubicBezTo>
                    <a:cubicBezTo>
                      <a:pt x="688" y="24"/>
                      <a:pt x="752" y="56"/>
                      <a:pt x="720" y="200"/>
                    </a:cubicBezTo>
                    <a:cubicBezTo>
                      <a:pt x="688" y="344"/>
                      <a:pt x="464" y="880"/>
                      <a:pt x="432" y="1016"/>
                    </a:cubicBezTo>
                    <a:cubicBezTo>
                      <a:pt x="400" y="1152"/>
                      <a:pt x="472" y="1120"/>
                      <a:pt x="528" y="1016"/>
                    </a:cubicBezTo>
                    <a:cubicBezTo>
                      <a:pt x="584" y="912"/>
                      <a:pt x="712" y="496"/>
                      <a:pt x="768" y="392"/>
                    </a:cubicBezTo>
                    <a:cubicBezTo>
                      <a:pt x="824" y="288"/>
                      <a:pt x="896" y="280"/>
                      <a:pt x="864" y="392"/>
                    </a:cubicBezTo>
                    <a:cubicBezTo>
                      <a:pt x="832" y="504"/>
                      <a:pt x="608" y="952"/>
                      <a:pt x="576" y="1064"/>
                    </a:cubicBezTo>
                    <a:cubicBezTo>
                      <a:pt x="544" y="1176"/>
                      <a:pt x="592" y="1216"/>
                      <a:pt x="672" y="1064"/>
                    </a:cubicBezTo>
                    <a:cubicBezTo>
                      <a:pt x="752" y="912"/>
                      <a:pt x="976" y="304"/>
                      <a:pt x="1056" y="152"/>
                    </a:cubicBezTo>
                    <a:cubicBezTo>
                      <a:pt x="1136" y="0"/>
                      <a:pt x="1200" y="0"/>
                      <a:pt x="1152" y="152"/>
                    </a:cubicBezTo>
                    <a:cubicBezTo>
                      <a:pt x="1104" y="304"/>
                      <a:pt x="816" y="912"/>
                      <a:pt x="768" y="1064"/>
                    </a:cubicBezTo>
                    <a:cubicBezTo>
                      <a:pt x="720" y="1216"/>
                      <a:pt x="800" y="1184"/>
                      <a:pt x="864" y="1064"/>
                    </a:cubicBezTo>
                    <a:cubicBezTo>
                      <a:pt x="928" y="944"/>
                      <a:pt x="1088" y="456"/>
                      <a:pt x="1152" y="344"/>
                    </a:cubicBezTo>
                    <a:cubicBezTo>
                      <a:pt x="1216" y="232"/>
                      <a:pt x="1280" y="272"/>
                      <a:pt x="1248" y="392"/>
                    </a:cubicBezTo>
                    <a:cubicBezTo>
                      <a:pt x="1216" y="512"/>
                      <a:pt x="992" y="952"/>
                      <a:pt x="960" y="1064"/>
                    </a:cubicBezTo>
                    <a:cubicBezTo>
                      <a:pt x="928" y="1176"/>
                      <a:pt x="992" y="1184"/>
                      <a:pt x="1056" y="1064"/>
                    </a:cubicBezTo>
                    <a:cubicBezTo>
                      <a:pt x="1120" y="944"/>
                      <a:pt x="1280" y="464"/>
                      <a:pt x="1344" y="344"/>
                    </a:cubicBezTo>
                    <a:cubicBezTo>
                      <a:pt x="1408" y="224"/>
                      <a:pt x="1472" y="216"/>
                      <a:pt x="1440" y="344"/>
                    </a:cubicBezTo>
                    <a:cubicBezTo>
                      <a:pt x="1408" y="472"/>
                      <a:pt x="1184" y="992"/>
                      <a:pt x="1152" y="1112"/>
                    </a:cubicBezTo>
                    <a:cubicBezTo>
                      <a:pt x="1120" y="1232"/>
                      <a:pt x="1184" y="1200"/>
                      <a:pt x="1248" y="1064"/>
                    </a:cubicBezTo>
                    <a:cubicBezTo>
                      <a:pt x="1312" y="928"/>
                      <a:pt x="1480" y="416"/>
                      <a:pt x="1536" y="296"/>
                    </a:cubicBezTo>
                    <a:cubicBezTo>
                      <a:pt x="1592" y="176"/>
                      <a:pt x="1600" y="296"/>
                      <a:pt x="1584" y="344"/>
                    </a:cubicBezTo>
                    <a:cubicBezTo>
                      <a:pt x="1568" y="392"/>
                      <a:pt x="1504" y="488"/>
                      <a:pt x="1440" y="584"/>
                    </a:cubicBezTo>
                  </a:path>
                </a:pathLst>
              </a:custGeom>
              <a:noFill/>
              <a:ln w="3810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2" name="Rectangle 55"/>
              <p:cNvSpPr>
                <a:spLocks noChangeArrowheads="1"/>
              </p:cNvSpPr>
              <p:nvPr/>
            </p:nvSpPr>
            <p:spPr bwMode="auto">
              <a:xfrm>
                <a:off x="6199832" y="2152346"/>
                <a:ext cx="2438400" cy="2057400"/>
              </a:xfrm>
              <a:prstGeom prst="rect">
                <a:avLst/>
              </a:prstGeom>
              <a:solidFill>
                <a:srgbClr val="00CC99">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40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 name="Rectangle 56"/>
              <p:cNvSpPr>
                <a:spLocks noChangeArrowheads="1"/>
              </p:cNvSpPr>
              <p:nvPr/>
            </p:nvSpPr>
            <p:spPr bwMode="auto">
              <a:xfrm>
                <a:off x="2026148" y="4330502"/>
                <a:ext cx="1774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ltLang="fr-FR" sz="2000" dirty="0">
                    <a:solidFill>
                      <a:srgbClr val="3333CC"/>
                    </a:solidFill>
                    <a:latin typeface="Arial" panose="020B0604020202020204" pitchFamily="34" charset="0"/>
                    <a:cs typeface="Arial" panose="020B0604020202020204" pitchFamily="34" charset="0"/>
                  </a:rPr>
                  <a:t>Fast vibrations</a:t>
                </a:r>
              </a:p>
            </p:txBody>
          </p:sp>
          <p:sp>
            <p:nvSpPr>
              <p:cNvPr id="124" name="Text Box 57"/>
              <p:cNvSpPr txBox="1">
                <a:spLocks noChangeArrowheads="1"/>
              </p:cNvSpPr>
              <p:nvPr/>
            </p:nvSpPr>
            <p:spPr bwMode="auto">
              <a:xfrm>
                <a:off x="9028334" y="2112331"/>
                <a:ext cx="2512166" cy="833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eaLnBrk="0" fontAlgn="base" hangingPunct="0">
                  <a:spcBef>
                    <a:spcPct val="0"/>
                  </a:spcBef>
                  <a:spcAft>
                    <a:spcPct val="0"/>
                  </a:spcAft>
                </a:pPr>
                <a:r>
                  <a:rPr lang="en-GB" altLang="fr-FR" sz="2400" dirty="0">
                    <a:solidFill>
                      <a:srgbClr val="00CC99"/>
                    </a:solidFill>
                    <a:latin typeface="Arial" panose="020B0604020202020204" pitchFamily="34" charset="0"/>
                    <a:cs typeface="Arial" panose="020B0604020202020204" pitchFamily="34" charset="0"/>
                  </a:rPr>
                  <a:t>Equilibrium </a:t>
                </a:r>
              </a:p>
              <a:p>
                <a:pPr eaLnBrk="0" fontAlgn="base" hangingPunct="0">
                  <a:spcBef>
                    <a:spcPct val="0"/>
                  </a:spcBef>
                  <a:spcAft>
                    <a:spcPct val="0"/>
                  </a:spcAft>
                </a:pPr>
                <a:r>
                  <a:rPr lang="en-GB" altLang="fr-FR" sz="2400" dirty="0">
                    <a:solidFill>
                      <a:srgbClr val="00CC99"/>
                    </a:solidFill>
                    <a:latin typeface="Arial" panose="020B0604020202020204" pitchFamily="34" charset="0"/>
                    <a:cs typeface="Arial" panose="020B0604020202020204" pitchFamily="34" charset="0"/>
                  </a:rPr>
                  <a:t>hyperstructures</a:t>
                </a:r>
                <a:endParaRPr lang="en-GB" altLang="fr-FR" sz="2400" dirty="0">
                  <a:solidFill>
                    <a:srgbClr val="000000"/>
                  </a:solidFill>
                  <a:latin typeface="Arial" panose="020B0604020202020204" pitchFamily="34" charset="0"/>
                  <a:cs typeface="Arial" panose="020B0604020202020204" pitchFamily="34" charset="0"/>
                </a:endParaRPr>
              </a:p>
            </p:txBody>
          </p:sp>
          <p:sp>
            <p:nvSpPr>
              <p:cNvPr id="125" name="Text Box 58"/>
              <p:cNvSpPr txBox="1">
                <a:spLocks noChangeArrowheads="1"/>
              </p:cNvSpPr>
              <p:nvPr/>
            </p:nvSpPr>
            <p:spPr bwMode="auto">
              <a:xfrm>
                <a:off x="454108" y="2100233"/>
                <a:ext cx="2504049" cy="833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eaLnBrk="0" fontAlgn="base" hangingPunct="0">
                  <a:spcBef>
                    <a:spcPct val="0"/>
                  </a:spcBef>
                  <a:spcAft>
                    <a:spcPct val="0"/>
                  </a:spcAft>
                </a:pPr>
                <a:r>
                  <a:rPr lang="en-GB" altLang="fr-FR" sz="2400" dirty="0">
                    <a:solidFill>
                      <a:srgbClr val="3333CC"/>
                    </a:solidFill>
                    <a:latin typeface="Arial" panose="020B0604020202020204" pitchFamily="34" charset="0"/>
                    <a:cs typeface="Arial" panose="020B0604020202020204" pitchFamily="34" charset="0"/>
                  </a:rPr>
                  <a:t>Non-equilibrium </a:t>
                </a:r>
              </a:p>
              <a:p>
                <a:pPr eaLnBrk="0" fontAlgn="base" hangingPunct="0">
                  <a:spcBef>
                    <a:spcPct val="0"/>
                  </a:spcBef>
                  <a:spcAft>
                    <a:spcPct val="0"/>
                  </a:spcAft>
                </a:pPr>
                <a:r>
                  <a:rPr lang="en-GB" altLang="fr-FR" sz="2400" dirty="0">
                    <a:solidFill>
                      <a:srgbClr val="3333CC"/>
                    </a:solidFill>
                    <a:latin typeface="Arial" panose="020B0604020202020204" pitchFamily="34" charset="0"/>
                    <a:cs typeface="Arial" panose="020B0604020202020204" pitchFamily="34" charset="0"/>
                  </a:rPr>
                  <a:t>hyperstructures</a:t>
                </a:r>
              </a:p>
            </p:txBody>
          </p:sp>
          <p:sp>
            <p:nvSpPr>
              <p:cNvPr id="126" name="Text Box 59"/>
              <p:cNvSpPr txBox="1">
                <a:spLocks noChangeArrowheads="1"/>
              </p:cNvSpPr>
              <p:nvPr/>
            </p:nvSpPr>
            <p:spPr bwMode="auto">
              <a:xfrm>
                <a:off x="8982297" y="3083405"/>
                <a:ext cx="3060576"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eaLnBrk="0" fontAlgn="base" hangingPunct="0">
                  <a:spcBef>
                    <a:spcPct val="0"/>
                  </a:spcBef>
                  <a:spcAft>
                    <a:spcPct val="0"/>
                  </a:spcAft>
                </a:pPr>
                <a:r>
                  <a:rPr lang="en-GB" altLang="fr-FR" sz="2400" dirty="0">
                    <a:solidFill>
                      <a:srgbClr val="00CC99"/>
                    </a:solidFill>
                    <a:latin typeface="Arial" panose="020B0604020202020204" pitchFamily="34" charset="0"/>
                    <a:cs typeface="Arial" panose="020B0604020202020204" pitchFamily="34" charset="0"/>
                  </a:rPr>
                  <a:t>Liquid crystal DNA</a:t>
                </a:r>
                <a:endParaRPr lang="en-GB" altLang="fr-FR" sz="2400" dirty="0">
                  <a:solidFill>
                    <a:srgbClr val="000000"/>
                  </a:solidFill>
                  <a:latin typeface="Arial" panose="020B0604020202020204" pitchFamily="34" charset="0"/>
                  <a:cs typeface="Arial" panose="020B0604020202020204" pitchFamily="34" charset="0"/>
                </a:endParaRPr>
              </a:p>
            </p:txBody>
          </p:sp>
          <p:sp>
            <p:nvSpPr>
              <p:cNvPr id="127" name="Text Box 60"/>
              <p:cNvSpPr txBox="1">
                <a:spLocks noChangeArrowheads="1"/>
              </p:cNvSpPr>
              <p:nvPr/>
            </p:nvSpPr>
            <p:spPr bwMode="auto">
              <a:xfrm>
                <a:off x="269761" y="3044092"/>
                <a:ext cx="2882071"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eaLnBrk="0" fontAlgn="base" hangingPunct="0">
                  <a:spcBef>
                    <a:spcPct val="0"/>
                  </a:spcBef>
                  <a:spcAft>
                    <a:spcPct val="0"/>
                  </a:spcAft>
                </a:pPr>
                <a:r>
                  <a:rPr lang="en-GB" altLang="fr-FR" sz="2400" dirty="0" err="1">
                    <a:solidFill>
                      <a:srgbClr val="3333CC"/>
                    </a:solidFill>
                    <a:latin typeface="Arial" panose="020B0604020202020204" pitchFamily="34" charset="0"/>
                    <a:cs typeface="Arial" panose="020B0604020202020204" pitchFamily="34" charset="0"/>
                  </a:rPr>
                  <a:t>Decondensed</a:t>
                </a:r>
                <a:r>
                  <a:rPr lang="en-GB" altLang="fr-FR" sz="2400" dirty="0">
                    <a:solidFill>
                      <a:srgbClr val="3333CC"/>
                    </a:solidFill>
                    <a:latin typeface="Arial" panose="020B0604020202020204" pitchFamily="34" charset="0"/>
                    <a:cs typeface="Arial" panose="020B0604020202020204" pitchFamily="34" charset="0"/>
                  </a:rPr>
                  <a:t> DNA</a:t>
                </a:r>
              </a:p>
            </p:txBody>
          </p:sp>
          <p:pic>
            <p:nvPicPr>
              <p:cNvPr id="130" name="Picture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869" y="3752546"/>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869" y="3752546"/>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869" y="3752546"/>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Text Box 68"/>
              <p:cNvSpPr txBox="1">
                <a:spLocks noChangeArrowheads="1"/>
              </p:cNvSpPr>
              <p:nvPr/>
            </p:nvSpPr>
            <p:spPr bwMode="auto">
              <a:xfrm>
                <a:off x="505232" y="1529089"/>
                <a:ext cx="2408329"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fontAlgn="base" hangingPunct="0">
                  <a:spcBef>
                    <a:spcPct val="0"/>
                  </a:spcBef>
                  <a:spcAft>
                    <a:spcPct val="0"/>
                  </a:spcAft>
                </a:pPr>
                <a:r>
                  <a:rPr lang="en-GB" altLang="fr-FR" sz="2400" dirty="0">
                    <a:solidFill>
                      <a:srgbClr val="3333CC"/>
                    </a:solidFill>
                    <a:latin typeface="Arial" panose="020B0604020202020204" pitchFamily="34" charset="0"/>
                    <a:cs typeface="Arial" panose="020B0604020202020204" pitchFamily="34" charset="0"/>
                  </a:rPr>
                  <a:t>Fluid membrane</a:t>
                </a:r>
              </a:p>
            </p:txBody>
          </p:sp>
          <p:sp>
            <p:nvSpPr>
              <p:cNvPr id="134" name="Text Box 69"/>
              <p:cNvSpPr txBox="1">
                <a:spLocks noChangeArrowheads="1"/>
              </p:cNvSpPr>
              <p:nvPr/>
            </p:nvSpPr>
            <p:spPr bwMode="auto">
              <a:xfrm>
                <a:off x="9028334" y="1539423"/>
                <a:ext cx="2263290"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fontAlgn="base" hangingPunct="0">
                  <a:spcBef>
                    <a:spcPct val="0"/>
                  </a:spcBef>
                  <a:spcAft>
                    <a:spcPct val="0"/>
                  </a:spcAft>
                </a:pPr>
                <a:r>
                  <a:rPr lang="en-GB" altLang="fr-FR" sz="2400" dirty="0">
                    <a:solidFill>
                      <a:srgbClr val="00CC99"/>
                    </a:solidFill>
                    <a:latin typeface="Arial" panose="020B0604020202020204" pitchFamily="34" charset="0"/>
                    <a:cs typeface="Arial" panose="020B0604020202020204" pitchFamily="34" charset="0"/>
                  </a:rPr>
                  <a:t>Stiff membrane</a:t>
                </a:r>
              </a:p>
            </p:txBody>
          </p:sp>
          <p:sp>
            <p:nvSpPr>
              <p:cNvPr id="135" name="Oval 70"/>
              <p:cNvSpPr>
                <a:spLocks noChangeArrowheads="1"/>
              </p:cNvSpPr>
              <p:nvPr/>
            </p:nvSpPr>
            <p:spPr bwMode="auto">
              <a:xfrm>
                <a:off x="5915669" y="1771346"/>
                <a:ext cx="76200" cy="3048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Arial" panose="020B0604020202020204" pitchFamily="34" charset="0"/>
                  <a:cs typeface="Arial" panose="020B0604020202020204" pitchFamily="34" charset="0"/>
                </a:endParaRPr>
              </a:p>
            </p:txBody>
          </p:sp>
          <p:sp>
            <p:nvSpPr>
              <p:cNvPr id="136" name="Oval 71"/>
              <p:cNvSpPr>
                <a:spLocks noChangeArrowheads="1"/>
              </p:cNvSpPr>
              <p:nvPr/>
            </p:nvSpPr>
            <p:spPr bwMode="auto">
              <a:xfrm>
                <a:off x="6144269" y="1771346"/>
                <a:ext cx="76200" cy="3810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a:solidFill>
                    <a:srgbClr val="000000"/>
                  </a:solidFill>
                  <a:latin typeface="Arial" panose="020B0604020202020204" pitchFamily="34" charset="0"/>
                  <a:cs typeface="Arial" panose="020B0604020202020204" pitchFamily="34" charset="0"/>
                </a:endParaRPr>
              </a:p>
            </p:txBody>
          </p:sp>
          <p:sp>
            <p:nvSpPr>
              <p:cNvPr id="69" name="Text Box 38"/>
              <p:cNvSpPr txBox="1">
                <a:spLocks noChangeArrowheads="1"/>
              </p:cNvSpPr>
              <p:nvPr/>
            </p:nvSpPr>
            <p:spPr bwMode="auto">
              <a:xfrm>
                <a:off x="5570515" y="1316854"/>
                <a:ext cx="1181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fr-FR" sz="1600" b="1" dirty="0" err="1">
                    <a:solidFill>
                      <a:srgbClr val="FF0000"/>
                    </a:solidFill>
                    <a:latin typeface="Arial" panose="020B0604020202020204" pitchFamily="34" charset="0"/>
                    <a:cs typeface="Arial" panose="020B0604020202020204" pitchFamily="34" charset="0"/>
                  </a:rPr>
                  <a:t>Divisome</a:t>
                </a:r>
                <a:r>
                  <a:rPr lang="en-GB" altLang="fr-FR" sz="2400" b="1" dirty="0">
                    <a:solidFill>
                      <a:srgbClr val="00CC99"/>
                    </a:solidFill>
                    <a:latin typeface="Arial" panose="020B0604020202020204" pitchFamily="34" charset="0"/>
                    <a:cs typeface="Arial" panose="020B0604020202020204" pitchFamily="34" charset="0"/>
                  </a:rPr>
                  <a:t> </a:t>
                </a:r>
              </a:p>
            </p:txBody>
          </p:sp>
        </p:grpSp>
      </p:grpSp>
    </p:spTree>
    <p:extLst>
      <p:ext uri="{BB962C8B-B14F-4D97-AF65-F5344CB8AC3E}">
        <p14:creationId xmlns:p14="http://schemas.microsoft.com/office/powerpoint/2010/main" val="23218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additive="base">
                                        <p:cTn id="13" dur="500" fill="hold"/>
                                        <p:tgtEl>
                                          <p:spTgt spid="137"/>
                                        </p:tgtEl>
                                        <p:attrNameLst>
                                          <p:attrName>ppt_x</p:attrName>
                                        </p:attrNameLst>
                                      </p:cBhvr>
                                      <p:tavLst>
                                        <p:tav tm="0">
                                          <p:val>
                                            <p:strVal val="#ppt_x"/>
                                          </p:val>
                                        </p:tav>
                                        <p:tav tm="100000">
                                          <p:val>
                                            <p:strVal val="#ppt_x"/>
                                          </p:val>
                                        </p:tav>
                                      </p:tavLst>
                                    </p:anim>
                                    <p:anim calcmode="lin" valueType="num">
                                      <p:cBhvr additive="base">
                                        <p:cTn id="1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3290</TotalTime>
  <Words>3801</Words>
  <Application>Microsoft Office PowerPoint</Application>
  <PresentationFormat>Grand écran</PresentationFormat>
  <Paragraphs>237</Paragraphs>
  <Slides>26</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SimSun</vt:lpstr>
      <vt:lpstr>Arial</vt:lpstr>
      <vt:lpstr>Calibri</vt:lpstr>
      <vt:lpstr>Calibri Light</vt:lpstr>
      <vt:lpstr>Segoe UI</vt:lpstr>
      <vt:lpstr>Times New Roman</vt:lpstr>
      <vt:lpstr>Office Theme</vt:lpstr>
      <vt:lpstr>Where might a microbiologist look for answers?</vt:lpstr>
      <vt:lpstr>How do cells generate reproducible coherent behaviours from their many constituents?</vt:lpstr>
      <vt:lpstr>Cells are made of hyperstructures</vt:lpstr>
      <vt:lpstr>Example of an individual hyperstructure </vt:lpstr>
      <vt:lpstr>The composition of the divisome differs from the rest of the cell</vt:lpstr>
      <vt:lpstr>D2O affects process of division</vt:lpstr>
      <vt:lpstr>Bacteria must grow in heaven and survive in hell</vt:lpstr>
      <vt:lpstr>Water is different in spores</vt:lpstr>
      <vt:lpstr>Separation of hyperstructures in the cell cycle involves different water structures</vt:lpstr>
      <vt:lpstr>Hypothesis: a high intensity of activity initiates the cell cycle</vt:lpstr>
      <vt:lpstr>Perhaps sensing is via coupled ribosomes</vt:lpstr>
      <vt:lpstr>The people who have done the SIMS work </vt:lpstr>
      <vt:lpstr>Growth rate diversity and two loops</vt:lpstr>
      <vt:lpstr>The strand inheritance pattern</vt:lpstr>
      <vt:lpstr>Overview of twin loops program</vt:lpstr>
      <vt:lpstr>Extra: list of hyperstructures</vt:lpstr>
      <vt:lpstr>Présentation PowerPoint</vt:lpstr>
      <vt:lpstr>How do cells satisfy the conflicting constraints of growth and survival? </vt:lpstr>
      <vt:lpstr>How do cells reconcile growth and survival? </vt:lpstr>
      <vt:lpstr>Présentation PowerPoint</vt:lpstr>
      <vt:lpstr>Hyperstructures and water</vt:lpstr>
      <vt:lpstr>Présentation PowerPoint</vt:lpstr>
      <vt:lpstr>Présentation PowerPoint</vt:lpstr>
      <vt:lpstr>Présentation PowerPoint</vt:lpstr>
      <vt:lpstr>Look again at xie and zubarev</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108</cp:revision>
  <dcterms:created xsi:type="dcterms:W3CDTF">2016-09-09T09:51:40Z</dcterms:created>
  <dcterms:modified xsi:type="dcterms:W3CDTF">2016-10-05T08:41:26Z</dcterms:modified>
</cp:coreProperties>
</file>