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339" r:id="rId2"/>
    <p:sldId id="256" r:id="rId3"/>
    <p:sldId id="267" r:id="rId4"/>
    <p:sldId id="259" r:id="rId5"/>
    <p:sldId id="270" r:id="rId6"/>
    <p:sldId id="271" r:id="rId7"/>
    <p:sldId id="272" r:id="rId8"/>
    <p:sldId id="264" r:id="rId9"/>
    <p:sldId id="269" r:id="rId10"/>
    <p:sldId id="306" r:id="rId11"/>
    <p:sldId id="307" r:id="rId12"/>
    <p:sldId id="273" r:id="rId13"/>
    <p:sldId id="310" r:id="rId14"/>
    <p:sldId id="309" r:id="rId15"/>
    <p:sldId id="337" r:id="rId16"/>
    <p:sldId id="286" r:id="rId17"/>
    <p:sldId id="287" r:id="rId18"/>
    <p:sldId id="288" r:id="rId19"/>
    <p:sldId id="289" r:id="rId20"/>
    <p:sldId id="290" r:id="rId21"/>
    <p:sldId id="311" r:id="rId22"/>
    <p:sldId id="262" r:id="rId23"/>
    <p:sldId id="292" r:id="rId24"/>
    <p:sldId id="296" r:id="rId25"/>
    <p:sldId id="297" r:id="rId26"/>
    <p:sldId id="334" r:id="rId27"/>
    <p:sldId id="298" r:id="rId28"/>
    <p:sldId id="312" r:id="rId29"/>
    <p:sldId id="299" r:id="rId30"/>
    <p:sldId id="300" r:id="rId31"/>
    <p:sldId id="268" r:id="rId32"/>
    <p:sldId id="293" r:id="rId33"/>
    <p:sldId id="313" r:id="rId34"/>
    <p:sldId id="338" r:id="rId35"/>
    <p:sldId id="294" r:id="rId36"/>
    <p:sldId id="295" r:id="rId37"/>
    <p:sldId id="332" r:id="rId38"/>
    <p:sldId id="274" r:id="rId39"/>
    <p:sldId id="323" r:id="rId40"/>
    <p:sldId id="278" r:id="rId41"/>
    <p:sldId id="335" r:id="rId42"/>
    <p:sldId id="316" r:id="rId43"/>
    <p:sldId id="317" r:id="rId44"/>
    <p:sldId id="336" r:id="rId45"/>
    <p:sldId id="303" r:id="rId46"/>
    <p:sldId id="304" r:id="rId47"/>
    <p:sldId id="318" r:id="rId48"/>
    <p:sldId id="320" r:id="rId49"/>
    <p:sldId id="321" r:id="rId50"/>
    <p:sldId id="330" r:id="rId51"/>
    <p:sldId id="325" r:id="rId52"/>
    <p:sldId id="331" r:id="rId53"/>
    <p:sldId id="324" r:id="rId54"/>
    <p:sldId id="328" r:id="rId55"/>
    <p:sldId id="329" r:id="rId56"/>
    <p:sldId id="340" r:id="rId57"/>
    <p:sldId id="342" r:id="rId58"/>
    <p:sldId id="341" r:id="rId5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E37F"/>
    <a:srgbClr val="41719C"/>
    <a:srgbClr val="F13813"/>
    <a:srgbClr val="F8F8F8"/>
    <a:srgbClr val="F9FCFD"/>
    <a:srgbClr val="EDF6F9"/>
    <a:srgbClr val="70DB70"/>
    <a:srgbClr val="FFDB93"/>
    <a:srgbClr val="FFFFC9"/>
    <a:srgbClr val="FFFF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926" autoAdjust="0"/>
    <p:restoredTop sz="63196" autoAdjust="0"/>
  </p:normalViewPr>
  <p:slideViewPr>
    <p:cSldViewPr snapToGrid="0">
      <p:cViewPr varScale="1">
        <p:scale>
          <a:sx n="47" d="100"/>
          <a:sy n="47" d="100"/>
        </p:scale>
        <p:origin x="1662"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3" Type="http://schemas.openxmlformats.org/officeDocument/2006/relationships/oleObject" Target="file:///D:\&#1048;&#1079;&#1083;&#1091;&#1095;&#1077;&#1085;&#1080;&#1077;\!PAPERS\Moe\&#1057;&#1090;&#1072;&#1090;&#1100;&#1103;%20&#8470;%202\&#1043;&#1088;&#1072;&#1092;&#1080;&#1082;&#1080;%20(&#1057;&#1091;&#1088;&#1080;&#1085;&#1086;&#1074;).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Segoe UI Light" panose="020B0502040204020203" pitchFamily="34" charset="0"/>
                <a:ea typeface="+mn-ea"/>
                <a:cs typeface="+mn-cs"/>
              </a:defRPr>
            </a:pPr>
            <a:r>
              <a:rPr lang="en-US" sz="2000"/>
              <a:t>Arbidol</a:t>
            </a:r>
            <a:endParaRPr lang="ru-RU" sz="2000"/>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Segoe UI Light" panose="020B0502040204020203" pitchFamily="34" charset="0"/>
              <a:ea typeface="+mn-ea"/>
              <a:cs typeface="+mn-cs"/>
            </a:defRPr>
          </a:pPr>
          <a:endParaRPr lang="ru-RU"/>
        </a:p>
      </c:txPr>
    </c:title>
    <c:autoTitleDeleted val="0"/>
    <c:plotArea>
      <c:layout>
        <c:manualLayout>
          <c:layoutTarget val="inner"/>
          <c:xMode val="edge"/>
          <c:yMode val="edge"/>
          <c:x val="7.1818858799630528E-2"/>
          <c:y val="0.14358255195383629"/>
          <c:w val="0.9045911776575859"/>
          <c:h val="0.62287130329751639"/>
        </c:manualLayout>
      </c:layout>
      <c:barChart>
        <c:barDir val="col"/>
        <c:grouping val="clustered"/>
        <c:varyColors val="0"/>
        <c:ser>
          <c:idx val="0"/>
          <c:order val="0"/>
          <c:tx>
            <c:strRef>
              <c:f>Лист2!$A$2</c:f>
              <c:strCache>
                <c:ptCount val="1"/>
                <c:pt idx="0">
                  <c:v>Blank CD</c:v>
                </c:pt>
              </c:strCache>
            </c:strRef>
          </c:tx>
          <c:spPr>
            <a:solidFill>
              <a:schemeClr val="accent1"/>
            </a:solidFill>
            <a:ln>
              <a:noFill/>
            </a:ln>
            <a:effectLst/>
          </c:spPr>
          <c:invertIfNegative val="0"/>
          <c:errBars>
            <c:errBarType val="both"/>
            <c:errValType val="cust"/>
            <c:noEndCap val="0"/>
            <c:plus>
              <c:numRef>
                <c:f>Лист2!$B$11:$D$11</c:f>
                <c:numCache>
                  <c:formatCode>General</c:formatCode>
                  <c:ptCount val="3"/>
                  <c:pt idx="0">
                    <c:v>3.3</c:v>
                  </c:pt>
                  <c:pt idx="1">
                    <c:v>5.2</c:v>
                  </c:pt>
                  <c:pt idx="2">
                    <c:v>6</c:v>
                  </c:pt>
                </c:numCache>
              </c:numRef>
            </c:plus>
            <c:minus>
              <c:numRef>
                <c:f>Лист2!$B$11:$D$11</c:f>
                <c:numCache>
                  <c:formatCode>General</c:formatCode>
                  <c:ptCount val="3"/>
                  <c:pt idx="0">
                    <c:v>3.3</c:v>
                  </c:pt>
                  <c:pt idx="1">
                    <c:v>5.2</c:v>
                  </c:pt>
                  <c:pt idx="2">
                    <c:v>6</c:v>
                  </c:pt>
                </c:numCache>
              </c:numRef>
            </c:minus>
            <c:spPr>
              <a:noFill/>
              <a:ln w="9525" cap="flat" cmpd="sng" algn="ctr">
                <a:solidFill>
                  <a:schemeClr val="tx1">
                    <a:lumMod val="65000"/>
                    <a:lumOff val="35000"/>
                  </a:schemeClr>
                </a:solidFill>
                <a:round/>
              </a:ln>
              <a:effectLst/>
            </c:spPr>
          </c:errBars>
          <c:cat>
            <c:strRef>
              <c:f>Лист2!$B$1:$D$1</c:f>
              <c:strCache>
                <c:ptCount val="3"/>
                <c:pt idx="0">
                  <c:v>Weight, mg</c:v>
                </c:pt>
                <c:pt idx="1">
                  <c:v>Cellularity, 1х 10^6</c:v>
                </c:pt>
                <c:pt idx="2">
                  <c:v>APC, 1х10^3</c:v>
                </c:pt>
              </c:strCache>
            </c:strRef>
          </c:cat>
          <c:val>
            <c:numRef>
              <c:f>Лист2!$B$2:$D$2</c:f>
              <c:numCache>
                <c:formatCode>General</c:formatCode>
                <c:ptCount val="3"/>
                <c:pt idx="0">
                  <c:v>71.5</c:v>
                </c:pt>
                <c:pt idx="1">
                  <c:v>90</c:v>
                </c:pt>
                <c:pt idx="2">
                  <c:v>17</c:v>
                </c:pt>
              </c:numCache>
            </c:numRef>
          </c:val>
        </c:ser>
        <c:ser>
          <c:idx val="1"/>
          <c:order val="1"/>
          <c:tx>
            <c:strRef>
              <c:f>Лист2!$A$3</c:f>
              <c:strCache>
                <c:ptCount val="1"/>
                <c:pt idx="0">
                  <c:v>Informed CD</c:v>
                </c:pt>
              </c:strCache>
            </c:strRef>
          </c:tx>
          <c:spPr>
            <a:solidFill>
              <a:schemeClr val="accent2"/>
            </a:solidFill>
            <a:ln>
              <a:noFill/>
            </a:ln>
            <a:effectLst/>
          </c:spPr>
          <c:invertIfNegative val="0"/>
          <c:errBars>
            <c:errBarType val="both"/>
            <c:errValType val="cust"/>
            <c:noEndCap val="0"/>
            <c:plus>
              <c:numRef>
                <c:f>Лист2!$B$12:$D$12</c:f>
                <c:numCache>
                  <c:formatCode>General</c:formatCode>
                  <c:ptCount val="3"/>
                  <c:pt idx="0">
                    <c:v>3.3</c:v>
                  </c:pt>
                  <c:pt idx="1">
                    <c:v>6.5</c:v>
                  </c:pt>
                  <c:pt idx="2">
                    <c:v>14</c:v>
                  </c:pt>
                </c:numCache>
              </c:numRef>
            </c:plus>
            <c:minus>
              <c:numRef>
                <c:f>Лист2!$B$12:$D$12</c:f>
                <c:numCache>
                  <c:formatCode>General</c:formatCode>
                  <c:ptCount val="3"/>
                  <c:pt idx="0">
                    <c:v>3.3</c:v>
                  </c:pt>
                  <c:pt idx="1">
                    <c:v>6.5</c:v>
                  </c:pt>
                  <c:pt idx="2">
                    <c:v>14</c:v>
                  </c:pt>
                </c:numCache>
              </c:numRef>
            </c:minus>
            <c:spPr>
              <a:noFill/>
              <a:ln w="9525" cap="flat" cmpd="sng" algn="ctr">
                <a:solidFill>
                  <a:schemeClr val="tx1">
                    <a:lumMod val="65000"/>
                    <a:lumOff val="35000"/>
                  </a:schemeClr>
                </a:solidFill>
                <a:round/>
              </a:ln>
              <a:effectLst/>
            </c:spPr>
          </c:errBars>
          <c:cat>
            <c:strRef>
              <c:f>Лист2!$B$1:$D$1</c:f>
              <c:strCache>
                <c:ptCount val="3"/>
                <c:pt idx="0">
                  <c:v>Weight, mg</c:v>
                </c:pt>
                <c:pt idx="1">
                  <c:v>Cellularity, 1х 10^6</c:v>
                </c:pt>
                <c:pt idx="2">
                  <c:v>APC, 1х10^3</c:v>
                </c:pt>
              </c:strCache>
            </c:strRef>
          </c:cat>
          <c:val>
            <c:numRef>
              <c:f>Лист2!$B$3:$D$3</c:f>
              <c:numCache>
                <c:formatCode>General</c:formatCode>
                <c:ptCount val="3"/>
                <c:pt idx="0">
                  <c:v>68.5</c:v>
                </c:pt>
                <c:pt idx="1">
                  <c:v>88.3</c:v>
                </c:pt>
                <c:pt idx="2">
                  <c:v>56</c:v>
                </c:pt>
              </c:numCache>
            </c:numRef>
          </c:val>
        </c:ser>
        <c:ser>
          <c:idx val="2"/>
          <c:order val="2"/>
          <c:tx>
            <c:strRef>
              <c:f>Лист2!$A$4</c:f>
              <c:strCache>
                <c:ptCount val="1"/>
                <c:pt idx="0">
                  <c:v>Substance</c:v>
                </c:pt>
              </c:strCache>
            </c:strRef>
          </c:tx>
          <c:spPr>
            <a:solidFill>
              <a:schemeClr val="accent3"/>
            </a:solidFill>
            <a:ln>
              <a:noFill/>
            </a:ln>
            <a:effectLst/>
          </c:spPr>
          <c:invertIfNegative val="0"/>
          <c:errBars>
            <c:errBarType val="both"/>
            <c:errValType val="cust"/>
            <c:noEndCap val="0"/>
            <c:plus>
              <c:numRef>
                <c:f>Лист2!$B$13:$D$13</c:f>
                <c:numCache>
                  <c:formatCode>General</c:formatCode>
                  <c:ptCount val="3"/>
                  <c:pt idx="0">
                    <c:v>3</c:v>
                  </c:pt>
                  <c:pt idx="1">
                    <c:v>9.9</c:v>
                  </c:pt>
                  <c:pt idx="2">
                    <c:v>6</c:v>
                  </c:pt>
                </c:numCache>
              </c:numRef>
            </c:plus>
            <c:minus>
              <c:numRef>
                <c:f>Лист2!$B$13:$D$13</c:f>
                <c:numCache>
                  <c:formatCode>General</c:formatCode>
                  <c:ptCount val="3"/>
                  <c:pt idx="0">
                    <c:v>3</c:v>
                  </c:pt>
                  <c:pt idx="1">
                    <c:v>9.9</c:v>
                  </c:pt>
                  <c:pt idx="2">
                    <c:v>6</c:v>
                  </c:pt>
                </c:numCache>
              </c:numRef>
            </c:minus>
            <c:spPr>
              <a:noFill/>
              <a:ln w="9525" cap="flat" cmpd="sng" algn="ctr">
                <a:solidFill>
                  <a:schemeClr val="tx1">
                    <a:lumMod val="65000"/>
                    <a:lumOff val="35000"/>
                  </a:schemeClr>
                </a:solidFill>
                <a:round/>
              </a:ln>
              <a:effectLst/>
            </c:spPr>
          </c:errBars>
          <c:cat>
            <c:strRef>
              <c:f>Лист2!$B$1:$D$1</c:f>
              <c:strCache>
                <c:ptCount val="3"/>
                <c:pt idx="0">
                  <c:v>Weight, mg</c:v>
                </c:pt>
                <c:pt idx="1">
                  <c:v>Cellularity, 1х 10^6</c:v>
                </c:pt>
                <c:pt idx="2">
                  <c:v>APC, 1х10^3</c:v>
                </c:pt>
              </c:strCache>
            </c:strRef>
          </c:cat>
          <c:val>
            <c:numRef>
              <c:f>Лист2!$B$4:$D$4</c:f>
              <c:numCache>
                <c:formatCode>General</c:formatCode>
                <c:ptCount val="3"/>
                <c:pt idx="0">
                  <c:v>81</c:v>
                </c:pt>
                <c:pt idx="1">
                  <c:v>105</c:v>
                </c:pt>
                <c:pt idx="2">
                  <c:v>65</c:v>
                </c:pt>
              </c:numCache>
            </c:numRef>
          </c:val>
        </c:ser>
        <c:ser>
          <c:idx val="3"/>
          <c:order val="3"/>
          <c:tx>
            <c:strRef>
              <c:f>Лист2!$A$5</c:f>
              <c:strCache>
                <c:ptCount val="1"/>
                <c:pt idx="0">
                  <c:v>Inf+Sub</c:v>
                </c:pt>
              </c:strCache>
            </c:strRef>
          </c:tx>
          <c:spPr>
            <a:solidFill>
              <a:schemeClr val="accent4"/>
            </a:solidFill>
            <a:ln>
              <a:noFill/>
            </a:ln>
            <a:effectLst/>
          </c:spPr>
          <c:invertIfNegative val="0"/>
          <c:errBars>
            <c:errBarType val="both"/>
            <c:errValType val="cust"/>
            <c:noEndCap val="0"/>
            <c:plus>
              <c:numRef>
                <c:f>Лист2!$B$14:$D$14</c:f>
                <c:numCache>
                  <c:formatCode>General</c:formatCode>
                  <c:ptCount val="3"/>
                  <c:pt idx="0">
                    <c:v>3.4</c:v>
                  </c:pt>
                  <c:pt idx="1">
                    <c:v>7</c:v>
                  </c:pt>
                  <c:pt idx="2">
                    <c:v>17.5</c:v>
                  </c:pt>
                </c:numCache>
              </c:numRef>
            </c:plus>
            <c:minus>
              <c:numRef>
                <c:f>Лист2!$B$14:$D$14</c:f>
                <c:numCache>
                  <c:formatCode>General</c:formatCode>
                  <c:ptCount val="3"/>
                  <c:pt idx="0">
                    <c:v>3.4</c:v>
                  </c:pt>
                  <c:pt idx="1">
                    <c:v>7</c:v>
                  </c:pt>
                  <c:pt idx="2">
                    <c:v>17.5</c:v>
                  </c:pt>
                </c:numCache>
              </c:numRef>
            </c:minus>
            <c:spPr>
              <a:noFill/>
              <a:ln w="9525" cap="flat" cmpd="sng" algn="ctr">
                <a:solidFill>
                  <a:schemeClr val="tx1">
                    <a:lumMod val="65000"/>
                    <a:lumOff val="35000"/>
                  </a:schemeClr>
                </a:solidFill>
                <a:round/>
              </a:ln>
              <a:effectLst/>
            </c:spPr>
          </c:errBars>
          <c:cat>
            <c:strRef>
              <c:f>Лист2!$B$1:$D$1</c:f>
              <c:strCache>
                <c:ptCount val="3"/>
                <c:pt idx="0">
                  <c:v>Weight, mg</c:v>
                </c:pt>
                <c:pt idx="1">
                  <c:v>Cellularity, 1х 10^6</c:v>
                </c:pt>
                <c:pt idx="2">
                  <c:v>APC, 1х10^3</c:v>
                </c:pt>
              </c:strCache>
            </c:strRef>
          </c:cat>
          <c:val>
            <c:numRef>
              <c:f>Лист2!$B$5:$D$5</c:f>
              <c:numCache>
                <c:formatCode>General</c:formatCode>
                <c:ptCount val="3"/>
                <c:pt idx="0">
                  <c:v>75</c:v>
                </c:pt>
                <c:pt idx="1">
                  <c:v>98.3</c:v>
                </c:pt>
                <c:pt idx="2">
                  <c:v>116</c:v>
                </c:pt>
              </c:numCache>
            </c:numRef>
          </c:val>
        </c:ser>
        <c:dLbls>
          <c:showLegendKey val="0"/>
          <c:showVal val="0"/>
          <c:showCatName val="0"/>
          <c:showSerName val="0"/>
          <c:showPercent val="0"/>
          <c:showBubbleSize val="0"/>
        </c:dLbls>
        <c:gapWidth val="219"/>
        <c:overlap val="-27"/>
        <c:axId val="247880984"/>
        <c:axId val="247877456"/>
      </c:barChart>
      <c:catAx>
        <c:axId val="2478809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Segoe UI Light" panose="020B0502040204020203" pitchFamily="34" charset="0"/>
                <a:ea typeface="+mn-ea"/>
                <a:cs typeface="+mn-cs"/>
              </a:defRPr>
            </a:pPr>
            <a:endParaRPr lang="ru-RU"/>
          </a:p>
        </c:txPr>
        <c:crossAx val="247877456"/>
        <c:crosses val="autoZero"/>
        <c:auto val="1"/>
        <c:lblAlgn val="ctr"/>
        <c:lblOffset val="100"/>
        <c:noMultiLvlLbl val="0"/>
      </c:catAx>
      <c:valAx>
        <c:axId val="247877456"/>
        <c:scaling>
          <c:orientation val="minMax"/>
          <c:max val="14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Segoe UI Light" panose="020B0502040204020203" pitchFamily="34" charset="0"/>
                <a:ea typeface="+mn-ea"/>
                <a:cs typeface="+mn-cs"/>
              </a:defRPr>
            </a:pPr>
            <a:endParaRPr lang="ru-RU"/>
          </a:p>
        </c:txPr>
        <c:crossAx val="247880984"/>
        <c:crosses val="autoZero"/>
        <c:crossBetween val="between"/>
      </c:valAx>
      <c:spPr>
        <a:noFill/>
        <a:ln>
          <a:noFill/>
        </a:ln>
        <a:effectLst/>
      </c:spPr>
    </c:plotArea>
    <c:legend>
      <c:legendPos val="b"/>
      <c:layout>
        <c:manualLayout>
          <c:xMode val="edge"/>
          <c:yMode val="edge"/>
          <c:x val="0.1814031641152507"/>
          <c:y val="0.90960685746477421"/>
          <c:w val="0.64552761159859784"/>
          <c:h val="9.0074304092270158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Segoe UI Light" panose="020B0502040204020203" pitchFamily="34" charset="0"/>
              <a:ea typeface="+mn-ea"/>
              <a:cs typeface="+mn-cs"/>
            </a:defRPr>
          </a:pPr>
          <a:endParaRPr lang="ru-RU"/>
        </a:p>
      </c:txPr>
    </c:legend>
    <c:plotVisOnly val="1"/>
    <c:dispBlanksAs val="gap"/>
    <c:showDLblsOverMax val="0"/>
  </c:chart>
  <c:spPr>
    <a:noFill/>
    <a:ln>
      <a:noFill/>
    </a:ln>
    <a:effectLst/>
  </c:spPr>
  <c:txPr>
    <a:bodyPr/>
    <a:lstStyle/>
    <a:p>
      <a:pPr algn="just">
        <a:defRPr>
          <a:latin typeface="Segoe UI Light" panose="020B0502040204020203" pitchFamily="34" charset="0"/>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94970F-8E10-4839-A2A3-87FA7607DED4}" type="datetimeFigureOut">
              <a:rPr lang="ru-RU" smtClean="0"/>
              <a:t>21.10.2014</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268C4F-FF96-40C8-85B6-A1279A0ABE17}" type="slidenum">
              <a:rPr lang="ru-RU" smtClean="0"/>
              <a:t>‹#›</a:t>
            </a:fld>
            <a:endParaRPr lang="ru-RU"/>
          </a:p>
        </p:txBody>
      </p:sp>
    </p:spTree>
    <p:extLst>
      <p:ext uri="{BB962C8B-B14F-4D97-AF65-F5344CB8AC3E}">
        <p14:creationId xmlns:p14="http://schemas.microsoft.com/office/powerpoint/2010/main" val="2405859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Chemical_substance"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en.wikipedia.org/wiki/Energy" TargetMode="External"/><Relationship Id="rId4" Type="http://schemas.openxmlformats.org/officeDocument/2006/relationships/hyperlink" Target="https://en.wikipedia.org/wiki/Chemical_reaction"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baseline="0" dirty="0" smtClean="0"/>
              <a:t>Good day ladies and Gentlemen! My name is Anton</a:t>
            </a:r>
          </a:p>
          <a:p>
            <a:endParaRPr lang="en-US" baseline="0" dirty="0" smtClean="0"/>
          </a:p>
          <a:p>
            <a:r>
              <a:rPr lang="en-US" baseline="0" dirty="0" smtClean="0"/>
              <a:t>In this presentation I want to discuss with you what is information and informational influence.</a:t>
            </a:r>
          </a:p>
          <a:p>
            <a:r>
              <a:rPr lang="en-US" baseline="0" dirty="0" smtClean="0"/>
              <a:t>Principle of transfer of information. </a:t>
            </a:r>
          </a:p>
          <a:p>
            <a:r>
              <a:rPr lang="en-US" baseline="0" dirty="0" smtClean="0"/>
              <a:t>What mechanisms of information reading biological organisms have.</a:t>
            </a:r>
          </a:p>
          <a:p>
            <a:endParaRPr lang="en-US" baseline="0" dirty="0" smtClean="0"/>
          </a:p>
          <a:p>
            <a:r>
              <a:rPr lang="en-US" baseline="0" dirty="0" smtClean="0"/>
              <a:t>In the end of presentation I will shortly describe IC Medicals technology and present a fresh laboratory and clinical results </a:t>
            </a:r>
            <a:endParaRPr lang="en-US" dirty="0" smtClean="0"/>
          </a:p>
          <a:p>
            <a:endParaRPr lang="en-US" dirty="0" smtClean="0"/>
          </a:p>
          <a:p>
            <a:r>
              <a:rPr lang="en-US" dirty="0" smtClean="0"/>
              <a:t>I</a:t>
            </a:r>
            <a:r>
              <a:rPr lang="en-US" baseline="0" dirty="0" smtClean="0"/>
              <a:t> want to start from the common question. </a:t>
            </a:r>
            <a:r>
              <a:rPr lang="en-US" dirty="0" smtClean="0"/>
              <a:t>What is information?  What we call information?  What</a:t>
            </a:r>
            <a:r>
              <a:rPr lang="en-US" baseline="0" dirty="0" smtClean="0"/>
              <a:t> if this presentations will be on Hindi, would you understand it?  And this is not information for you</a:t>
            </a:r>
          </a:p>
          <a:p>
            <a:endParaRPr lang="en-US" baseline="0" dirty="0" smtClean="0"/>
          </a:p>
          <a:p>
            <a:r>
              <a:rPr lang="en-US" baseline="0" dirty="0" smtClean="0"/>
              <a:t/>
            </a:r>
            <a:br>
              <a:rPr lang="en-US" baseline="0" dirty="0" smtClean="0"/>
            </a:br>
            <a:r>
              <a:rPr lang="en-US" baseline="0" dirty="0" smtClean="0"/>
              <a:t/>
            </a:r>
            <a:br>
              <a:rPr lang="en-US" baseline="0" dirty="0" smtClean="0"/>
            </a:br>
            <a:endParaRPr lang="en-US" baseline="0" dirty="0" smtClean="0"/>
          </a:p>
          <a:p>
            <a:endParaRPr lang="en-US" baseline="0" dirty="0" smtClean="0"/>
          </a:p>
          <a:p>
            <a:r>
              <a:rPr lang="en-US" baseline="0" dirty="0" smtClean="0"/>
              <a:t>This short report is about interaction of information and </a:t>
            </a:r>
            <a:r>
              <a:rPr lang="en-US" baseline="0" dirty="0" err="1" smtClean="0"/>
              <a:t>materia</a:t>
            </a:r>
            <a:r>
              <a:rPr lang="en-US" baseline="0" dirty="0" smtClean="0"/>
              <a:t>. </a:t>
            </a:r>
            <a:br>
              <a:rPr lang="en-US" baseline="0" dirty="0" smtClean="0"/>
            </a:br>
            <a:r>
              <a:rPr lang="en-US" baseline="0" dirty="0" smtClean="0"/>
              <a:t>There will be example of the technology with certain application in the area and healthcare – technology based on </a:t>
            </a:r>
            <a:r>
              <a:rPr lang="en-US" baseline="0" dirty="0" err="1" smtClean="0"/>
              <a:t>meteria</a:t>
            </a:r>
            <a:r>
              <a:rPr lang="en-US" baseline="0" dirty="0" smtClean="0"/>
              <a:t> property changes under the influence of information. </a:t>
            </a:r>
            <a:endParaRPr lang="ru-RU" dirty="0"/>
          </a:p>
        </p:txBody>
      </p:sp>
      <p:sp>
        <p:nvSpPr>
          <p:cNvPr id="4" name="Номер слайда 3"/>
          <p:cNvSpPr>
            <a:spLocks noGrp="1"/>
          </p:cNvSpPr>
          <p:nvPr>
            <p:ph type="sldNum" sz="quarter" idx="10"/>
          </p:nvPr>
        </p:nvSpPr>
        <p:spPr/>
        <p:txBody>
          <a:bodyPr/>
          <a:lstStyle/>
          <a:p>
            <a:fld id="{A7268C4F-FF96-40C8-85B6-A1279A0ABE17}" type="slidenum">
              <a:rPr lang="ru-RU" smtClean="0"/>
              <a:t>2</a:t>
            </a:fld>
            <a:endParaRPr lang="ru-RU"/>
          </a:p>
        </p:txBody>
      </p:sp>
    </p:spTree>
    <p:extLst>
      <p:ext uri="{BB962C8B-B14F-4D97-AF65-F5344CB8AC3E}">
        <p14:creationId xmlns:p14="http://schemas.microsoft.com/office/powerpoint/2010/main" val="206303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28600" indent="-228600" algn="l">
              <a:buAutoNum type="arabicPeriod"/>
            </a:pPr>
            <a:r>
              <a:rPr lang="en-US" dirty="0" smtClean="0"/>
              <a:t>Medical</a:t>
            </a:r>
            <a:r>
              <a:rPr lang="en-US" baseline="0" dirty="0" smtClean="0"/>
              <a:t> drugs cause informational effect on organism, starting the reactions.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Our organism </a:t>
            </a:r>
            <a:r>
              <a:rPr lang="en-US" dirty="0" smtClean="0"/>
              <a:t>has mechanisms of reading of a spectrum of the </a:t>
            </a:r>
            <a:r>
              <a:rPr lang="en-US" baseline="0" dirty="0" smtClean="0"/>
              <a:t>substances</a:t>
            </a:r>
          </a:p>
          <a:p>
            <a:pPr marL="228600" indent="-228600" algn="l">
              <a:buAutoNum type="arabicPeriod"/>
            </a:pPr>
            <a:endParaRPr lang="en-US" dirty="0" smtClean="0"/>
          </a:p>
          <a:p>
            <a:pPr algn="l"/>
            <a:r>
              <a:rPr lang="en-US" baseline="0" dirty="0" smtClean="0"/>
              <a:t>there is the question</a:t>
            </a:r>
          </a:p>
          <a:p>
            <a:pPr algn="l"/>
            <a:r>
              <a:rPr lang="en-US" sz="1200" dirty="0" smtClean="0"/>
              <a:t>Can we use informational image of the substance to start the reaction?</a:t>
            </a:r>
          </a:p>
          <a:p>
            <a:endParaRPr lang="en-US" dirty="0" smtClean="0"/>
          </a:p>
          <a:p>
            <a:r>
              <a:rPr lang="en-US" dirty="0" smtClean="0"/>
              <a:t>To check this we need </a:t>
            </a:r>
          </a:p>
          <a:p>
            <a:pPr marL="228600" indent="-228600">
              <a:buAutoNum type="arabicPeriod"/>
            </a:pPr>
            <a:r>
              <a:rPr lang="en-US" dirty="0" smtClean="0"/>
              <a:t>some carrier</a:t>
            </a:r>
            <a:r>
              <a:rPr lang="en-US" baseline="0" dirty="0" smtClean="0"/>
              <a:t> which can store an informational image of a substance</a:t>
            </a:r>
          </a:p>
          <a:p>
            <a:pPr marL="228600" indent="-228600">
              <a:buAutoNum type="arabicPeriod"/>
            </a:pPr>
            <a:r>
              <a:rPr lang="en-US" baseline="0" dirty="0" smtClean="0"/>
              <a:t>Somehow transfer “information” from a substance to the carrier.</a:t>
            </a:r>
          </a:p>
          <a:p>
            <a:pPr algn="ctr"/>
            <a:endParaRPr lang="en-US" sz="1200" dirty="0" smtClean="0"/>
          </a:p>
          <a:p>
            <a:pPr algn="ctr"/>
            <a:endParaRPr lang="en-US" sz="1200" dirty="0" smtClean="0"/>
          </a:p>
          <a:p>
            <a:endParaRPr lang="ru-RU" dirty="0"/>
          </a:p>
        </p:txBody>
      </p:sp>
      <p:sp>
        <p:nvSpPr>
          <p:cNvPr id="4" name="Номер слайда 3"/>
          <p:cNvSpPr>
            <a:spLocks noGrp="1"/>
          </p:cNvSpPr>
          <p:nvPr>
            <p:ph type="sldNum" sz="quarter" idx="10"/>
          </p:nvPr>
        </p:nvSpPr>
        <p:spPr/>
        <p:txBody>
          <a:bodyPr/>
          <a:lstStyle/>
          <a:p>
            <a:fld id="{A7268C4F-FF96-40C8-85B6-A1279A0ABE17}" type="slidenum">
              <a:rPr lang="ru-RU" smtClean="0"/>
              <a:t>11</a:t>
            </a:fld>
            <a:endParaRPr lang="ru-RU"/>
          </a:p>
        </p:txBody>
      </p:sp>
    </p:spTree>
    <p:extLst>
      <p:ext uri="{BB962C8B-B14F-4D97-AF65-F5344CB8AC3E}">
        <p14:creationId xmlns:p14="http://schemas.microsoft.com/office/powerpoint/2010/main" val="411220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Principal</a:t>
            </a:r>
            <a:r>
              <a:rPr lang="en-US" baseline="0" dirty="0" smtClean="0"/>
              <a:t> scheme to do such kind of research. </a:t>
            </a:r>
          </a:p>
          <a:p>
            <a:endParaRPr lang="en-US" baseline="0" dirty="0" smtClean="0"/>
          </a:p>
          <a:p>
            <a:r>
              <a:rPr lang="en-US" baseline="0" dirty="0" smtClean="0"/>
              <a:t>Electromagnetic field as a carrier of information. </a:t>
            </a:r>
          </a:p>
          <a:p>
            <a:r>
              <a:rPr lang="en-US" baseline="0" dirty="0" smtClean="0"/>
              <a:t>Water as secondary carrier.</a:t>
            </a:r>
            <a:endParaRPr lang="ru-RU" dirty="0"/>
          </a:p>
        </p:txBody>
      </p:sp>
      <p:sp>
        <p:nvSpPr>
          <p:cNvPr id="4" name="Номер слайда 3"/>
          <p:cNvSpPr>
            <a:spLocks noGrp="1"/>
          </p:cNvSpPr>
          <p:nvPr>
            <p:ph type="sldNum" sz="quarter" idx="10"/>
          </p:nvPr>
        </p:nvSpPr>
        <p:spPr/>
        <p:txBody>
          <a:bodyPr/>
          <a:lstStyle/>
          <a:p>
            <a:fld id="{A7268C4F-FF96-40C8-85B6-A1279A0ABE17}" type="slidenum">
              <a:rPr lang="ru-RU" smtClean="0"/>
              <a:t>12</a:t>
            </a:fld>
            <a:endParaRPr lang="ru-RU"/>
          </a:p>
        </p:txBody>
      </p:sp>
    </p:spTree>
    <p:extLst>
      <p:ext uri="{BB962C8B-B14F-4D97-AF65-F5344CB8AC3E}">
        <p14:creationId xmlns:p14="http://schemas.microsoft.com/office/powerpoint/2010/main" val="3175611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Can Water be heterogeneous? If not,</a:t>
            </a:r>
            <a:r>
              <a:rPr lang="en-US" baseline="0" dirty="0" smtClean="0"/>
              <a:t> it could not store an information. </a:t>
            </a:r>
          </a:p>
          <a:p>
            <a:endParaRPr lang="ru-RU" dirty="0"/>
          </a:p>
        </p:txBody>
      </p:sp>
      <p:sp>
        <p:nvSpPr>
          <p:cNvPr id="4" name="Номер слайда 3"/>
          <p:cNvSpPr>
            <a:spLocks noGrp="1"/>
          </p:cNvSpPr>
          <p:nvPr>
            <p:ph type="sldNum" sz="quarter" idx="10"/>
          </p:nvPr>
        </p:nvSpPr>
        <p:spPr/>
        <p:txBody>
          <a:bodyPr/>
          <a:lstStyle/>
          <a:p>
            <a:fld id="{A7268C4F-FF96-40C8-85B6-A1279A0ABE17}" type="slidenum">
              <a:rPr lang="ru-RU" smtClean="0"/>
              <a:t>13</a:t>
            </a:fld>
            <a:endParaRPr lang="ru-RU"/>
          </a:p>
        </p:txBody>
      </p:sp>
    </p:spTree>
    <p:extLst>
      <p:ext uri="{BB962C8B-B14F-4D97-AF65-F5344CB8AC3E}">
        <p14:creationId xmlns:p14="http://schemas.microsoft.com/office/powerpoint/2010/main" val="1846773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From popular QED theory of water, </a:t>
            </a:r>
            <a:r>
              <a:rPr lang="en-US" baseline="0" dirty="0" smtClean="0"/>
              <a:t>that pretends to explain how homeopathy works, we know that it is energetically favorable for water molecules to create coherent domains. </a:t>
            </a:r>
            <a:br>
              <a:rPr lang="en-US" baseline="0" dirty="0" smtClean="0"/>
            </a:br>
            <a:r>
              <a:rPr lang="en-US" baseline="0" dirty="0" smtClean="0"/>
              <a:t>Put it briefly, there is theoretical &amp; experimental support that water can store information. </a:t>
            </a:r>
          </a:p>
          <a:p>
            <a:endParaRPr lang="en-US" baseline="0" dirty="0" smtClean="0"/>
          </a:p>
          <a:p>
            <a:endParaRPr lang="en-US" baseline="0" dirty="0" smtClean="0"/>
          </a:p>
          <a:p>
            <a:endParaRPr lang="ru-RU" dirty="0"/>
          </a:p>
        </p:txBody>
      </p:sp>
      <p:sp>
        <p:nvSpPr>
          <p:cNvPr id="4" name="Номер слайда 3"/>
          <p:cNvSpPr>
            <a:spLocks noGrp="1"/>
          </p:cNvSpPr>
          <p:nvPr>
            <p:ph type="sldNum" sz="quarter" idx="10"/>
          </p:nvPr>
        </p:nvSpPr>
        <p:spPr/>
        <p:txBody>
          <a:bodyPr/>
          <a:lstStyle/>
          <a:p>
            <a:fld id="{A7268C4F-FF96-40C8-85B6-A1279A0ABE17}" type="slidenum">
              <a:rPr lang="ru-RU" smtClean="0"/>
              <a:t>14</a:t>
            </a:fld>
            <a:endParaRPr lang="ru-RU"/>
          </a:p>
        </p:txBody>
      </p:sp>
    </p:spTree>
    <p:extLst>
      <p:ext uri="{BB962C8B-B14F-4D97-AF65-F5344CB8AC3E}">
        <p14:creationId xmlns:p14="http://schemas.microsoft.com/office/powerpoint/2010/main" val="4066380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To</a:t>
            </a:r>
            <a:r>
              <a:rPr lang="en-US" baseline="0" dirty="0" smtClean="0"/>
              <a:t> refresh the memory on this experiments. </a:t>
            </a:r>
            <a:r>
              <a:rPr lang="en-US" dirty="0" smtClean="0"/>
              <a:t/>
            </a:r>
            <a:br>
              <a:rPr lang="en-US" dirty="0" smtClean="0"/>
            </a:br>
            <a:r>
              <a:rPr lang="en-US" dirty="0" smtClean="0"/>
              <a:t/>
            </a:r>
            <a:br>
              <a:rPr lang="en-US" dirty="0" smtClean="0"/>
            </a:br>
            <a:r>
              <a:rPr lang="en-US" dirty="0" smtClean="0"/>
              <a:t>Well known Jacques </a:t>
            </a:r>
            <a:r>
              <a:rPr lang="en-US" dirty="0" err="1" smtClean="0"/>
              <a:t>Benveniste</a:t>
            </a:r>
            <a:r>
              <a:rPr lang="en-US" dirty="0" smtClean="0"/>
              <a:t> and his experiments with transfer digital</a:t>
            </a:r>
            <a:r>
              <a:rPr lang="en-US" baseline="0" dirty="0" smtClean="0"/>
              <a:t> informational copies of different bio active substances using internet</a:t>
            </a:r>
            <a:br>
              <a:rPr lang="en-US" baseline="0" dirty="0" smtClean="0"/>
            </a:br>
            <a:r>
              <a:rPr lang="en-US" baseline="0" dirty="0" smtClean="0"/>
              <a:t>(French – American experiments)</a:t>
            </a:r>
            <a:endParaRPr lang="ru-RU" dirty="0"/>
          </a:p>
        </p:txBody>
      </p:sp>
      <p:sp>
        <p:nvSpPr>
          <p:cNvPr id="4" name="Номер слайда 3"/>
          <p:cNvSpPr>
            <a:spLocks noGrp="1"/>
          </p:cNvSpPr>
          <p:nvPr>
            <p:ph type="sldNum" sz="quarter" idx="10"/>
          </p:nvPr>
        </p:nvSpPr>
        <p:spPr/>
        <p:txBody>
          <a:bodyPr/>
          <a:lstStyle/>
          <a:p>
            <a:fld id="{A7268C4F-FF96-40C8-85B6-A1279A0ABE17}" type="slidenum">
              <a:rPr lang="ru-RU" smtClean="0"/>
              <a:t>16</a:t>
            </a:fld>
            <a:endParaRPr lang="ru-RU"/>
          </a:p>
        </p:txBody>
      </p:sp>
    </p:spTree>
    <p:extLst>
      <p:ext uri="{BB962C8B-B14F-4D97-AF65-F5344CB8AC3E}">
        <p14:creationId xmlns:p14="http://schemas.microsoft.com/office/powerpoint/2010/main" val="2741451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Luc</a:t>
            </a:r>
            <a:r>
              <a:rPr lang="en-US" baseline="0" dirty="0" smtClean="0"/>
              <a:t> </a:t>
            </a:r>
            <a:r>
              <a:rPr lang="en-US" baseline="0" dirty="0" err="1" smtClean="0"/>
              <a:t>Montagnier</a:t>
            </a:r>
            <a:r>
              <a:rPr lang="en-US" baseline="0" dirty="0" smtClean="0"/>
              <a:t>. Transfer of information from the DNA solution to pure water. </a:t>
            </a:r>
            <a:br>
              <a:rPr lang="en-US" baseline="0" dirty="0" smtClean="0"/>
            </a:br>
            <a:r>
              <a:rPr lang="en-US" baseline="0" dirty="0" smtClean="0"/>
              <a:t/>
            </a:r>
            <a:br>
              <a:rPr lang="en-US" baseline="0" dirty="0" smtClean="0"/>
            </a:br>
            <a:r>
              <a:rPr lang="en-US" baseline="0" dirty="0" smtClean="0"/>
              <a:t>(French and French _ Italian Experiments)</a:t>
            </a:r>
            <a:endParaRPr lang="ru-RU" dirty="0"/>
          </a:p>
        </p:txBody>
      </p:sp>
      <p:sp>
        <p:nvSpPr>
          <p:cNvPr id="4" name="Номер слайда 3"/>
          <p:cNvSpPr>
            <a:spLocks noGrp="1"/>
          </p:cNvSpPr>
          <p:nvPr>
            <p:ph type="sldNum" sz="quarter" idx="10"/>
          </p:nvPr>
        </p:nvSpPr>
        <p:spPr/>
        <p:txBody>
          <a:bodyPr/>
          <a:lstStyle/>
          <a:p>
            <a:fld id="{A7268C4F-FF96-40C8-85B6-A1279A0ABE17}" type="slidenum">
              <a:rPr lang="ru-RU" smtClean="0"/>
              <a:t>17</a:t>
            </a:fld>
            <a:endParaRPr lang="ru-RU"/>
          </a:p>
        </p:txBody>
      </p:sp>
    </p:spTree>
    <p:extLst>
      <p:ext uri="{BB962C8B-B14F-4D97-AF65-F5344CB8AC3E}">
        <p14:creationId xmlns:p14="http://schemas.microsoft.com/office/powerpoint/2010/main" val="838354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Alberto</a:t>
            </a:r>
            <a:r>
              <a:rPr lang="en-US" baseline="0" dirty="0" smtClean="0"/>
              <a:t> </a:t>
            </a:r>
            <a:r>
              <a:rPr lang="en-US" baseline="0" dirty="0" err="1" smtClean="0"/>
              <a:t>Folletti</a:t>
            </a:r>
            <a:r>
              <a:rPr lang="en-US" baseline="0" dirty="0" smtClean="0"/>
              <a:t>  and others </a:t>
            </a:r>
            <a:br>
              <a:rPr lang="en-US" baseline="0" dirty="0" smtClean="0"/>
            </a:br>
            <a:r>
              <a:rPr lang="en-US" baseline="0" dirty="0" smtClean="0"/>
              <a:t>Transfer the signal from </a:t>
            </a:r>
            <a:r>
              <a:rPr lang="en-US" sz="1200" kern="1200" dirty="0" smtClean="0">
                <a:solidFill>
                  <a:schemeClr val="tx1"/>
                </a:solidFill>
                <a:effectLst/>
                <a:latin typeface="+mn-lt"/>
                <a:ea typeface="+mn-ea"/>
                <a:cs typeface="+mn-cs"/>
              </a:rPr>
              <a:t>retinoic </a:t>
            </a:r>
            <a:r>
              <a:rPr lang="en-US" baseline="0" dirty="0" smtClean="0"/>
              <a:t>acid to the </a:t>
            </a:r>
            <a:r>
              <a:rPr lang="en-US" sz="1200" kern="1200" dirty="0" smtClean="0">
                <a:solidFill>
                  <a:schemeClr val="tx1"/>
                </a:solidFill>
                <a:effectLst/>
                <a:latin typeface="+mn-lt"/>
                <a:ea typeface="+mn-ea"/>
                <a:cs typeface="+mn-cs"/>
              </a:rPr>
              <a:t>nutrient </a:t>
            </a:r>
            <a:r>
              <a:rPr lang="en-US" baseline="0" dirty="0" smtClean="0"/>
              <a:t>medium – </a:t>
            </a:r>
            <a:r>
              <a:rPr lang="en-US" sz="1200" kern="1200" dirty="0" smtClean="0">
                <a:solidFill>
                  <a:schemeClr val="tx1"/>
                </a:solidFill>
                <a:effectLst/>
                <a:latin typeface="+mn-lt"/>
                <a:ea typeface="+mn-ea"/>
                <a:cs typeface="+mn-cs"/>
              </a:rPr>
              <a:t> where cancer cells were cultivated</a:t>
            </a:r>
            <a:endParaRPr lang="en-US" baseline="0" dirty="0" smtClean="0"/>
          </a:p>
          <a:p>
            <a:r>
              <a:rPr lang="en-US" sz="1200" kern="1200" dirty="0" smtClean="0">
                <a:solidFill>
                  <a:schemeClr val="tx1"/>
                </a:solidFill>
                <a:effectLst/>
                <a:latin typeface="+mn-lt"/>
                <a:ea typeface="+mn-ea"/>
                <a:cs typeface="+mn-cs"/>
              </a:rPr>
              <a:t>In the results Growth of a cancer cells in this medium was partially inhibited </a:t>
            </a:r>
            <a:endParaRPr lang="ru-RU" dirty="0"/>
          </a:p>
        </p:txBody>
      </p:sp>
      <p:sp>
        <p:nvSpPr>
          <p:cNvPr id="4" name="Номер слайда 3"/>
          <p:cNvSpPr>
            <a:spLocks noGrp="1"/>
          </p:cNvSpPr>
          <p:nvPr>
            <p:ph type="sldNum" sz="quarter" idx="10"/>
          </p:nvPr>
        </p:nvSpPr>
        <p:spPr/>
        <p:txBody>
          <a:bodyPr/>
          <a:lstStyle/>
          <a:p>
            <a:fld id="{A7268C4F-FF96-40C8-85B6-A1279A0ABE17}" type="slidenum">
              <a:rPr lang="ru-RU" smtClean="0"/>
              <a:t>18</a:t>
            </a:fld>
            <a:endParaRPr lang="ru-RU"/>
          </a:p>
        </p:txBody>
      </p:sp>
    </p:spTree>
    <p:extLst>
      <p:ext uri="{BB962C8B-B14F-4D97-AF65-F5344CB8AC3E}">
        <p14:creationId xmlns:p14="http://schemas.microsoft.com/office/powerpoint/2010/main" val="4027718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Peter </a:t>
            </a:r>
            <a:r>
              <a:rPr lang="en-US" dirty="0" err="1" smtClean="0"/>
              <a:t>Christofer</a:t>
            </a:r>
            <a:r>
              <a:rPr lang="en-US" dirty="0" smtClean="0"/>
              <a:t> </a:t>
            </a:r>
            <a:r>
              <a:rPr lang="en-US" dirty="0" err="1" smtClean="0"/>
              <a:t>Endler</a:t>
            </a:r>
            <a:r>
              <a:rPr lang="en-US" dirty="0" smtClean="0"/>
              <a:t/>
            </a:r>
            <a:br>
              <a:rPr lang="en-US" dirty="0" smtClean="0"/>
            </a:br>
            <a:r>
              <a:rPr lang="en-US" dirty="0" smtClean="0"/>
              <a:t/>
            </a:r>
            <a:br>
              <a:rPr lang="en-US" dirty="0" smtClean="0"/>
            </a:br>
            <a:r>
              <a:rPr lang="en-US" dirty="0" smtClean="0"/>
              <a:t>Transfer the signals from different dilutions of Thyroxin to pure water. </a:t>
            </a:r>
            <a:br>
              <a:rPr lang="en-US" dirty="0" smtClean="0"/>
            </a:br>
            <a:r>
              <a:rPr lang="en-US" dirty="0" smtClean="0"/>
              <a:t>Effect from</a:t>
            </a:r>
            <a:r>
              <a:rPr lang="en-US" baseline="0" dirty="0" smtClean="0"/>
              <a:t> r</a:t>
            </a:r>
            <a:r>
              <a:rPr lang="en-US" dirty="0" smtClean="0"/>
              <a:t>esulting</a:t>
            </a:r>
            <a:r>
              <a:rPr lang="en-US" baseline="0" dirty="0" smtClean="0"/>
              <a:t> water on Frog Larva depends on what thyroxin dilutions was used as a source of information.</a:t>
            </a:r>
            <a:endParaRPr lang="en-US" dirty="0" smtClean="0"/>
          </a:p>
          <a:p>
            <a:endParaRPr lang="en-US" dirty="0" smtClean="0"/>
          </a:p>
          <a:p>
            <a:endParaRPr lang="en-US" dirty="0" smtClean="0"/>
          </a:p>
          <a:p>
            <a:endParaRPr lang="ru-RU" dirty="0"/>
          </a:p>
        </p:txBody>
      </p:sp>
      <p:sp>
        <p:nvSpPr>
          <p:cNvPr id="4" name="Номер слайда 3"/>
          <p:cNvSpPr>
            <a:spLocks noGrp="1"/>
          </p:cNvSpPr>
          <p:nvPr>
            <p:ph type="sldNum" sz="quarter" idx="10"/>
          </p:nvPr>
        </p:nvSpPr>
        <p:spPr/>
        <p:txBody>
          <a:bodyPr/>
          <a:lstStyle/>
          <a:p>
            <a:fld id="{A7268C4F-FF96-40C8-85B6-A1279A0ABE17}" type="slidenum">
              <a:rPr lang="ru-RU" smtClean="0"/>
              <a:t>19</a:t>
            </a:fld>
            <a:endParaRPr lang="ru-RU"/>
          </a:p>
        </p:txBody>
      </p:sp>
    </p:spTree>
    <p:extLst>
      <p:ext uri="{BB962C8B-B14F-4D97-AF65-F5344CB8AC3E}">
        <p14:creationId xmlns:p14="http://schemas.microsoft.com/office/powerpoint/2010/main" val="2956067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Antonio Heredia Rojas</a:t>
            </a:r>
            <a:br>
              <a:rPr lang="en-US" dirty="0" smtClean="0"/>
            </a:br>
            <a:r>
              <a:rPr lang="en-US" dirty="0" smtClean="0"/>
              <a:t/>
            </a:r>
            <a:br>
              <a:rPr lang="en-US" dirty="0" smtClean="0"/>
            </a:br>
            <a:r>
              <a:rPr lang="en-US" dirty="0" smtClean="0"/>
              <a:t>Transfer the signals from amphotericin B to water, </a:t>
            </a:r>
          </a:p>
          <a:p>
            <a:r>
              <a:rPr lang="en-US" dirty="0" smtClean="0"/>
              <a:t>and treated in such way water acquire</a:t>
            </a:r>
            <a:r>
              <a:rPr lang="en-US" baseline="0" dirty="0" smtClean="0"/>
              <a:t> antimicrobial activity </a:t>
            </a:r>
            <a:br>
              <a:rPr lang="en-US" baseline="0" dirty="0" smtClean="0"/>
            </a:br>
            <a:endParaRPr lang="ru-RU" dirty="0"/>
          </a:p>
        </p:txBody>
      </p:sp>
      <p:sp>
        <p:nvSpPr>
          <p:cNvPr id="4" name="Номер слайда 3"/>
          <p:cNvSpPr>
            <a:spLocks noGrp="1"/>
          </p:cNvSpPr>
          <p:nvPr>
            <p:ph type="sldNum" sz="quarter" idx="10"/>
          </p:nvPr>
        </p:nvSpPr>
        <p:spPr/>
        <p:txBody>
          <a:bodyPr/>
          <a:lstStyle/>
          <a:p>
            <a:fld id="{A7268C4F-FF96-40C8-85B6-A1279A0ABE17}" type="slidenum">
              <a:rPr lang="ru-RU" smtClean="0"/>
              <a:t>20</a:t>
            </a:fld>
            <a:endParaRPr lang="ru-RU"/>
          </a:p>
        </p:txBody>
      </p:sp>
    </p:spTree>
    <p:extLst>
      <p:ext uri="{BB962C8B-B14F-4D97-AF65-F5344CB8AC3E}">
        <p14:creationId xmlns:p14="http://schemas.microsoft.com/office/powerpoint/2010/main" val="1045353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So again, please see these principle devices to transfer informational copies of substance to water. </a:t>
            </a:r>
            <a:br>
              <a:rPr lang="en-US" dirty="0" smtClean="0"/>
            </a:br>
            <a:r>
              <a:rPr lang="en-US" dirty="0" smtClean="0"/>
              <a:t/>
            </a:r>
            <a:br>
              <a:rPr lang="en-US" dirty="0" smtClean="0"/>
            </a:br>
            <a:r>
              <a:rPr lang="en-US" dirty="0" smtClean="0"/>
              <a:t>Underlying principle is</a:t>
            </a:r>
            <a:r>
              <a:rPr lang="ru-RU" baseline="0" dirty="0" smtClean="0"/>
              <a:t> </a:t>
            </a:r>
            <a:r>
              <a:rPr lang="en-US" baseline="0" dirty="0" smtClean="0"/>
              <a:t>that we use electromagnetic field as a carrier of information</a:t>
            </a:r>
            <a:endParaRPr lang="ru-RU" dirty="0"/>
          </a:p>
        </p:txBody>
      </p:sp>
      <p:sp>
        <p:nvSpPr>
          <p:cNvPr id="4" name="Номер слайда 3"/>
          <p:cNvSpPr>
            <a:spLocks noGrp="1"/>
          </p:cNvSpPr>
          <p:nvPr>
            <p:ph type="sldNum" sz="quarter" idx="10"/>
          </p:nvPr>
        </p:nvSpPr>
        <p:spPr/>
        <p:txBody>
          <a:bodyPr/>
          <a:lstStyle/>
          <a:p>
            <a:fld id="{A7268C4F-FF96-40C8-85B6-A1279A0ABE17}" type="slidenum">
              <a:rPr lang="ru-RU" smtClean="0"/>
              <a:t>21</a:t>
            </a:fld>
            <a:endParaRPr lang="ru-RU"/>
          </a:p>
        </p:txBody>
      </p:sp>
    </p:spTree>
    <p:extLst>
      <p:ext uri="{BB962C8B-B14F-4D97-AF65-F5344CB8AC3E}">
        <p14:creationId xmlns:p14="http://schemas.microsoft.com/office/powerpoint/2010/main" val="3896285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Ok!</a:t>
            </a:r>
            <a:br>
              <a:rPr lang="en-US" dirty="0" smtClean="0"/>
            </a:br>
            <a:r>
              <a:rPr lang="en-US" dirty="0" smtClean="0"/>
              <a:t/>
            </a:r>
            <a:br>
              <a:rPr lang="en-US" dirty="0" smtClean="0"/>
            </a:br>
            <a:r>
              <a:rPr lang="en-US" dirty="0" smtClean="0"/>
              <a:t>(40 sec) </a:t>
            </a:r>
          </a:p>
          <a:p>
            <a:r>
              <a:rPr lang="en-US" dirty="0" smtClean="0"/>
              <a:t>Briefly</a:t>
            </a:r>
            <a:r>
              <a:rPr lang="en-US" baseline="0" dirty="0" smtClean="0"/>
              <a:t> about information. Short instruction how to understand is something is information</a:t>
            </a:r>
          </a:p>
          <a:p>
            <a:endParaRPr lang="en-US" baseline="0" dirty="0" smtClean="0"/>
          </a:p>
          <a:p>
            <a:r>
              <a:rPr lang="en-US" baseline="0" dirty="0" smtClean="0"/>
              <a:t>1. At first Something should be heterogeneous</a:t>
            </a:r>
            <a:endParaRPr lang="ru-RU" baseline="0" dirty="0" smtClean="0"/>
          </a:p>
          <a:p>
            <a:r>
              <a:rPr lang="en-US" baseline="0" dirty="0" smtClean="0"/>
              <a:t>2. Then we should somehow perceive this something.  Our sensors should be on some “resonance frequency“ with something</a:t>
            </a:r>
          </a:p>
          <a:p>
            <a:r>
              <a:rPr lang="en-US" baseline="0" dirty="0" smtClean="0"/>
              <a:t>3. We should “understand” this something.  And “understanding” in this context is related to concept of “Informational influence”</a:t>
            </a:r>
            <a:br>
              <a:rPr lang="en-US" baseline="0" dirty="0" smtClean="0"/>
            </a:br>
            <a:r>
              <a:rPr lang="en-US" baseline="0" dirty="0" smtClean="0"/>
              <a:t/>
            </a:r>
            <a:br>
              <a:rPr lang="en-US" baseline="0" dirty="0" smtClean="0"/>
            </a:br>
            <a:r>
              <a:rPr lang="en-US" baseline="0" dirty="0" smtClean="0"/>
              <a:t>What is Informational Influence?</a:t>
            </a:r>
            <a:endParaRPr lang="ru-RU" dirty="0"/>
          </a:p>
        </p:txBody>
      </p:sp>
      <p:sp>
        <p:nvSpPr>
          <p:cNvPr id="4" name="Номер слайда 3"/>
          <p:cNvSpPr>
            <a:spLocks noGrp="1"/>
          </p:cNvSpPr>
          <p:nvPr>
            <p:ph type="sldNum" sz="quarter" idx="10"/>
          </p:nvPr>
        </p:nvSpPr>
        <p:spPr/>
        <p:txBody>
          <a:bodyPr/>
          <a:lstStyle/>
          <a:p>
            <a:fld id="{A7268C4F-FF96-40C8-85B6-A1279A0ABE17}" type="slidenum">
              <a:rPr lang="ru-RU" smtClean="0"/>
              <a:t>3</a:t>
            </a:fld>
            <a:endParaRPr lang="ru-RU"/>
          </a:p>
        </p:txBody>
      </p:sp>
    </p:spTree>
    <p:extLst>
      <p:ext uri="{BB962C8B-B14F-4D97-AF65-F5344CB8AC3E}">
        <p14:creationId xmlns:p14="http://schemas.microsoft.com/office/powerpoint/2010/main" val="5608738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There</a:t>
            </a:r>
            <a:r>
              <a:rPr lang="en-US" baseline="0" dirty="0" smtClean="0"/>
              <a:t> is everyday life analogy of this principle to make a photo (informational image) of the object we need light (EMF).</a:t>
            </a:r>
            <a:r>
              <a:rPr lang="ru-RU" baseline="0" dirty="0" smtClean="0"/>
              <a:t/>
            </a:r>
            <a:br>
              <a:rPr lang="ru-RU" baseline="0" dirty="0" smtClean="0"/>
            </a:br>
            <a:r>
              <a:rPr lang="ru-RU" baseline="0" dirty="0" smtClean="0"/>
              <a:t/>
            </a:r>
            <a:br>
              <a:rPr lang="ru-RU" baseline="0" dirty="0" smtClean="0"/>
            </a:br>
            <a:r>
              <a:rPr lang="en-US" baseline="0" dirty="0" smtClean="0"/>
              <a:t>Look around you don not interact with objects directly, there is mediator – electromagnetic field </a:t>
            </a:r>
            <a:endParaRPr lang="ru-RU" dirty="0"/>
          </a:p>
        </p:txBody>
      </p:sp>
      <p:sp>
        <p:nvSpPr>
          <p:cNvPr id="4" name="Номер слайда 3"/>
          <p:cNvSpPr>
            <a:spLocks noGrp="1"/>
          </p:cNvSpPr>
          <p:nvPr>
            <p:ph type="sldNum" sz="quarter" idx="10"/>
          </p:nvPr>
        </p:nvSpPr>
        <p:spPr/>
        <p:txBody>
          <a:bodyPr/>
          <a:lstStyle/>
          <a:p>
            <a:fld id="{A7268C4F-FF96-40C8-85B6-A1279A0ABE17}" type="slidenum">
              <a:rPr lang="ru-RU" smtClean="0"/>
              <a:t>22</a:t>
            </a:fld>
            <a:endParaRPr lang="ru-RU"/>
          </a:p>
        </p:txBody>
      </p:sp>
    </p:spTree>
    <p:extLst>
      <p:ext uri="{BB962C8B-B14F-4D97-AF65-F5344CB8AC3E}">
        <p14:creationId xmlns:p14="http://schemas.microsoft.com/office/powerpoint/2010/main" val="35453814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Yes, that experiments demonstrate that water can</a:t>
            </a:r>
            <a:r>
              <a:rPr lang="en-US" baseline="0" dirty="0" smtClean="0"/>
              <a:t> be secondary carrier of informational copy. </a:t>
            </a:r>
            <a:br>
              <a:rPr lang="en-US" baseline="0" dirty="0" smtClean="0"/>
            </a:br>
            <a:r>
              <a:rPr lang="en-US" baseline="0" dirty="0" smtClean="0"/>
              <a:t>So water may be considered as “</a:t>
            </a:r>
            <a:r>
              <a:rPr lang="en-US" baseline="0" dirty="0" err="1" smtClean="0"/>
              <a:t>photopaper</a:t>
            </a:r>
            <a:r>
              <a:rPr lang="en-US" baseline="0" dirty="0" smtClean="0"/>
              <a:t>”, but not only water</a:t>
            </a:r>
            <a:endParaRPr lang="ru-RU" dirty="0"/>
          </a:p>
        </p:txBody>
      </p:sp>
      <p:sp>
        <p:nvSpPr>
          <p:cNvPr id="4" name="Номер слайда 3"/>
          <p:cNvSpPr>
            <a:spLocks noGrp="1"/>
          </p:cNvSpPr>
          <p:nvPr>
            <p:ph type="sldNum" sz="quarter" idx="10"/>
          </p:nvPr>
        </p:nvSpPr>
        <p:spPr/>
        <p:txBody>
          <a:bodyPr/>
          <a:lstStyle/>
          <a:p>
            <a:fld id="{A7268C4F-FF96-40C8-85B6-A1279A0ABE17}" type="slidenum">
              <a:rPr lang="ru-RU" smtClean="0"/>
              <a:t>23</a:t>
            </a:fld>
            <a:endParaRPr lang="ru-RU"/>
          </a:p>
        </p:txBody>
      </p:sp>
    </p:spTree>
    <p:extLst>
      <p:ext uri="{BB962C8B-B14F-4D97-AF65-F5344CB8AC3E}">
        <p14:creationId xmlns:p14="http://schemas.microsoft.com/office/powerpoint/2010/main" val="1888534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In different</a:t>
            </a:r>
            <a:r>
              <a:rPr lang="en-US" baseline="0" dirty="0" smtClean="0"/>
              <a:t> articles and patents which describe technologies of use this phenomena of informational transfer you can find a lot of materials: alcohol solutions, wax, paraffin, different metals and plastics …</a:t>
            </a:r>
            <a:endParaRPr lang="ru-RU" dirty="0"/>
          </a:p>
        </p:txBody>
      </p:sp>
      <p:sp>
        <p:nvSpPr>
          <p:cNvPr id="4" name="Номер слайда 3"/>
          <p:cNvSpPr>
            <a:spLocks noGrp="1"/>
          </p:cNvSpPr>
          <p:nvPr>
            <p:ph type="sldNum" sz="quarter" idx="10"/>
          </p:nvPr>
        </p:nvSpPr>
        <p:spPr/>
        <p:txBody>
          <a:bodyPr/>
          <a:lstStyle/>
          <a:p>
            <a:fld id="{A7268C4F-FF96-40C8-85B6-A1279A0ABE17}" type="slidenum">
              <a:rPr lang="ru-RU" smtClean="0"/>
              <a:t>24</a:t>
            </a:fld>
            <a:endParaRPr lang="ru-RU"/>
          </a:p>
        </p:txBody>
      </p:sp>
    </p:spTree>
    <p:extLst>
      <p:ext uri="{BB962C8B-B14F-4D97-AF65-F5344CB8AC3E}">
        <p14:creationId xmlns:p14="http://schemas.microsoft.com/office/powerpoint/2010/main" val="27802148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There is one example of the work</a:t>
            </a:r>
            <a:r>
              <a:rPr lang="en-US" baseline="0" dirty="0" smtClean="0"/>
              <a:t> which demonstrates that plastic suitable to store “informational copy” and the principle of transfer  -  external light as a carrier of “Informational copy”</a:t>
            </a:r>
            <a:br>
              <a:rPr lang="en-US" baseline="0" dirty="0" smtClean="0"/>
            </a:br>
            <a:r>
              <a:rPr lang="en-US" baseline="0" dirty="0" smtClean="0"/>
              <a:t/>
            </a:r>
            <a:br>
              <a:rPr lang="en-US" baseline="0" dirty="0" smtClean="0"/>
            </a:br>
            <a:r>
              <a:rPr lang="en-US" baseline="0" dirty="0" smtClean="0"/>
              <a:t>Emilio del </a:t>
            </a:r>
            <a:r>
              <a:rPr lang="en-US" baseline="0" dirty="0" err="1" smtClean="0"/>
              <a:t>Giudice</a:t>
            </a:r>
            <a:r>
              <a:rPr lang="en-US" baseline="0" dirty="0" smtClean="0"/>
              <a:t> and his colloquies prepared QED theory not only for water but for condensed matter. Glass and plastic such a matter and they may have a coherent structures like a Water.</a:t>
            </a:r>
            <a:br>
              <a:rPr lang="en-US" baseline="0" dirty="0" smtClean="0"/>
            </a:br>
            <a:r>
              <a:rPr lang="en-US" baseline="0" dirty="0" smtClean="0"/>
              <a:t/>
            </a:r>
            <a:br>
              <a:rPr lang="en-US" baseline="0" dirty="0" smtClean="0"/>
            </a:br>
            <a:endParaRPr lang="ru-RU" dirty="0"/>
          </a:p>
        </p:txBody>
      </p:sp>
      <p:sp>
        <p:nvSpPr>
          <p:cNvPr id="4" name="Номер слайда 3"/>
          <p:cNvSpPr>
            <a:spLocks noGrp="1"/>
          </p:cNvSpPr>
          <p:nvPr>
            <p:ph type="sldNum" sz="quarter" idx="10"/>
          </p:nvPr>
        </p:nvSpPr>
        <p:spPr/>
        <p:txBody>
          <a:bodyPr/>
          <a:lstStyle/>
          <a:p>
            <a:fld id="{A7268C4F-FF96-40C8-85B6-A1279A0ABE17}" type="slidenum">
              <a:rPr lang="ru-RU" smtClean="0"/>
              <a:t>25</a:t>
            </a:fld>
            <a:endParaRPr lang="ru-RU"/>
          </a:p>
        </p:txBody>
      </p:sp>
    </p:spTree>
    <p:extLst>
      <p:ext uri="{BB962C8B-B14F-4D97-AF65-F5344CB8AC3E}">
        <p14:creationId xmlns:p14="http://schemas.microsoft.com/office/powerpoint/2010/main" val="13442047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is real existing, Industrially large technology of use Informational copies of materials in metallurgy.</a:t>
            </a:r>
            <a:br>
              <a:rPr lang="en-US" baseline="0" dirty="0" smtClean="0"/>
            </a:br>
            <a:endParaRPr lang="en-US" baseline="0" dirty="0" smtClean="0"/>
          </a:p>
          <a:p>
            <a:endParaRPr lang="ru-RU" dirty="0"/>
          </a:p>
        </p:txBody>
      </p:sp>
      <p:sp>
        <p:nvSpPr>
          <p:cNvPr id="4" name="Номер слайда 3"/>
          <p:cNvSpPr>
            <a:spLocks noGrp="1"/>
          </p:cNvSpPr>
          <p:nvPr>
            <p:ph type="sldNum" sz="quarter" idx="10"/>
          </p:nvPr>
        </p:nvSpPr>
        <p:spPr/>
        <p:txBody>
          <a:bodyPr/>
          <a:lstStyle/>
          <a:p>
            <a:fld id="{A7268C4F-FF96-40C8-85B6-A1279A0ABE17}" type="slidenum">
              <a:rPr lang="ru-RU" smtClean="0"/>
              <a:t>26</a:t>
            </a:fld>
            <a:endParaRPr lang="ru-RU"/>
          </a:p>
        </p:txBody>
      </p:sp>
    </p:spTree>
    <p:extLst>
      <p:ext uri="{BB962C8B-B14F-4D97-AF65-F5344CB8AC3E}">
        <p14:creationId xmlns:p14="http://schemas.microsoft.com/office/powerpoint/2010/main" val="29371910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baseline="0" dirty="0" smtClean="0"/>
              <a:t>This is real existing, Industrially large technology of use Informational copies of materials in metallurgy.</a:t>
            </a:r>
          </a:p>
          <a:p>
            <a:endParaRPr lang="en-US" baseline="0" dirty="0" smtClean="0"/>
          </a:p>
          <a:p>
            <a:r>
              <a:rPr lang="en-US" baseline="0" dirty="0" smtClean="0"/>
              <a:t/>
            </a:r>
            <a:br>
              <a:rPr lang="en-US" baseline="0" dirty="0" smtClean="0"/>
            </a:br>
            <a:endParaRPr lang="en-US" baseline="0" dirty="0" smtClean="0"/>
          </a:p>
        </p:txBody>
      </p:sp>
      <p:sp>
        <p:nvSpPr>
          <p:cNvPr id="4" name="Номер слайда 3"/>
          <p:cNvSpPr>
            <a:spLocks noGrp="1"/>
          </p:cNvSpPr>
          <p:nvPr>
            <p:ph type="sldNum" sz="quarter" idx="10"/>
          </p:nvPr>
        </p:nvSpPr>
        <p:spPr/>
        <p:txBody>
          <a:bodyPr/>
          <a:lstStyle/>
          <a:p>
            <a:fld id="{A7268C4F-FF96-40C8-85B6-A1279A0ABE17}" type="slidenum">
              <a:rPr lang="ru-RU" smtClean="0"/>
              <a:t>27</a:t>
            </a:fld>
            <a:endParaRPr lang="ru-RU"/>
          </a:p>
        </p:txBody>
      </p:sp>
    </p:spTree>
    <p:extLst>
      <p:ext uri="{BB962C8B-B14F-4D97-AF65-F5344CB8AC3E}">
        <p14:creationId xmlns:p14="http://schemas.microsoft.com/office/powerpoint/2010/main" val="17626710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Technology has the same principle</a:t>
            </a:r>
          </a:p>
          <a:p>
            <a:r>
              <a:rPr lang="en-US" baseline="0" dirty="0" smtClean="0"/>
              <a:t>There is one electromagnetic coil which excites material (for example magnesium). Then another electromagnetic coil reads the signal. Then this signal is used to modulate carrier field. And emitter irradiates molten metal with modulated field. </a:t>
            </a:r>
          </a:p>
          <a:p>
            <a:endParaRPr lang="en-US" baseline="0" dirty="0" smtClean="0"/>
          </a:p>
          <a:p>
            <a:r>
              <a:rPr lang="en-US" baseline="0" dirty="0" smtClean="0"/>
              <a:t>Molten metal is effected with carrier field modulated with informational image of Metallurgy active substance</a:t>
            </a:r>
            <a:endParaRPr lang="ru-RU" dirty="0"/>
          </a:p>
        </p:txBody>
      </p:sp>
      <p:sp>
        <p:nvSpPr>
          <p:cNvPr id="4" name="Номер слайда 3"/>
          <p:cNvSpPr>
            <a:spLocks noGrp="1"/>
          </p:cNvSpPr>
          <p:nvPr>
            <p:ph type="sldNum" sz="quarter" idx="10"/>
          </p:nvPr>
        </p:nvSpPr>
        <p:spPr/>
        <p:txBody>
          <a:bodyPr/>
          <a:lstStyle/>
          <a:p>
            <a:fld id="{A7268C4F-FF96-40C8-85B6-A1279A0ABE17}" type="slidenum">
              <a:rPr lang="ru-RU" smtClean="0"/>
              <a:t>28</a:t>
            </a:fld>
            <a:endParaRPr lang="ru-RU"/>
          </a:p>
        </p:txBody>
      </p:sp>
    </p:spTree>
    <p:extLst>
      <p:ext uri="{BB962C8B-B14F-4D97-AF65-F5344CB8AC3E}">
        <p14:creationId xmlns:p14="http://schemas.microsoft.com/office/powerpoint/2010/main" val="9718898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Power</a:t>
            </a:r>
            <a:r>
              <a:rPr lang="en-US" baseline="0" dirty="0" smtClean="0"/>
              <a:t> of this setup is only 50 watts </a:t>
            </a:r>
          </a:p>
          <a:p>
            <a:r>
              <a:rPr lang="en-US" baseline="0" dirty="0" smtClean="0"/>
              <a:t/>
            </a:r>
            <a:br>
              <a:rPr lang="en-US" baseline="0" dirty="0" smtClean="0"/>
            </a:br>
            <a:r>
              <a:rPr lang="en-US" baseline="0" dirty="0" smtClean="0"/>
              <a:t>just two pictures which demonstrate the difference in structure.  </a:t>
            </a:r>
          </a:p>
          <a:p>
            <a:r>
              <a:rPr lang="en-US" baseline="0" dirty="0" smtClean="0"/>
              <a:t>This experiment were placebo controlled)</a:t>
            </a:r>
          </a:p>
          <a:p>
            <a:endParaRPr lang="en-US" baseline="0" dirty="0" smtClean="0"/>
          </a:p>
          <a:p>
            <a:r>
              <a:rPr lang="en-US" baseline="0" dirty="0" smtClean="0"/>
              <a:t>Using this method its possible to get great results.  </a:t>
            </a:r>
          </a:p>
          <a:p>
            <a:endParaRPr lang="en-US" baseline="0" dirty="0" smtClean="0"/>
          </a:p>
          <a:p>
            <a:r>
              <a:rPr lang="en-US" baseline="0" dirty="0" smtClean="0"/>
              <a:t>Please welcome. Informational technologies in Metallurgy! </a:t>
            </a:r>
            <a:endParaRPr lang="ru-RU" dirty="0"/>
          </a:p>
        </p:txBody>
      </p:sp>
      <p:sp>
        <p:nvSpPr>
          <p:cNvPr id="4" name="Номер слайда 3"/>
          <p:cNvSpPr>
            <a:spLocks noGrp="1"/>
          </p:cNvSpPr>
          <p:nvPr>
            <p:ph type="sldNum" sz="quarter" idx="10"/>
          </p:nvPr>
        </p:nvSpPr>
        <p:spPr/>
        <p:txBody>
          <a:bodyPr/>
          <a:lstStyle/>
          <a:p>
            <a:fld id="{A7268C4F-FF96-40C8-85B6-A1279A0ABE17}" type="slidenum">
              <a:rPr lang="ru-RU" smtClean="0"/>
              <a:t>29</a:t>
            </a:fld>
            <a:endParaRPr lang="ru-RU"/>
          </a:p>
        </p:txBody>
      </p:sp>
    </p:spTree>
    <p:extLst>
      <p:ext uri="{BB962C8B-B14F-4D97-AF65-F5344CB8AC3E}">
        <p14:creationId xmlns:p14="http://schemas.microsoft.com/office/powerpoint/2010/main" val="22341614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a:t>
            </a:r>
            <a:r>
              <a:rPr lang="en-US" dirty="0" err="1" smtClean="0"/>
              <a:t>prceed</a:t>
            </a:r>
            <a:r>
              <a:rPr lang="en-US" dirty="0" smtClean="0"/>
              <a:t> to short description of IC Medicals </a:t>
            </a:r>
            <a:r>
              <a:rPr lang="en-US" dirty="0" err="1" smtClean="0"/>
              <a:t>technolgy</a:t>
            </a:r>
            <a:r>
              <a:rPr lang="en-US" dirty="0" smtClean="0"/>
              <a:t>., you</a:t>
            </a:r>
            <a:r>
              <a:rPr lang="en-US" baseline="0" dirty="0" smtClean="0"/>
              <a:t> have a lot information about how it designed in your conference booklets.</a:t>
            </a:r>
            <a:br>
              <a:rPr lang="en-US" baseline="0" dirty="0" smtClean="0"/>
            </a:br>
            <a:r>
              <a:rPr lang="en-US" baseline="0" dirty="0" smtClean="0"/>
              <a:t/>
            </a:r>
            <a:br>
              <a:rPr lang="en-US" baseline="0" dirty="0" smtClean="0"/>
            </a:br>
            <a:r>
              <a:rPr lang="en-US" baseline="0" dirty="0" smtClean="0"/>
              <a:t>I want to tell you who got the idea of this technology</a:t>
            </a:r>
            <a:endParaRPr lang="ru-RU" dirty="0"/>
          </a:p>
        </p:txBody>
      </p:sp>
      <p:sp>
        <p:nvSpPr>
          <p:cNvPr id="4" name="Номер слайда 3"/>
          <p:cNvSpPr>
            <a:spLocks noGrp="1"/>
          </p:cNvSpPr>
          <p:nvPr>
            <p:ph type="sldNum" sz="quarter" idx="10"/>
          </p:nvPr>
        </p:nvSpPr>
        <p:spPr/>
        <p:txBody>
          <a:bodyPr/>
          <a:lstStyle/>
          <a:p>
            <a:fld id="{A7268C4F-FF96-40C8-85B6-A1279A0ABE17}" type="slidenum">
              <a:rPr lang="ru-RU" smtClean="0"/>
              <a:t>30</a:t>
            </a:fld>
            <a:endParaRPr lang="ru-RU"/>
          </a:p>
        </p:txBody>
      </p:sp>
    </p:spTree>
    <p:extLst>
      <p:ext uri="{BB962C8B-B14F-4D97-AF65-F5344CB8AC3E}">
        <p14:creationId xmlns:p14="http://schemas.microsoft.com/office/powerpoint/2010/main" val="25031858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We can consider IC Medicals mostly as intuitively created technology by those two Israeli scientists. </a:t>
            </a:r>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a:t>
            </a:r>
            <a:r>
              <a:rPr lang="en-US" sz="1200" kern="1200" baseline="0" dirty="0" smtClean="0">
                <a:solidFill>
                  <a:schemeClr val="tx1"/>
                </a:solidFill>
                <a:effectLst/>
                <a:latin typeface="+mn-lt"/>
                <a:ea typeface="+mn-ea"/>
                <a:cs typeface="+mn-cs"/>
              </a:rPr>
              <a:t> now t</a:t>
            </a:r>
            <a:r>
              <a:rPr lang="en-US" sz="1200" kern="1200" dirty="0" smtClean="0">
                <a:solidFill>
                  <a:schemeClr val="tx1"/>
                </a:solidFill>
                <a:effectLst/>
                <a:latin typeface="+mn-lt"/>
                <a:ea typeface="+mn-ea"/>
                <a:cs typeface="+mn-cs"/>
              </a:rPr>
              <a:t>his technology has mostly empirical approach of development. </a:t>
            </a:r>
            <a:endParaRPr lang="ru-RU" sz="1200" kern="1200" dirty="0" smtClean="0">
              <a:solidFill>
                <a:schemeClr val="tx1"/>
              </a:solidFill>
              <a:effectLst/>
              <a:latin typeface="+mn-lt"/>
              <a:ea typeface="+mn-ea"/>
              <a:cs typeface="+mn-cs"/>
            </a:endParaRPr>
          </a:p>
          <a:p>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IC Medicals it is technology of non-digital transfer of informational copies of biologically active substances through a long distance with the help of Internet addressing technologies. </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a:t>
            </a:r>
            <a:r>
              <a:rPr lang="en-US" sz="1200" kern="1200" dirty="0" smtClean="0">
                <a:solidFill>
                  <a:schemeClr val="tx1"/>
                </a:solidFill>
                <a:effectLst/>
                <a:latin typeface="+mn-lt"/>
                <a:ea typeface="+mn-ea"/>
                <a:cs typeface="+mn-cs"/>
              </a:rPr>
              <a:t>for more clarity</a:t>
            </a:r>
            <a:r>
              <a:rPr lang="ru-RU"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a:t>
            </a:r>
            <a:r>
              <a:rPr lang="en-US" sz="1200" kern="1200" baseline="0" dirty="0" smtClean="0">
                <a:solidFill>
                  <a:schemeClr val="tx1"/>
                </a:solidFill>
                <a:effectLst/>
                <a:latin typeface="+mn-lt"/>
                <a:ea typeface="+mn-ea"/>
                <a:cs typeface="+mn-cs"/>
              </a:rPr>
              <a:t> want to describe first experiments of Mark </a:t>
            </a:r>
            <a:r>
              <a:rPr lang="en-US" sz="1200" kern="1200" baseline="0" dirty="0" err="1" smtClean="0">
                <a:solidFill>
                  <a:schemeClr val="tx1"/>
                </a:solidFill>
                <a:effectLst/>
                <a:latin typeface="+mn-lt"/>
                <a:ea typeface="+mn-ea"/>
                <a:cs typeface="+mn-cs"/>
              </a:rPr>
              <a:t>Grinshtain</a:t>
            </a:r>
            <a:r>
              <a:rPr lang="en-US" sz="1200" kern="1200" baseline="0" dirty="0" smtClean="0">
                <a:solidFill>
                  <a:schemeClr val="tx1"/>
                </a:solidFill>
                <a:effectLst/>
                <a:latin typeface="+mn-lt"/>
                <a:ea typeface="+mn-ea"/>
                <a:cs typeface="+mn-cs"/>
              </a:rPr>
              <a:t> and Michael </a:t>
            </a:r>
            <a:r>
              <a:rPr lang="en-US" sz="1200" kern="1200" baseline="0" dirty="0" err="1" smtClean="0">
                <a:solidFill>
                  <a:schemeClr val="tx1"/>
                </a:solidFill>
                <a:effectLst/>
                <a:latin typeface="+mn-lt"/>
                <a:ea typeface="+mn-ea"/>
                <a:cs typeface="+mn-cs"/>
              </a:rPr>
              <a:t>Shraibman</a:t>
            </a:r>
            <a:endParaRPr lang="ru-RU" dirty="0" smtClean="0"/>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A7268C4F-FF96-40C8-85B6-A1279A0ABE17}" type="slidenum">
              <a:rPr lang="ru-RU" smtClean="0"/>
              <a:t>31</a:t>
            </a:fld>
            <a:endParaRPr lang="ru-RU"/>
          </a:p>
        </p:txBody>
      </p:sp>
    </p:spTree>
    <p:extLst>
      <p:ext uri="{BB962C8B-B14F-4D97-AF65-F5344CB8AC3E}">
        <p14:creationId xmlns:p14="http://schemas.microsoft.com/office/powerpoint/2010/main" val="2518763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(40 sec) </a:t>
            </a:r>
            <a:br>
              <a:rPr lang="en-US" dirty="0" smtClean="0"/>
            </a:br>
            <a:r>
              <a:rPr lang="en-US" dirty="0" smtClean="0"/>
              <a:t>Lets</a:t>
            </a:r>
            <a:r>
              <a:rPr lang="en-US" baseline="0" dirty="0" smtClean="0"/>
              <a:t> consider two kinds of influence:  Energy influence and Informational influence. (It seems that these kinds are basic and others are superposition of them)</a:t>
            </a:r>
          </a:p>
          <a:p>
            <a:endParaRPr lang="en-US" baseline="0" dirty="0" smtClean="0"/>
          </a:p>
          <a:p>
            <a:r>
              <a:rPr lang="en-US" baseline="0" dirty="0" smtClean="0"/>
              <a:t>As a result of energy influence – the object of influence changes is state using external energy of influence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As a result of informational influence – the object of influence changes its state using internal (own) energy. And information itself it is just some impulse (energy of information is not equal to zero, but energy of this impulse is needed just to start the changes in this object)</a:t>
            </a:r>
          </a:p>
        </p:txBody>
      </p:sp>
      <p:sp>
        <p:nvSpPr>
          <p:cNvPr id="4" name="Номер слайда 3"/>
          <p:cNvSpPr>
            <a:spLocks noGrp="1"/>
          </p:cNvSpPr>
          <p:nvPr>
            <p:ph type="sldNum" sz="quarter" idx="10"/>
          </p:nvPr>
        </p:nvSpPr>
        <p:spPr/>
        <p:txBody>
          <a:bodyPr/>
          <a:lstStyle/>
          <a:p>
            <a:fld id="{A7268C4F-FF96-40C8-85B6-A1279A0ABE17}" type="slidenum">
              <a:rPr lang="ru-RU" smtClean="0"/>
              <a:t>4</a:t>
            </a:fld>
            <a:endParaRPr lang="ru-RU"/>
          </a:p>
        </p:txBody>
      </p:sp>
    </p:spTree>
    <p:extLst>
      <p:ext uri="{BB962C8B-B14F-4D97-AF65-F5344CB8AC3E}">
        <p14:creationId xmlns:p14="http://schemas.microsoft.com/office/powerpoint/2010/main" val="31152186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Mark </a:t>
            </a:r>
            <a:r>
              <a:rPr lang="en-US" dirty="0" err="1" smtClean="0"/>
              <a:t>Grinshtain</a:t>
            </a:r>
            <a:r>
              <a:rPr lang="en-US" baseline="0" dirty="0" smtClean="0"/>
              <a:t> placed on the aluminum foil a medical drug and illuminate this system with laser beam </a:t>
            </a:r>
            <a:br>
              <a:rPr lang="en-US" baseline="0" dirty="0" smtClean="0"/>
            </a:br>
            <a:r>
              <a:rPr lang="en-US" baseline="0" dirty="0" smtClean="0"/>
              <a:t/>
            </a:r>
            <a:br>
              <a:rPr lang="en-US" baseline="0" dirty="0" smtClean="0"/>
            </a:br>
            <a:r>
              <a:rPr lang="en-US" baseline="0" dirty="0" smtClean="0"/>
              <a:t>we may consider that laser beam – carrier field excites a substance, substance starts to emit the field and laser beam becomes modulated with characteristic field of the substance. And then modulated field interacts with aluminum</a:t>
            </a:r>
            <a:endParaRPr lang="ru-RU" dirty="0"/>
          </a:p>
        </p:txBody>
      </p:sp>
      <p:sp>
        <p:nvSpPr>
          <p:cNvPr id="4" name="Номер слайда 3"/>
          <p:cNvSpPr>
            <a:spLocks noGrp="1"/>
          </p:cNvSpPr>
          <p:nvPr>
            <p:ph type="sldNum" sz="quarter" idx="10"/>
          </p:nvPr>
        </p:nvSpPr>
        <p:spPr/>
        <p:txBody>
          <a:bodyPr/>
          <a:lstStyle/>
          <a:p>
            <a:fld id="{A7268C4F-FF96-40C8-85B6-A1279A0ABE17}" type="slidenum">
              <a:rPr lang="ru-RU" smtClean="0"/>
              <a:t>32</a:t>
            </a:fld>
            <a:endParaRPr lang="ru-RU"/>
          </a:p>
        </p:txBody>
      </p:sp>
    </p:spTree>
    <p:extLst>
      <p:ext uri="{BB962C8B-B14F-4D97-AF65-F5344CB8AC3E}">
        <p14:creationId xmlns:p14="http://schemas.microsoft.com/office/powerpoint/2010/main" val="29367000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After that</a:t>
            </a:r>
            <a:r>
              <a:rPr lang="en-US" baseline="0" dirty="0" smtClean="0"/>
              <a:t> he putted prepared foil on the mobile phone and started calling to </a:t>
            </a:r>
            <a:r>
              <a:rPr lang="en-US" baseline="0" dirty="0" err="1" smtClean="0"/>
              <a:t>Micheal</a:t>
            </a:r>
            <a:r>
              <a:rPr lang="en-US" baseline="0" dirty="0" smtClean="0"/>
              <a:t> </a:t>
            </a:r>
            <a:r>
              <a:rPr lang="en-US" baseline="0" dirty="0" err="1" smtClean="0"/>
              <a:t>Shraibman</a:t>
            </a:r>
            <a:r>
              <a:rPr lang="en-US" baseline="0" dirty="0" smtClean="0"/>
              <a:t>.</a:t>
            </a:r>
          </a:p>
          <a:p>
            <a:r>
              <a:rPr lang="en-US" baseline="0" dirty="0" smtClean="0"/>
              <a:t>And Dr. </a:t>
            </a:r>
            <a:r>
              <a:rPr lang="en-US" baseline="0" dirty="0" err="1" smtClean="0"/>
              <a:t>Shraibman</a:t>
            </a:r>
            <a:r>
              <a:rPr lang="en-US" baseline="0" dirty="0" smtClean="0"/>
              <a:t> putted aluminum foil on the mobile phone for 2 minutes.</a:t>
            </a:r>
          </a:p>
        </p:txBody>
      </p:sp>
      <p:sp>
        <p:nvSpPr>
          <p:cNvPr id="4" name="Номер слайда 3"/>
          <p:cNvSpPr>
            <a:spLocks noGrp="1"/>
          </p:cNvSpPr>
          <p:nvPr>
            <p:ph type="sldNum" sz="quarter" idx="10"/>
          </p:nvPr>
        </p:nvSpPr>
        <p:spPr/>
        <p:txBody>
          <a:bodyPr/>
          <a:lstStyle/>
          <a:p>
            <a:fld id="{A7268C4F-FF96-40C8-85B6-A1279A0ABE17}" type="slidenum">
              <a:rPr lang="ru-RU" smtClean="0"/>
              <a:t>33</a:t>
            </a:fld>
            <a:endParaRPr lang="ru-RU"/>
          </a:p>
        </p:txBody>
      </p:sp>
    </p:spTree>
    <p:extLst>
      <p:ext uri="{BB962C8B-B14F-4D97-AF65-F5344CB8AC3E}">
        <p14:creationId xmlns:p14="http://schemas.microsoft.com/office/powerpoint/2010/main" val="3586476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4. Then </a:t>
            </a:r>
            <a:r>
              <a:rPr lang="en-US" sz="1200" b="0" i="0" u="none" strike="noStrike" kern="1200" baseline="0" dirty="0" err="1" smtClean="0">
                <a:solidFill>
                  <a:schemeClr val="tx1"/>
                </a:solidFill>
                <a:latin typeface="+mn-lt"/>
                <a:ea typeface="+mn-ea"/>
                <a:cs typeface="+mn-cs"/>
              </a:rPr>
              <a:t>Dr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Shraibman</a:t>
            </a:r>
            <a:r>
              <a:rPr lang="en-US" sz="1200" b="0" i="0" u="none" strike="noStrike" kern="1200" baseline="0" dirty="0" smtClean="0">
                <a:solidFill>
                  <a:schemeClr val="tx1"/>
                </a:solidFill>
                <a:latin typeface="+mn-lt"/>
                <a:ea typeface="+mn-ea"/>
                <a:cs typeface="+mn-cs"/>
              </a:rPr>
              <a:t>, using bio resonance testing devices studied the effect which foil causes on state of human health.</a:t>
            </a:r>
          </a:p>
          <a:p>
            <a:r>
              <a:rPr lang="en-US" sz="1200" b="1" i="0" u="none" strike="noStrike" kern="1200" baseline="0" dirty="0" smtClean="0">
                <a:solidFill>
                  <a:schemeClr val="tx1"/>
                </a:solidFill>
                <a:latin typeface="+mn-lt"/>
                <a:ea typeface="+mn-ea"/>
                <a:cs typeface="+mn-cs"/>
              </a:rPr>
              <a:t>These experiments were blind: Michael </a:t>
            </a:r>
            <a:r>
              <a:rPr lang="en-US" sz="1200" b="1" i="0" u="none" strike="noStrike" kern="1200" baseline="0" dirty="0" err="1" smtClean="0">
                <a:solidFill>
                  <a:schemeClr val="tx1"/>
                </a:solidFill>
                <a:latin typeface="+mn-lt"/>
                <a:ea typeface="+mn-ea"/>
                <a:cs typeface="+mn-cs"/>
              </a:rPr>
              <a:t>Shraibman</a:t>
            </a:r>
            <a:r>
              <a:rPr lang="en-US" sz="1200" b="1" i="0" u="none" strike="noStrike" kern="1200" baseline="0" dirty="0" smtClean="0">
                <a:solidFill>
                  <a:schemeClr val="tx1"/>
                </a:solidFill>
                <a:latin typeface="+mn-lt"/>
                <a:ea typeface="+mn-ea"/>
                <a:cs typeface="+mn-cs"/>
              </a:rPr>
              <a:t> did not know what medical drugs Mark </a:t>
            </a:r>
            <a:r>
              <a:rPr lang="en-US" sz="1200" b="1" i="0" u="none" strike="noStrike" kern="1200" baseline="0" dirty="0" err="1" smtClean="0">
                <a:solidFill>
                  <a:schemeClr val="tx1"/>
                </a:solidFill>
                <a:latin typeface="+mn-lt"/>
                <a:ea typeface="+mn-ea"/>
                <a:cs typeface="+mn-cs"/>
              </a:rPr>
              <a:t>Grinshtain</a:t>
            </a:r>
            <a:r>
              <a:rPr lang="en-US" sz="1200" b="1" i="0" u="none" strike="noStrike" kern="1200" baseline="0" dirty="0" smtClean="0">
                <a:solidFill>
                  <a:schemeClr val="tx1"/>
                </a:solidFill>
                <a:latin typeface="+mn-lt"/>
                <a:ea typeface="+mn-ea"/>
                <a:cs typeface="+mn-cs"/>
              </a:rPr>
              <a:t> used </a:t>
            </a:r>
          </a:p>
          <a:p>
            <a:r>
              <a:rPr lang="en-US" sz="1200" b="1" i="0" u="none" strike="noStrike" kern="1200" baseline="0" dirty="0" smtClean="0">
                <a:solidFill>
                  <a:schemeClr val="tx1"/>
                </a:solidFill>
                <a:latin typeface="+mn-lt"/>
                <a:ea typeface="+mn-ea"/>
                <a:cs typeface="+mn-cs"/>
              </a:rPr>
              <a:t>but</a:t>
            </a:r>
          </a:p>
          <a:p>
            <a:r>
              <a:rPr lang="en-US" sz="1200" b="1" i="0" u="none" strike="noStrike" kern="1200" baseline="0" dirty="0" smtClean="0">
                <a:solidFill>
                  <a:schemeClr val="tx1"/>
                </a:solidFill>
                <a:latin typeface="+mn-lt"/>
                <a:ea typeface="+mn-ea"/>
                <a:cs typeface="+mn-cs"/>
              </a:rPr>
              <a:t>In 70% of cases,</a:t>
            </a:r>
            <a:r>
              <a:rPr lang="ru-RU" sz="1200" b="1"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response of the organism was correlated to medical drugs which were used be Mark </a:t>
            </a:r>
            <a:r>
              <a:rPr lang="en-US" sz="1200" b="1" i="0" u="none" strike="noStrike" kern="1200" baseline="0" dirty="0" err="1" smtClean="0">
                <a:solidFill>
                  <a:schemeClr val="tx1"/>
                </a:solidFill>
                <a:latin typeface="+mn-lt"/>
                <a:ea typeface="+mn-ea"/>
                <a:cs typeface="+mn-cs"/>
              </a:rPr>
              <a:t>Grinshtain</a:t>
            </a:r>
            <a:r>
              <a:rPr lang="en-US" sz="1200" b="1" i="0" u="none" strike="noStrike" kern="1200" baseline="0" dirty="0" smtClean="0">
                <a:solidFill>
                  <a:schemeClr val="tx1"/>
                </a:solidFill>
                <a:latin typeface="+mn-lt"/>
                <a:ea typeface="+mn-ea"/>
                <a:cs typeface="+mn-cs"/>
              </a:rPr>
              <a:t> as a sores of information.</a:t>
            </a:r>
            <a:endParaRPr lang="ru-RU" dirty="0" smtClean="0"/>
          </a:p>
          <a:p>
            <a:endParaRPr lang="ru-RU" dirty="0"/>
          </a:p>
        </p:txBody>
      </p:sp>
      <p:sp>
        <p:nvSpPr>
          <p:cNvPr id="4" name="Номер слайда 3"/>
          <p:cNvSpPr>
            <a:spLocks noGrp="1"/>
          </p:cNvSpPr>
          <p:nvPr>
            <p:ph type="sldNum" sz="quarter" idx="10"/>
          </p:nvPr>
        </p:nvSpPr>
        <p:spPr/>
        <p:txBody>
          <a:bodyPr/>
          <a:lstStyle/>
          <a:p>
            <a:fld id="{A7268C4F-FF96-40C8-85B6-A1279A0ABE17}" type="slidenum">
              <a:rPr lang="ru-RU" smtClean="0"/>
              <a:t>34</a:t>
            </a:fld>
            <a:endParaRPr lang="ru-RU"/>
          </a:p>
        </p:txBody>
      </p:sp>
    </p:spTree>
    <p:extLst>
      <p:ext uri="{BB962C8B-B14F-4D97-AF65-F5344CB8AC3E}">
        <p14:creationId xmlns:p14="http://schemas.microsoft.com/office/powerpoint/2010/main" val="34012124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Today there</a:t>
            </a:r>
            <a:r>
              <a:rPr lang="en-US" baseline="0" dirty="0" smtClean="0"/>
              <a:t> are some improvements of the technology, it works automatically , but the principle the same as with mobile phones.</a:t>
            </a:r>
          </a:p>
          <a:p>
            <a:endParaRPr lang="en-US" baseline="0" dirty="0" smtClean="0"/>
          </a:p>
          <a:p>
            <a:r>
              <a:rPr lang="en-US" baseline="0" dirty="0" smtClean="0"/>
              <a:t>Instead of aluminum foil compacts disc is used . Because they are almost everywhere in our planed. And standardized. </a:t>
            </a:r>
          </a:p>
          <a:p>
            <a:endParaRPr lang="en-US" baseline="0" dirty="0" smtClean="0"/>
          </a:p>
          <a:p>
            <a:r>
              <a:rPr lang="en-US" baseline="0" dirty="0" smtClean="0"/>
              <a:t>There is technical center with 60 computer . In each computer there is compact disc prepared in the same way as aluminum foil. 60 separate computers - 60 informational copies of medical drugs, plants etc.</a:t>
            </a:r>
          </a:p>
          <a:p>
            <a:endParaRPr lang="en-US" baseline="0" dirty="0" smtClean="0"/>
          </a:p>
          <a:p>
            <a:r>
              <a:rPr lang="en-US" baseline="0" dirty="0" smtClean="0"/>
              <a:t>You can get more information about how the technology is designed in your booklet or on the web-site </a:t>
            </a:r>
            <a:endParaRPr lang="ru-RU" dirty="0"/>
          </a:p>
        </p:txBody>
      </p:sp>
      <p:sp>
        <p:nvSpPr>
          <p:cNvPr id="4" name="Номер слайда 3"/>
          <p:cNvSpPr>
            <a:spLocks noGrp="1"/>
          </p:cNvSpPr>
          <p:nvPr>
            <p:ph type="sldNum" sz="quarter" idx="10"/>
          </p:nvPr>
        </p:nvSpPr>
        <p:spPr/>
        <p:txBody>
          <a:bodyPr/>
          <a:lstStyle/>
          <a:p>
            <a:fld id="{A7268C4F-FF96-40C8-85B6-A1279A0ABE17}" type="slidenum">
              <a:rPr lang="ru-RU" smtClean="0"/>
              <a:t>35</a:t>
            </a:fld>
            <a:endParaRPr lang="ru-RU"/>
          </a:p>
        </p:txBody>
      </p:sp>
    </p:spTree>
    <p:extLst>
      <p:ext uri="{BB962C8B-B14F-4D97-AF65-F5344CB8AC3E}">
        <p14:creationId xmlns:p14="http://schemas.microsoft.com/office/powerpoint/2010/main" val="17011431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What is compact-disc?</a:t>
            </a:r>
          </a:p>
          <a:p>
            <a:endParaRPr lang="en-US" dirty="0" smtClean="0"/>
          </a:p>
          <a:p>
            <a:r>
              <a:rPr lang="en-US" dirty="0" smtClean="0"/>
              <a:t>Compact-disc has several layers of materials:</a:t>
            </a:r>
            <a:r>
              <a:rPr lang="en-US" baseline="0" dirty="0" smtClean="0"/>
              <a:t> polycarbonate plastic, aluminum, chemical dye, lacquer </a:t>
            </a:r>
            <a:br>
              <a:rPr lang="en-US" baseline="0" dirty="0" smtClean="0"/>
            </a:br>
            <a:r>
              <a:rPr lang="en-US" baseline="0" dirty="0" smtClean="0"/>
              <a:t/>
            </a:r>
            <a:br>
              <a:rPr lang="en-US" baseline="0" dirty="0" smtClean="0"/>
            </a:br>
            <a:r>
              <a:rPr lang="en-US" baseline="0" dirty="0" smtClean="0"/>
              <a:t>these materials may be secondary carriers of informational image of the substance.  </a:t>
            </a:r>
          </a:p>
          <a:p>
            <a:endParaRPr lang="en-US" baseline="0" dirty="0" smtClean="0"/>
          </a:p>
          <a:p>
            <a:r>
              <a:rPr lang="en-US" baseline="0" dirty="0" smtClean="0"/>
              <a:t>On picture it is shown how can we realize the process of water exposition on the compact disc. There is external field which reads information from materials of CD and transfer it to water. Again the same principle of information transfer.</a:t>
            </a:r>
            <a:br>
              <a:rPr lang="en-US" baseline="0" dirty="0" smtClean="0"/>
            </a:br>
            <a:r>
              <a:rPr lang="en-US" baseline="0" dirty="0" smtClean="0"/>
              <a:t/>
            </a:r>
            <a:br>
              <a:rPr lang="en-US" baseline="0" dirty="0" smtClean="0"/>
            </a:br>
            <a:endParaRPr lang="en-US" dirty="0" smtClean="0"/>
          </a:p>
        </p:txBody>
      </p:sp>
      <p:sp>
        <p:nvSpPr>
          <p:cNvPr id="4" name="Номер слайда 3"/>
          <p:cNvSpPr>
            <a:spLocks noGrp="1"/>
          </p:cNvSpPr>
          <p:nvPr>
            <p:ph type="sldNum" sz="quarter" idx="10"/>
          </p:nvPr>
        </p:nvSpPr>
        <p:spPr/>
        <p:txBody>
          <a:bodyPr/>
          <a:lstStyle/>
          <a:p>
            <a:fld id="{A7268C4F-FF96-40C8-85B6-A1279A0ABE17}" type="slidenum">
              <a:rPr lang="ru-RU" smtClean="0"/>
              <a:t>36</a:t>
            </a:fld>
            <a:endParaRPr lang="ru-RU"/>
          </a:p>
        </p:txBody>
      </p:sp>
    </p:spTree>
    <p:extLst>
      <p:ext uri="{BB962C8B-B14F-4D97-AF65-F5344CB8AC3E}">
        <p14:creationId xmlns:p14="http://schemas.microsoft.com/office/powerpoint/2010/main" val="9460536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What is first question to this variant</a:t>
            </a:r>
            <a:r>
              <a:rPr lang="en-US" baseline="0" dirty="0" smtClean="0"/>
              <a:t> of the technology</a:t>
            </a:r>
            <a:r>
              <a:rPr lang="en-US" dirty="0" smtClean="0"/>
              <a:t>? </a:t>
            </a:r>
          </a:p>
          <a:p>
            <a:r>
              <a:rPr lang="en-US" dirty="0" smtClean="0"/>
              <a:t/>
            </a:r>
            <a:br>
              <a:rPr lang="en-US" dirty="0" smtClean="0"/>
            </a:br>
            <a:r>
              <a:rPr lang="en-US" dirty="0" smtClean="0"/>
              <a:t>the first question is:</a:t>
            </a:r>
            <a:r>
              <a:rPr lang="en-US" baseline="0" dirty="0" smtClean="0"/>
              <a:t> does something happen with the disc after such kind of treatment?</a:t>
            </a:r>
          </a:p>
          <a:p>
            <a:endParaRPr lang="ru-RU" dirty="0"/>
          </a:p>
        </p:txBody>
      </p:sp>
      <p:sp>
        <p:nvSpPr>
          <p:cNvPr id="4" name="Номер слайда 3"/>
          <p:cNvSpPr>
            <a:spLocks noGrp="1"/>
          </p:cNvSpPr>
          <p:nvPr>
            <p:ph type="sldNum" sz="quarter" idx="10"/>
          </p:nvPr>
        </p:nvSpPr>
        <p:spPr/>
        <p:txBody>
          <a:bodyPr/>
          <a:lstStyle/>
          <a:p>
            <a:fld id="{A7268C4F-FF96-40C8-85B6-A1279A0ABE17}" type="slidenum">
              <a:rPr lang="ru-RU" smtClean="0"/>
              <a:t>37</a:t>
            </a:fld>
            <a:endParaRPr lang="ru-RU"/>
          </a:p>
        </p:txBody>
      </p:sp>
    </p:spTree>
    <p:extLst>
      <p:ext uri="{BB962C8B-B14F-4D97-AF65-F5344CB8AC3E}">
        <p14:creationId xmlns:p14="http://schemas.microsoft.com/office/powerpoint/2010/main" val="13693931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baseline="0" dirty="0" smtClean="0"/>
              <a:t>To learn this we can use water, it seems that water is a very sensitive system for informational influence.</a:t>
            </a:r>
          </a:p>
          <a:p>
            <a:endParaRPr lang="en-US" baseline="0" dirty="0" smtClean="0"/>
          </a:p>
          <a:p>
            <a:r>
              <a:rPr lang="en-US" baseline="0" dirty="0" smtClean="0"/>
              <a:t>I want to present you recent fresh results with using high precision differential pH meter</a:t>
            </a:r>
          </a:p>
          <a:p>
            <a:endParaRPr lang="ru-RU" dirty="0"/>
          </a:p>
        </p:txBody>
      </p:sp>
      <p:sp>
        <p:nvSpPr>
          <p:cNvPr id="4" name="Номер слайда 3"/>
          <p:cNvSpPr>
            <a:spLocks noGrp="1"/>
          </p:cNvSpPr>
          <p:nvPr>
            <p:ph type="sldNum" sz="quarter" idx="10"/>
          </p:nvPr>
        </p:nvSpPr>
        <p:spPr/>
        <p:txBody>
          <a:bodyPr/>
          <a:lstStyle/>
          <a:p>
            <a:fld id="{A7268C4F-FF96-40C8-85B6-A1279A0ABE17}" type="slidenum">
              <a:rPr lang="ru-RU" smtClean="0"/>
              <a:t>38</a:t>
            </a:fld>
            <a:endParaRPr lang="ru-RU"/>
          </a:p>
        </p:txBody>
      </p:sp>
    </p:spTree>
    <p:extLst>
      <p:ext uri="{BB962C8B-B14F-4D97-AF65-F5344CB8AC3E}">
        <p14:creationId xmlns:p14="http://schemas.microsoft.com/office/powerpoint/2010/main" val="17896326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are</a:t>
            </a:r>
            <a:r>
              <a:rPr lang="en-US" baseline="0" dirty="0" smtClean="0"/>
              <a:t> two equal electrodes and two equal samples of water.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First type of control measurements: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Without</a:t>
            </a:r>
            <a:r>
              <a:rPr lang="en-US" baseline="0" dirty="0" smtClean="0"/>
              <a:t> compact disc</a:t>
            </a:r>
            <a:endParaRPr lang="ru-RU" dirty="0" smtClean="0"/>
          </a:p>
          <a:p>
            <a:endParaRPr lang="ru-RU" dirty="0"/>
          </a:p>
        </p:txBody>
      </p:sp>
      <p:sp>
        <p:nvSpPr>
          <p:cNvPr id="4" name="Номер слайда 3"/>
          <p:cNvSpPr>
            <a:spLocks noGrp="1"/>
          </p:cNvSpPr>
          <p:nvPr>
            <p:ph type="sldNum" sz="quarter" idx="10"/>
          </p:nvPr>
        </p:nvSpPr>
        <p:spPr/>
        <p:txBody>
          <a:bodyPr/>
          <a:lstStyle/>
          <a:p>
            <a:fld id="{A7268C4F-FF96-40C8-85B6-A1279A0ABE17}" type="slidenum">
              <a:rPr lang="ru-RU" smtClean="0"/>
              <a:t>39</a:t>
            </a:fld>
            <a:endParaRPr lang="ru-RU"/>
          </a:p>
        </p:txBody>
      </p:sp>
    </p:spTree>
    <p:extLst>
      <p:ext uri="{BB962C8B-B14F-4D97-AF65-F5344CB8AC3E}">
        <p14:creationId xmlns:p14="http://schemas.microsoft.com/office/powerpoint/2010/main" val="42102372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Ok!</a:t>
            </a:r>
          </a:p>
          <a:p>
            <a:endParaRPr lang="en-US" dirty="0" smtClean="0"/>
          </a:p>
          <a:p>
            <a:r>
              <a:rPr lang="en-US" dirty="0" smtClean="0"/>
              <a:t>Control experiments.</a:t>
            </a:r>
            <a:r>
              <a:rPr lang="en-US" baseline="0" dirty="0" smtClean="0"/>
              <a:t>  During all time there is nothing under the samples of water</a:t>
            </a:r>
            <a:r>
              <a:rPr lang="ru-RU" baseline="0" dirty="0" smtClean="0"/>
              <a:t/>
            </a:r>
            <a:br>
              <a:rPr lang="ru-RU" baseline="0" dirty="0" smtClean="0"/>
            </a:br>
            <a:endParaRPr lang="en-US" baseline="0" dirty="0" smtClean="0"/>
          </a:p>
          <a:p>
            <a:r>
              <a:rPr lang="ru-RU" baseline="0" dirty="0" smtClean="0"/>
              <a:t/>
            </a:r>
            <a:br>
              <a:rPr lang="ru-RU" baseline="0" dirty="0" smtClean="0"/>
            </a:br>
            <a:r>
              <a:rPr lang="ru-RU" baseline="0" dirty="0" smtClean="0"/>
              <a:t/>
            </a:r>
            <a:br>
              <a:rPr lang="ru-RU" baseline="0" dirty="0" smtClean="0"/>
            </a:br>
            <a:endParaRPr lang="ru-RU" dirty="0"/>
          </a:p>
        </p:txBody>
      </p:sp>
      <p:sp>
        <p:nvSpPr>
          <p:cNvPr id="4" name="Номер слайда 3"/>
          <p:cNvSpPr>
            <a:spLocks noGrp="1"/>
          </p:cNvSpPr>
          <p:nvPr>
            <p:ph type="sldNum" sz="quarter" idx="10"/>
          </p:nvPr>
        </p:nvSpPr>
        <p:spPr/>
        <p:txBody>
          <a:bodyPr/>
          <a:lstStyle/>
          <a:p>
            <a:fld id="{A7268C4F-FF96-40C8-85B6-A1279A0ABE17}" type="slidenum">
              <a:rPr lang="ru-RU" smtClean="0"/>
              <a:t>40</a:t>
            </a:fld>
            <a:endParaRPr lang="ru-RU"/>
          </a:p>
        </p:txBody>
      </p:sp>
    </p:spTree>
    <p:extLst>
      <p:ext uri="{BB962C8B-B14F-4D97-AF65-F5344CB8AC3E}">
        <p14:creationId xmlns:p14="http://schemas.microsoft.com/office/powerpoint/2010/main" val="3380840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Second type of control experiments</a:t>
            </a:r>
            <a:br>
              <a:rPr lang="en-US" dirty="0" smtClean="0"/>
            </a:br>
            <a:r>
              <a:rPr lang="en-US" dirty="0" smtClean="0"/>
              <a:t/>
            </a:r>
            <a:br>
              <a:rPr lang="en-US" dirty="0" smtClean="0"/>
            </a:br>
            <a:r>
              <a:rPr lang="en-US" dirty="0" smtClean="0"/>
              <a:t>we</a:t>
            </a:r>
            <a:r>
              <a:rPr lang="en-US" baseline="0" dirty="0" smtClean="0"/>
              <a:t> put two equal non activated compact discs under samples of water</a:t>
            </a:r>
            <a:endParaRPr lang="ru-RU" dirty="0"/>
          </a:p>
        </p:txBody>
      </p:sp>
      <p:sp>
        <p:nvSpPr>
          <p:cNvPr id="4" name="Номер слайда 3"/>
          <p:cNvSpPr>
            <a:spLocks noGrp="1"/>
          </p:cNvSpPr>
          <p:nvPr>
            <p:ph type="sldNum" sz="quarter" idx="10"/>
          </p:nvPr>
        </p:nvSpPr>
        <p:spPr/>
        <p:txBody>
          <a:bodyPr/>
          <a:lstStyle/>
          <a:p>
            <a:fld id="{A7268C4F-FF96-40C8-85B6-A1279A0ABE17}" type="slidenum">
              <a:rPr lang="ru-RU" smtClean="0"/>
              <a:t>41</a:t>
            </a:fld>
            <a:endParaRPr lang="ru-RU"/>
          </a:p>
        </p:txBody>
      </p:sp>
    </p:spTree>
    <p:extLst>
      <p:ext uri="{BB962C8B-B14F-4D97-AF65-F5344CB8AC3E}">
        <p14:creationId xmlns:p14="http://schemas.microsoft.com/office/powerpoint/2010/main" val="304289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(30 sec) There</a:t>
            </a:r>
            <a:r>
              <a:rPr lang="en-US" baseline="0" dirty="0" smtClean="0"/>
              <a:t> is a simple examples</a:t>
            </a:r>
          </a:p>
          <a:p>
            <a:endParaRPr lang="en-US" baseline="0" dirty="0" smtClean="0"/>
          </a:p>
          <a:p>
            <a:r>
              <a:rPr lang="en-US" baseline="0" dirty="0" smtClean="0"/>
              <a:t>We can use external energy to change the state of the stone </a:t>
            </a:r>
            <a:endParaRPr lang="ru-RU" baseline="0" dirty="0" smtClean="0"/>
          </a:p>
          <a:p>
            <a:endParaRPr lang="ru-RU" baseline="0" dirty="0" smtClean="0"/>
          </a:p>
          <a:p>
            <a:endParaRPr lang="ru-RU" baseline="0" dirty="0" smtClean="0"/>
          </a:p>
          <a:p>
            <a:r>
              <a:rPr lang="en-US" baseline="0" dirty="0" smtClean="0"/>
              <a:t>Or if this stone has potential energy and locates on the edge of the cliff  in some equilibrium position - there will be enough light wind to bring the stone out of balance</a:t>
            </a:r>
            <a:r>
              <a:rPr lang="ru-RU" baseline="0" dirty="0" smtClean="0"/>
              <a:t>. </a:t>
            </a:r>
            <a:r>
              <a:rPr lang="en-US" baseline="0" dirty="0" smtClean="0"/>
              <a:t>And then potential energy will be transformed into kinetic and finally stone will be broken – and state is changed. </a:t>
            </a:r>
            <a:endParaRPr lang="ru-RU" dirty="0"/>
          </a:p>
        </p:txBody>
      </p:sp>
      <p:sp>
        <p:nvSpPr>
          <p:cNvPr id="4" name="Номер слайда 3"/>
          <p:cNvSpPr>
            <a:spLocks noGrp="1"/>
          </p:cNvSpPr>
          <p:nvPr>
            <p:ph type="sldNum" sz="quarter" idx="10"/>
          </p:nvPr>
        </p:nvSpPr>
        <p:spPr/>
        <p:txBody>
          <a:bodyPr/>
          <a:lstStyle/>
          <a:p>
            <a:fld id="{A7268C4F-FF96-40C8-85B6-A1279A0ABE17}" type="slidenum">
              <a:rPr lang="ru-RU" smtClean="0"/>
              <a:t>5</a:t>
            </a:fld>
            <a:endParaRPr lang="ru-RU"/>
          </a:p>
        </p:txBody>
      </p:sp>
    </p:spTree>
    <p:extLst>
      <p:ext uri="{BB962C8B-B14F-4D97-AF65-F5344CB8AC3E}">
        <p14:creationId xmlns:p14="http://schemas.microsoft.com/office/powerpoint/2010/main" val="9887108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baseline="0" dirty="0" smtClean="0"/>
              <a:t>Results Control experiment </a:t>
            </a:r>
            <a:br>
              <a:rPr lang="en-US" baseline="0" dirty="0" smtClean="0"/>
            </a:br>
            <a:r>
              <a:rPr lang="en-US" baseline="0" dirty="0" smtClean="0"/>
              <a:t/>
            </a:r>
            <a:br>
              <a:rPr lang="en-US" baseline="0" dirty="0" smtClean="0"/>
            </a:br>
            <a:r>
              <a:rPr lang="en-US" baseline="0" dirty="0" smtClean="0"/>
              <a:t>We put two equal compact discs under the water samples</a:t>
            </a:r>
          </a:p>
          <a:p>
            <a:endParaRPr lang="en-US" baseline="0" dirty="0" smtClean="0"/>
          </a:p>
          <a:p>
            <a:r>
              <a:rPr lang="en-US" dirty="0" smtClean="0"/>
              <a:t>absolute values are drifting down, but equally. The differential value pH1</a:t>
            </a:r>
            <a:r>
              <a:rPr lang="en-US" baseline="0" dirty="0" smtClean="0"/>
              <a:t> – pH2  is about zero</a:t>
            </a:r>
          </a:p>
          <a:p>
            <a:endParaRPr lang="en-US" dirty="0" smtClean="0"/>
          </a:p>
          <a:p>
            <a:r>
              <a:rPr lang="en-US" dirty="0" smtClean="0"/>
              <a:t>you can see the scale of the graphics</a:t>
            </a:r>
            <a:r>
              <a:rPr lang="en-US" baseline="0" dirty="0" smtClean="0"/>
              <a:t>  -  100 </a:t>
            </a:r>
            <a:r>
              <a:rPr lang="en-US" baseline="0" dirty="0" err="1" smtClean="0"/>
              <a:t>mkVolts</a:t>
            </a:r>
            <a:endParaRPr lang="ru-RU" dirty="0"/>
          </a:p>
        </p:txBody>
      </p:sp>
      <p:sp>
        <p:nvSpPr>
          <p:cNvPr id="4" name="Номер слайда 3"/>
          <p:cNvSpPr>
            <a:spLocks noGrp="1"/>
          </p:cNvSpPr>
          <p:nvPr>
            <p:ph type="sldNum" sz="quarter" idx="10"/>
          </p:nvPr>
        </p:nvSpPr>
        <p:spPr/>
        <p:txBody>
          <a:bodyPr/>
          <a:lstStyle/>
          <a:p>
            <a:fld id="{A7268C4F-FF96-40C8-85B6-A1279A0ABE17}" type="slidenum">
              <a:rPr lang="ru-RU" smtClean="0"/>
              <a:t>42</a:t>
            </a:fld>
            <a:endParaRPr lang="ru-RU"/>
          </a:p>
        </p:txBody>
      </p:sp>
    </p:spTree>
    <p:extLst>
      <p:ext uri="{BB962C8B-B14F-4D97-AF65-F5344CB8AC3E}">
        <p14:creationId xmlns:p14="http://schemas.microsoft.com/office/powerpoint/2010/main" val="40461355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One more control.   you can see the scale of the graphics</a:t>
            </a:r>
            <a:r>
              <a:rPr lang="en-US" baseline="0" dirty="0" smtClean="0"/>
              <a:t>  -  50 </a:t>
            </a:r>
            <a:r>
              <a:rPr lang="en-US" baseline="0" dirty="0" err="1" smtClean="0"/>
              <a:t>mkVolt</a:t>
            </a:r>
            <a:endParaRPr lang="ru-RU" dirty="0"/>
          </a:p>
        </p:txBody>
      </p:sp>
      <p:sp>
        <p:nvSpPr>
          <p:cNvPr id="4" name="Номер слайда 3"/>
          <p:cNvSpPr>
            <a:spLocks noGrp="1"/>
          </p:cNvSpPr>
          <p:nvPr>
            <p:ph type="sldNum" sz="quarter" idx="10"/>
          </p:nvPr>
        </p:nvSpPr>
        <p:spPr/>
        <p:txBody>
          <a:bodyPr/>
          <a:lstStyle/>
          <a:p>
            <a:fld id="{A7268C4F-FF96-40C8-85B6-A1279A0ABE17}" type="slidenum">
              <a:rPr lang="ru-RU" smtClean="0"/>
              <a:t>43</a:t>
            </a:fld>
            <a:endParaRPr lang="ru-RU"/>
          </a:p>
        </p:txBody>
      </p:sp>
    </p:spTree>
    <p:extLst>
      <p:ext uri="{BB962C8B-B14F-4D97-AF65-F5344CB8AC3E}">
        <p14:creationId xmlns:p14="http://schemas.microsoft.com/office/powerpoint/2010/main" val="23707465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7268C4F-FF96-40C8-85B6-A1279A0ABE17}" type="slidenum">
              <a:rPr lang="ru-RU" smtClean="0"/>
              <a:t>44</a:t>
            </a:fld>
            <a:endParaRPr lang="ru-RU"/>
          </a:p>
        </p:txBody>
      </p:sp>
    </p:spTree>
    <p:extLst>
      <p:ext uri="{BB962C8B-B14F-4D97-AF65-F5344CB8AC3E}">
        <p14:creationId xmlns:p14="http://schemas.microsoft.com/office/powerpoint/2010/main" val="4263538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Test</a:t>
            </a:r>
            <a:r>
              <a:rPr lang="en-US" baseline="0" dirty="0" smtClean="0"/>
              <a:t> experiment. When One disc is activated. </a:t>
            </a:r>
          </a:p>
          <a:p>
            <a:endParaRPr lang="en-US" baseline="0" dirty="0" smtClean="0"/>
          </a:p>
          <a:p>
            <a:r>
              <a:rPr lang="en-US" baseline="0" dirty="0" smtClean="0"/>
              <a:t>During this period there were not discs under the water samples.  </a:t>
            </a:r>
          </a:p>
          <a:p>
            <a:endParaRPr lang="en-US" baseline="0" dirty="0" smtClean="0"/>
          </a:p>
          <a:p>
            <a:r>
              <a:rPr lang="en-US" baseline="0" dirty="0" smtClean="0"/>
              <a:t>At this time we putted two discs under the water samples</a:t>
            </a:r>
          </a:p>
          <a:p>
            <a:endParaRPr lang="en-US" baseline="0" dirty="0" smtClean="0"/>
          </a:p>
          <a:p>
            <a:r>
              <a:rPr lang="en-US" baseline="0" dirty="0" smtClean="0"/>
              <a:t>See the scale – 300 units</a:t>
            </a:r>
            <a:endParaRPr lang="ru-RU" dirty="0"/>
          </a:p>
        </p:txBody>
      </p:sp>
      <p:sp>
        <p:nvSpPr>
          <p:cNvPr id="4" name="Номер слайда 3"/>
          <p:cNvSpPr>
            <a:spLocks noGrp="1"/>
          </p:cNvSpPr>
          <p:nvPr>
            <p:ph type="sldNum" sz="quarter" idx="10"/>
          </p:nvPr>
        </p:nvSpPr>
        <p:spPr/>
        <p:txBody>
          <a:bodyPr/>
          <a:lstStyle/>
          <a:p>
            <a:fld id="{A7268C4F-FF96-40C8-85B6-A1279A0ABE17}" type="slidenum">
              <a:rPr lang="ru-RU" smtClean="0"/>
              <a:t>45</a:t>
            </a:fld>
            <a:endParaRPr lang="ru-RU"/>
          </a:p>
        </p:txBody>
      </p:sp>
    </p:spTree>
    <p:extLst>
      <p:ext uri="{BB962C8B-B14F-4D97-AF65-F5344CB8AC3E}">
        <p14:creationId xmlns:p14="http://schemas.microsoft.com/office/powerpoint/2010/main" val="10602923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Another test experiment</a:t>
            </a:r>
            <a:r>
              <a:rPr lang="en-US" baseline="0" dirty="0" smtClean="0"/>
              <a:t> </a:t>
            </a:r>
          </a:p>
          <a:p>
            <a:r>
              <a:rPr lang="en-US" baseline="0" dirty="0" smtClean="0"/>
              <a:t>There is a difference </a:t>
            </a:r>
            <a:endParaRPr lang="ru-RU" dirty="0"/>
          </a:p>
        </p:txBody>
      </p:sp>
      <p:sp>
        <p:nvSpPr>
          <p:cNvPr id="4" name="Номер слайда 3"/>
          <p:cNvSpPr>
            <a:spLocks noGrp="1"/>
          </p:cNvSpPr>
          <p:nvPr>
            <p:ph type="sldNum" sz="quarter" idx="10"/>
          </p:nvPr>
        </p:nvSpPr>
        <p:spPr/>
        <p:txBody>
          <a:bodyPr/>
          <a:lstStyle/>
          <a:p>
            <a:fld id="{A7268C4F-FF96-40C8-85B6-A1279A0ABE17}" type="slidenum">
              <a:rPr lang="ru-RU" smtClean="0"/>
              <a:t>46</a:t>
            </a:fld>
            <a:endParaRPr lang="ru-RU"/>
          </a:p>
        </p:txBody>
      </p:sp>
    </p:spTree>
    <p:extLst>
      <p:ext uri="{BB962C8B-B14F-4D97-AF65-F5344CB8AC3E}">
        <p14:creationId xmlns:p14="http://schemas.microsoft.com/office/powerpoint/2010/main" val="18838848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err="1" smtClean="0"/>
              <a:t>Anothers</a:t>
            </a:r>
            <a:r>
              <a:rPr lang="en-US" dirty="0" smtClean="0"/>
              <a:t> one. </a:t>
            </a:r>
          </a:p>
          <a:p>
            <a:endParaRPr lang="en-US" dirty="0" smtClean="0"/>
          </a:p>
          <a:p>
            <a:endParaRPr lang="en-US" dirty="0" smtClean="0"/>
          </a:p>
        </p:txBody>
      </p:sp>
      <p:sp>
        <p:nvSpPr>
          <p:cNvPr id="4" name="Номер слайда 3"/>
          <p:cNvSpPr>
            <a:spLocks noGrp="1"/>
          </p:cNvSpPr>
          <p:nvPr>
            <p:ph type="sldNum" sz="quarter" idx="10"/>
          </p:nvPr>
        </p:nvSpPr>
        <p:spPr/>
        <p:txBody>
          <a:bodyPr/>
          <a:lstStyle/>
          <a:p>
            <a:fld id="{A7268C4F-FF96-40C8-85B6-A1279A0ABE17}" type="slidenum">
              <a:rPr lang="ru-RU" smtClean="0"/>
              <a:t>47</a:t>
            </a:fld>
            <a:endParaRPr lang="ru-RU"/>
          </a:p>
        </p:txBody>
      </p:sp>
    </p:spTree>
    <p:extLst>
      <p:ext uri="{BB962C8B-B14F-4D97-AF65-F5344CB8AC3E}">
        <p14:creationId xmlns:p14="http://schemas.microsoft.com/office/powerpoint/2010/main" val="4569670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One more</a:t>
            </a:r>
            <a:endParaRPr lang="ru-RU" dirty="0"/>
          </a:p>
        </p:txBody>
      </p:sp>
      <p:sp>
        <p:nvSpPr>
          <p:cNvPr id="4" name="Номер слайда 3"/>
          <p:cNvSpPr>
            <a:spLocks noGrp="1"/>
          </p:cNvSpPr>
          <p:nvPr>
            <p:ph type="sldNum" sz="quarter" idx="10"/>
          </p:nvPr>
        </p:nvSpPr>
        <p:spPr/>
        <p:txBody>
          <a:bodyPr/>
          <a:lstStyle/>
          <a:p>
            <a:fld id="{A7268C4F-FF96-40C8-85B6-A1279A0ABE17}" type="slidenum">
              <a:rPr lang="ru-RU" smtClean="0"/>
              <a:t>48</a:t>
            </a:fld>
            <a:endParaRPr lang="ru-RU"/>
          </a:p>
        </p:txBody>
      </p:sp>
    </p:spTree>
    <p:extLst>
      <p:ext uri="{BB962C8B-B14F-4D97-AF65-F5344CB8AC3E}">
        <p14:creationId xmlns:p14="http://schemas.microsoft.com/office/powerpoint/2010/main" val="4665531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And summary</a:t>
            </a:r>
            <a:r>
              <a:rPr lang="en-US" baseline="0" dirty="0" smtClean="0"/>
              <a:t> of 40 experiments with compact discs</a:t>
            </a:r>
            <a:br>
              <a:rPr lang="en-US" baseline="0" dirty="0" smtClean="0"/>
            </a:br>
            <a:r>
              <a:rPr lang="en-US" baseline="0" dirty="0" smtClean="0"/>
              <a:t/>
            </a:r>
            <a:br>
              <a:rPr lang="en-US" baseline="0" dirty="0" smtClean="0"/>
            </a:br>
            <a:endParaRPr lang="en-US" baseline="0" dirty="0" smtClean="0"/>
          </a:p>
          <a:p>
            <a:r>
              <a:rPr lang="en-US" baseline="0" dirty="0" smtClean="0"/>
              <a:t>Effects from activated compact disc is not constant . And results were divided into two groups </a:t>
            </a:r>
          </a:p>
          <a:p>
            <a:endParaRPr lang="en-US" baseline="0" dirty="0" smtClean="0"/>
          </a:p>
          <a:p>
            <a:r>
              <a:rPr lang="en-US" baseline="0" dirty="0" smtClean="0"/>
              <a:t>We collecting results, statistics . And this methods seems promising</a:t>
            </a:r>
            <a:r>
              <a:rPr lang="ru-RU" baseline="0" dirty="0" smtClean="0"/>
              <a:t> </a:t>
            </a:r>
            <a:r>
              <a:rPr lang="en-US" baseline="0" dirty="0" smtClean="0"/>
              <a:t>to study informational copies of material media.</a:t>
            </a:r>
          </a:p>
          <a:p>
            <a:r>
              <a:rPr lang="en-US" baseline="0" dirty="0" smtClean="0"/>
              <a:t/>
            </a:r>
            <a:br>
              <a:rPr lang="en-US" baseline="0" dirty="0" smtClean="0"/>
            </a:br>
            <a:r>
              <a:rPr lang="en-US" baseline="0" dirty="0" smtClean="0"/>
              <a:t/>
            </a:r>
            <a:br>
              <a:rPr lang="en-US" baseline="0" dirty="0" smtClean="0"/>
            </a:br>
            <a:endParaRPr lang="ru-RU" dirty="0"/>
          </a:p>
        </p:txBody>
      </p:sp>
      <p:sp>
        <p:nvSpPr>
          <p:cNvPr id="4" name="Номер слайда 3"/>
          <p:cNvSpPr>
            <a:spLocks noGrp="1"/>
          </p:cNvSpPr>
          <p:nvPr>
            <p:ph type="sldNum" sz="quarter" idx="10"/>
          </p:nvPr>
        </p:nvSpPr>
        <p:spPr/>
        <p:txBody>
          <a:bodyPr/>
          <a:lstStyle/>
          <a:p>
            <a:fld id="{A7268C4F-FF96-40C8-85B6-A1279A0ABE17}" type="slidenum">
              <a:rPr lang="ru-RU" smtClean="0"/>
              <a:t>49</a:t>
            </a:fld>
            <a:endParaRPr lang="ru-RU"/>
          </a:p>
        </p:txBody>
      </p:sp>
    </p:spTree>
    <p:extLst>
      <p:ext uri="{BB962C8B-B14F-4D97-AF65-F5344CB8AC3E}">
        <p14:creationId xmlns:p14="http://schemas.microsoft.com/office/powerpoint/2010/main" val="9597897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baseline="0" dirty="0" smtClean="0"/>
              <a:t>So we can say that after the treatment, discs changes it’s properties. </a:t>
            </a:r>
          </a:p>
          <a:p>
            <a:endParaRPr lang="en-US" baseline="0" dirty="0" smtClean="0"/>
          </a:p>
          <a:p>
            <a:r>
              <a:rPr lang="en-US" baseline="0" dirty="0" smtClean="0"/>
              <a:t>And then disc has information impact</a:t>
            </a:r>
            <a:r>
              <a:rPr lang="ru-RU" baseline="0" dirty="0" smtClean="0"/>
              <a:t> </a:t>
            </a:r>
            <a:r>
              <a:rPr lang="en-US" baseline="0" dirty="0" smtClean="0"/>
              <a:t>on the water.  </a:t>
            </a:r>
            <a:br>
              <a:rPr lang="en-US" baseline="0" dirty="0" smtClean="0"/>
            </a:br>
            <a:r>
              <a:rPr lang="en-US" baseline="0" dirty="0" smtClean="0"/>
              <a:t/>
            </a:r>
            <a:br>
              <a:rPr lang="en-US" baseline="0" dirty="0" smtClean="0"/>
            </a:br>
            <a:r>
              <a:rPr lang="en-US" baseline="0" dirty="0" smtClean="0"/>
              <a:t>We may suppose disc as a key and water as a lock which changes its state using own external energy, right?  </a:t>
            </a:r>
            <a:endParaRPr lang="en-US" dirty="0" smtClean="0"/>
          </a:p>
        </p:txBody>
      </p:sp>
      <p:sp>
        <p:nvSpPr>
          <p:cNvPr id="4" name="Номер слайда 3"/>
          <p:cNvSpPr>
            <a:spLocks noGrp="1"/>
          </p:cNvSpPr>
          <p:nvPr>
            <p:ph type="sldNum" sz="quarter" idx="10"/>
          </p:nvPr>
        </p:nvSpPr>
        <p:spPr/>
        <p:txBody>
          <a:bodyPr/>
          <a:lstStyle/>
          <a:p>
            <a:fld id="{A7268C4F-FF96-40C8-85B6-A1279A0ABE17}" type="slidenum">
              <a:rPr lang="ru-RU" smtClean="0"/>
              <a:t>50</a:t>
            </a:fld>
            <a:endParaRPr lang="ru-RU"/>
          </a:p>
        </p:txBody>
      </p:sp>
    </p:spTree>
    <p:extLst>
      <p:ext uri="{BB962C8B-B14F-4D97-AF65-F5344CB8AC3E}">
        <p14:creationId xmlns:p14="http://schemas.microsoft.com/office/powerpoint/2010/main" val="40131267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The next question.</a:t>
            </a:r>
            <a:r>
              <a:rPr lang="en-US" baseline="0" dirty="0" smtClean="0"/>
              <a:t> </a:t>
            </a:r>
            <a:br>
              <a:rPr lang="en-US" baseline="0" dirty="0" smtClean="0"/>
            </a:br>
            <a:r>
              <a:rPr lang="en-US" baseline="0" dirty="0" smtClean="0"/>
              <a:t/>
            </a:r>
            <a:br>
              <a:rPr lang="en-US" baseline="0" dirty="0" smtClean="0"/>
            </a:br>
            <a:r>
              <a:rPr lang="en-US" baseline="0" dirty="0" smtClean="0"/>
              <a:t>Does compact disc has specific effect?  To answer on this question we need biological experiments.</a:t>
            </a:r>
            <a:r>
              <a:rPr lang="en-US" dirty="0" smtClean="0"/>
              <a:t/>
            </a:r>
            <a:br>
              <a:rPr lang="en-US" dirty="0" smtClean="0"/>
            </a:br>
            <a:r>
              <a:rPr lang="en-US" dirty="0" smtClean="0"/>
              <a:t/>
            </a:r>
            <a:br>
              <a:rPr lang="en-US" dirty="0" smtClean="0"/>
            </a:br>
            <a:endParaRPr lang="ru-RU" dirty="0"/>
          </a:p>
        </p:txBody>
      </p:sp>
      <p:sp>
        <p:nvSpPr>
          <p:cNvPr id="4" name="Номер слайда 3"/>
          <p:cNvSpPr>
            <a:spLocks noGrp="1"/>
          </p:cNvSpPr>
          <p:nvPr>
            <p:ph type="sldNum" sz="quarter" idx="10"/>
          </p:nvPr>
        </p:nvSpPr>
        <p:spPr/>
        <p:txBody>
          <a:bodyPr/>
          <a:lstStyle/>
          <a:p>
            <a:fld id="{A7268C4F-FF96-40C8-85B6-A1279A0ABE17}" type="slidenum">
              <a:rPr lang="ru-RU" smtClean="0"/>
              <a:t>51</a:t>
            </a:fld>
            <a:endParaRPr lang="ru-RU"/>
          </a:p>
        </p:txBody>
      </p:sp>
    </p:spTree>
    <p:extLst>
      <p:ext uri="{BB962C8B-B14F-4D97-AF65-F5344CB8AC3E}">
        <p14:creationId xmlns:p14="http://schemas.microsoft.com/office/powerpoint/2010/main" val="4257837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One more example</a:t>
            </a:r>
            <a:r>
              <a:rPr lang="en-US" baseline="0" dirty="0" smtClean="0"/>
              <a:t> (may be even biological)</a:t>
            </a:r>
            <a:r>
              <a:rPr lang="en-US" dirty="0" smtClean="0"/>
              <a:t>:</a:t>
            </a:r>
          </a:p>
          <a:p>
            <a:endParaRPr lang="en-US" dirty="0" smtClean="0"/>
          </a:p>
          <a:p>
            <a:pPr marL="228600" indent="-228600">
              <a:buAutoNum type="arabicPeriod"/>
            </a:pPr>
            <a:r>
              <a:rPr lang="en-US" dirty="0" smtClean="0"/>
              <a:t>We apply our energy to change</a:t>
            </a:r>
            <a:r>
              <a:rPr lang="en-US" baseline="0" dirty="0" smtClean="0"/>
              <a:t> the state of Lock. This variant of lock is passive it has not mechanism and energy to change it state by itself.</a:t>
            </a:r>
          </a:p>
          <a:p>
            <a:pPr marL="228600" indent="-228600">
              <a:buAutoNum type="arabicPeriod"/>
            </a:pPr>
            <a:endParaRPr lang="en-US" baseline="0" dirty="0" smtClean="0"/>
          </a:p>
          <a:p>
            <a:pPr marL="228600" indent="-228600">
              <a:buAutoNum type="arabicPeriod"/>
            </a:pPr>
            <a:r>
              <a:rPr lang="en-US" baseline="0" dirty="0" smtClean="0"/>
              <a:t>In the modern version of Key-Lock relationship – Lock system changes its state using own energy. In this variant we do informational influence when we apply plastic card</a:t>
            </a:r>
            <a:endParaRPr lang="en-US" dirty="0" smtClean="0"/>
          </a:p>
          <a:p>
            <a:endParaRPr lang="ru-RU" dirty="0"/>
          </a:p>
        </p:txBody>
      </p:sp>
      <p:sp>
        <p:nvSpPr>
          <p:cNvPr id="4" name="Номер слайда 3"/>
          <p:cNvSpPr>
            <a:spLocks noGrp="1"/>
          </p:cNvSpPr>
          <p:nvPr>
            <p:ph type="sldNum" sz="quarter" idx="10"/>
          </p:nvPr>
        </p:nvSpPr>
        <p:spPr/>
        <p:txBody>
          <a:bodyPr/>
          <a:lstStyle/>
          <a:p>
            <a:fld id="{A7268C4F-FF96-40C8-85B6-A1279A0ABE17}" type="slidenum">
              <a:rPr lang="ru-RU" smtClean="0"/>
              <a:t>6</a:t>
            </a:fld>
            <a:endParaRPr lang="ru-RU"/>
          </a:p>
        </p:txBody>
      </p:sp>
    </p:spTree>
    <p:extLst>
      <p:ext uri="{BB962C8B-B14F-4D97-AF65-F5344CB8AC3E}">
        <p14:creationId xmlns:p14="http://schemas.microsoft.com/office/powerpoint/2010/main" val="19445281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We</a:t>
            </a:r>
            <a:r>
              <a:rPr lang="en-US" baseline="0" dirty="0" smtClean="0"/>
              <a:t> had blind experiments with mice.</a:t>
            </a:r>
            <a:br>
              <a:rPr lang="en-US" baseline="0" dirty="0" smtClean="0"/>
            </a:br>
            <a:r>
              <a:rPr lang="en-US" baseline="0" dirty="0" smtClean="0"/>
              <a:t/>
            </a:r>
            <a:br>
              <a:rPr lang="en-US" baseline="0" dirty="0" smtClean="0"/>
            </a:br>
            <a:r>
              <a:rPr lang="en-US" baseline="0" dirty="0" smtClean="0"/>
              <a:t>You can read more about these results in the water conference booklet. </a:t>
            </a:r>
          </a:p>
          <a:p>
            <a:endParaRPr lang="en-US" baseline="0" dirty="0" smtClean="0"/>
          </a:p>
          <a:p>
            <a:r>
              <a:rPr lang="en-US" baseline="0" dirty="0" smtClean="0"/>
              <a:t>And one next question is can this technology helps people?</a:t>
            </a:r>
            <a:endParaRPr lang="ru-RU" dirty="0"/>
          </a:p>
        </p:txBody>
      </p:sp>
      <p:sp>
        <p:nvSpPr>
          <p:cNvPr id="4" name="Номер слайда 3"/>
          <p:cNvSpPr>
            <a:spLocks noGrp="1"/>
          </p:cNvSpPr>
          <p:nvPr>
            <p:ph type="sldNum" sz="quarter" idx="10"/>
          </p:nvPr>
        </p:nvSpPr>
        <p:spPr/>
        <p:txBody>
          <a:bodyPr/>
          <a:lstStyle/>
          <a:p>
            <a:fld id="{A7268C4F-FF96-40C8-85B6-A1279A0ABE17}" type="slidenum">
              <a:rPr lang="ru-RU" smtClean="0"/>
              <a:t>52</a:t>
            </a:fld>
            <a:endParaRPr lang="ru-RU"/>
          </a:p>
        </p:txBody>
      </p:sp>
    </p:spTree>
    <p:extLst>
      <p:ext uri="{BB962C8B-B14F-4D97-AF65-F5344CB8AC3E}">
        <p14:creationId xmlns:p14="http://schemas.microsoft.com/office/powerpoint/2010/main" val="32481481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Several</a:t>
            </a:r>
            <a:r>
              <a:rPr lang="en-US" baseline="0" dirty="0" smtClean="0"/>
              <a:t> example , I just want to announce that we already have clinical results. And they are surprising</a:t>
            </a:r>
          </a:p>
          <a:p>
            <a:r>
              <a:rPr lang="en-US" baseline="0" dirty="0" smtClean="0"/>
              <a:t>People already use this alternative methods of treatment. </a:t>
            </a:r>
          </a:p>
          <a:p>
            <a:r>
              <a:rPr lang="en-US" baseline="0" dirty="0" smtClean="0"/>
              <a:t>This results motivate and inspire us to develop this project. </a:t>
            </a:r>
            <a:endParaRPr lang="ru-RU" dirty="0"/>
          </a:p>
        </p:txBody>
      </p:sp>
      <p:sp>
        <p:nvSpPr>
          <p:cNvPr id="4" name="Номер слайда 3"/>
          <p:cNvSpPr>
            <a:spLocks noGrp="1"/>
          </p:cNvSpPr>
          <p:nvPr>
            <p:ph type="sldNum" sz="quarter" idx="10"/>
          </p:nvPr>
        </p:nvSpPr>
        <p:spPr/>
        <p:txBody>
          <a:bodyPr/>
          <a:lstStyle/>
          <a:p>
            <a:fld id="{A7268C4F-FF96-40C8-85B6-A1279A0ABE17}" type="slidenum">
              <a:rPr lang="ru-RU" smtClean="0"/>
              <a:t>53</a:t>
            </a:fld>
            <a:endParaRPr lang="ru-RU"/>
          </a:p>
        </p:txBody>
      </p:sp>
    </p:spTree>
    <p:extLst>
      <p:ext uri="{BB962C8B-B14F-4D97-AF65-F5344CB8AC3E}">
        <p14:creationId xmlns:p14="http://schemas.microsoft.com/office/powerpoint/2010/main" val="20637414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7268C4F-FF96-40C8-85B6-A1279A0ABE17}" type="slidenum">
              <a:rPr lang="ru-RU" smtClean="0"/>
              <a:t>54</a:t>
            </a:fld>
            <a:endParaRPr lang="ru-RU"/>
          </a:p>
        </p:txBody>
      </p:sp>
    </p:spTree>
    <p:extLst>
      <p:ext uri="{BB962C8B-B14F-4D97-AF65-F5344CB8AC3E}">
        <p14:creationId xmlns:p14="http://schemas.microsoft.com/office/powerpoint/2010/main" val="34021721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Example</a:t>
            </a:r>
            <a:r>
              <a:rPr lang="en-US" baseline="0" dirty="0" smtClean="0"/>
              <a:t> of reduction of Insulin consumption. </a:t>
            </a:r>
          </a:p>
          <a:p>
            <a:endParaRPr lang="en-US" baseline="0" dirty="0" smtClean="0"/>
          </a:p>
          <a:p>
            <a:r>
              <a:rPr lang="en-US" baseline="0" dirty="0" smtClean="0"/>
              <a:t>After a month of use </a:t>
            </a:r>
            <a:endParaRPr lang="ru-RU" dirty="0"/>
          </a:p>
        </p:txBody>
      </p:sp>
      <p:sp>
        <p:nvSpPr>
          <p:cNvPr id="4" name="Номер слайда 3"/>
          <p:cNvSpPr>
            <a:spLocks noGrp="1"/>
          </p:cNvSpPr>
          <p:nvPr>
            <p:ph type="sldNum" sz="quarter" idx="10"/>
          </p:nvPr>
        </p:nvSpPr>
        <p:spPr/>
        <p:txBody>
          <a:bodyPr/>
          <a:lstStyle/>
          <a:p>
            <a:fld id="{2F65C68C-21CB-4325-A362-6C79E564CB79}" type="slidenum">
              <a:rPr lang="ru-RU" smtClean="0"/>
              <a:t>56</a:t>
            </a:fld>
            <a:endParaRPr lang="ru-RU"/>
          </a:p>
        </p:txBody>
      </p:sp>
    </p:spTree>
    <p:extLst>
      <p:ext uri="{BB962C8B-B14F-4D97-AF65-F5344CB8AC3E}">
        <p14:creationId xmlns:p14="http://schemas.microsoft.com/office/powerpoint/2010/main" val="13840309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
            </a:r>
            <a:br>
              <a:rPr lang="en-US" sz="1200" b="0" i="0" kern="1200" baseline="0" dirty="0" smtClean="0">
                <a:solidFill>
                  <a:schemeClr val="tx1"/>
                </a:solidFill>
                <a:effectLst/>
                <a:latin typeface="+mn-lt"/>
                <a:ea typeface="+mn-ea"/>
                <a:cs typeface="+mn-cs"/>
              </a:rPr>
            </a:br>
            <a:endParaRPr lang="ru-RU" dirty="0"/>
          </a:p>
        </p:txBody>
      </p:sp>
      <p:sp>
        <p:nvSpPr>
          <p:cNvPr id="4" name="Номер слайда 3"/>
          <p:cNvSpPr>
            <a:spLocks noGrp="1"/>
          </p:cNvSpPr>
          <p:nvPr>
            <p:ph type="sldNum" sz="quarter" idx="10"/>
          </p:nvPr>
        </p:nvSpPr>
        <p:spPr/>
        <p:txBody>
          <a:bodyPr/>
          <a:lstStyle/>
          <a:p>
            <a:fld id="{A7268C4F-FF96-40C8-85B6-A1279A0ABE17}" type="slidenum">
              <a:rPr lang="ru-RU" smtClean="0"/>
              <a:t>57</a:t>
            </a:fld>
            <a:endParaRPr lang="ru-RU"/>
          </a:p>
        </p:txBody>
      </p:sp>
    </p:spTree>
    <p:extLst>
      <p:ext uri="{BB962C8B-B14F-4D97-AF65-F5344CB8AC3E}">
        <p14:creationId xmlns:p14="http://schemas.microsoft.com/office/powerpoint/2010/main" val="28646752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 us mentioned Jacques </a:t>
            </a:r>
            <a:r>
              <a:rPr lang="en-US" dirty="0" err="1" smtClean="0"/>
              <a:t>Benveniste</a:t>
            </a:r>
            <a:r>
              <a:rPr lang="en-US" dirty="0" smtClean="0"/>
              <a:t> in his</a:t>
            </a:r>
            <a:r>
              <a:rPr lang="en-US" baseline="0" dirty="0" smtClean="0"/>
              <a:t> presentation </a:t>
            </a:r>
            <a:r>
              <a:rPr lang="en-US" sz="1200" b="0" i="0" kern="1200" dirty="0" smtClean="0">
                <a:solidFill>
                  <a:schemeClr val="tx1"/>
                </a:solidFill>
                <a:effectLst/>
                <a:latin typeface="+mn-lt"/>
                <a:ea typeface="+mn-ea"/>
                <a:cs typeface="+mn-cs"/>
              </a:rPr>
              <a:t>at the Cavendish:</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it is rather</a:t>
            </a:r>
            <a:r>
              <a:rPr lang="en-US" sz="1200" b="0" i="0" kern="1200" baseline="0" dirty="0" smtClean="0">
                <a:solidFill>
                  <a:schemeClr val="tx1"/>
                </a:solidFill>
                <a:effectLst/>
                <a:latin typeface="+mn-lt"/>
                <a:ea typeface="+mn-ea"/>
                <a:cs typeface="+mn-cs"/>
              </a:rPr>
              <a:t> an evolution then revolution .   </a:t>
            </a:r>
            <a:r>
              <a:rPr lang="en-US" dirty="0" smtClean="0"/>
              <a:t/>
            </a:r>
            <a:br>
              <a:rPr lang="en-US" dirty="0" smtClean="0"/>
            </a:br>
            <a:r>
              <a:rPr lang="en-US" dirty="0" smtClean="0"/>
              <a:t/>
            </a:r>
            <a:br>
              <a:rPr lang="en-US" dirty="0" smtClean="0"/>
            </a:br>
            <a:r>
              <a:rPr lang="en-US" dirty="0" smtClean="0"/>
              <a:t>There are a lot of opened</a:t>
            </a:r>
            <a:r>
              <a:rPr lang="en-US" baseline="0" dirty="0" smtClean="0"/>
              <a:t> question on which now we don’t have answers. </a:t>
            </a:r>
            <a:br>
              <a:rPr lang="en-US" baseline="0" dirty="0" smtClean="0"/>
            </a:br>
            <a:r>
              <a:rPr lang="en-US" baseline="0" dirty="0" smtClean="0"/>
              <a:t>I am sure that informational medical technologies helps people be healthy. But this is not magic and people should make an effort to change its state and we.. we are only informing! </a:t>
            </a:r>
            <a:endParaRPr lang="ru-RU" dirty="0" smtClean="0"/>
          </a:p>
          <a:p>
            <a:endParaRPr lang="ru-RU" dirty="0"/>
          </a:p>
        </p:txBody>
      </p:sp>
      <p:sp>
        <p:nvSpPr>
          <p:cNvPr id="4" name="Номер слайда 3"/>
          <p:cNvSpPr>
            <a:spLocks noGrp="1"/>
          </p:cNvSpPr>
          <p:nvPr>
            <p:ph type="sldNum" sz="quarter" idx="10"/>
          </p:nvPr>
        </p:nvSpPr>
        <p:spPr/>
        <p:txBody>
          <a:bodyPr/>
          <a:lstStyle/>
          <a:p>
            <a:fld id="{A7268C4F-FF96-40C8-85B6-A1279A0ABE17}" type="slidenum">
              <a:rPr lang="ru-RU" smtClean="0"/>
              <a:t>58</a:t>
            </a:fld>
            <a:endParaRPr lang="ru-RU"/>
          </a:p>
        </p:txBody>
      </p:sp>
    </p:spTree>
    <p:extLst>
      <p:ext uri="{BB962C8B-B14F-4D97-AF65-F5344CB8AC3E}">
        <p14:creationId xmlns:p14="http://schemas.microsoft.com/office/powerpoint/2010/main" val="1432457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What</a:t>
            </a:r>
            <a:r>
              <a:rPr lang="en-US" baseline="0" dirty="0" smtClean="0"/>
              <a:t> influence from the pills? </a:t>
            </a:r>
          </a:p>
          <a:p>
            <a:endParaRPr lang="en-US" baseline="0" dirty="0" smtClean="0"/>
          </a:p>
          <a:p>
            <a:r>
              <a:rPr lang="en-US" baseline="0" dirty="0" smtClean="0"/>
              <a:t>But not really to pharma, but to biology</a:t>
            </a:r>
            <a:br>
              <a:rPr lang="en-US" baseline="0" dirty="0" smtClean="0"/>
            </a:br>
            <a:r>
              <a:rPr lang="en-US" baseline="0" dirty="0" smtClean="0"/>
              <a:t/>
            </a:r>
            <a:br>
              <a:rPr lang="en-US" baseline="0" dirty="0" smtClean="0"/>
            </a:br>
            <a:endParaRPr lang="ru-RU" dirty="0"/>
          </a:p>
        </p:txBody>
      </p:sp>
      <p:sp>
        <p:nvSpPr>
          <p:cNvPr id="4" name="Номер слайда 3"/>
          <p:cNvSpPr>
            <a:spLocks noGrp="1"/>
          </p:cNvSpPr>
          <p:nvPr>
            <p:ph type="sldNum" sz="quarter" idx="10"/>
          </p:nvPr>
        </p:nvSpPr>
        <p:spPr/>
        <p:txBody>
          <a:bodyPr/>
          <a:lstStyle/>
          <a:p>
            <a:fld id="{A7268C4F-FF96-40C8-85B6-A1279A0ABE17}" type="slidenum">
              <a:rPr lang="ru-RU" smtClean="0"/>
              <a:t>7</a:t>
            </a:fld>
            <a:endParaRPr lang="ru-RU"/>
          </a:p>
        </p:txBody>
      </p:sp>
    </p:spTree>
    <p:extLst>
      <p:ext uri="{BB962C8B-B14F-4D97-AF65-F5344CB8AC3E}">
        <p14:creationId xmlns:p14="http://schemas.microsoft.com/office/powerpoint/2010/main" val="1011165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It</a:t>
            </a:r>
            <a:r>
              <a:rPr lang="en-US" sz="1200" b="0" i="0" kern="1200" baseline="0" dirty="0" smtClean="0">
                <a:solidFill>
                  <a:schemeClr val="tx1"/>
                </a:solidFill>
                <a:effectLst/>
                <a:latin typeface="+mn-lt"/>
                <a:ea typeface="+mn-ea"/>
                <a:cs typeface="+mn-cs"/>
              </a:rPr>
              <a:t> seems that we can say that BAS causes informational influence in the scale of change of the state of whole body.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(we considering body as a single system) </a:t>
            </a:r>
            <a:endParaRPr lang="ru-RU"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When the pill gets into the body, all changes of the body’s system state is due own energy of the system, right?</a:t>
            </a:r>
            <a:r>
              <a:rPr lang="en-US" sz="1200" b="1" i="0" kern="1200" dirty="0" smtClean="0">
                <a:solidFill>
                  <a:schemeClr val="tx1"/>
                </a:solidFill>
                <a:effectLst/>
                <a:latin typeface="+mn-lt"/>
                <a:ea typeface="+mn-ea"/>
                <a:cs typeface="+mn-cs"/>
              </a:rPr>
              <a:t/>
            </a:r>
            <a:br>
              <a:rPr lang="en-US" sz="1200" b="1"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External</a:t>
            </a:r>
            <a:r>
              <a:rPr lang="en-US" sz="1200" b="0" i="0" kern="1200" baseline="0" dirty="0" smtClean="0">
                <a:solidFill>
                  <a:schemeClr val="tx1"/>
                </a:solidFill>
                <a:effectLst/>
                <a:latin typeface="+mn-lt"/>
                <a:ea typeface="+mn-ea"/>
                <a:cs typeface="+mn-cs"/>
              </a:rPr>
              <a:t> chemical substance has potential chemicals energy in the body and use to start the reaction.  </a:t>
            </a:r>
            <a:r>
              <a:rPr lang="en-US" sz="1200" b="1" i="0" kern="1200" dirty="0" smtClean="0">
                <a:solidFill>
                  <a:schemeClr val="tx1"/>
                </a:solidFill>
                <a:effectLst/>
                <a:latin typeface="+mn-lt"/>
                <a:ea typeface="+mn-ea"/>
                <a:cs typeface="+mn-cs"/>
              </a:rPr>
              <a:t/>
            </a:r>
            <a:br>
              <a:rPr lang="en-US" sz="1200" b="1" i="0" kern="1200" dirty="0" smtClean="0">
                <a:solidFill>
                  <a:schemeClr val="tx1"/>
                </a:solidFill>
                <a:effectLst/>
                <a:latin typeface="+mn-lt"/>
                <a:ea typeface="+mn-ea"/>
                <a:cs typeface="+mn-cs"/>
              </a:rPr>
            </a:br>
            <a:endParaRPr lang="en-US" sz="1200" b="1"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
            </a:r>
            <a:br>
              <a:rPr lang="en-US" sz="1200" b="1" i="0" kern="1200" dirty="0" smtClean="0">
                <a:solidFill>
                  <a:schemeClr val="tx1"/>
                </a:solidFill>
                <a:effectLst/>
                <a:latin typeface="+mn-lt"/>
                <a:ea typeface="+mn-ea"/>
                <a:cs typeface="+mn-cs"/>
              </a:rPr>
            </a:br>
            <a:r>
              <a:rPr lang="en-US" sz="1200" b="1" i="0" kern="1200" dirty="0" smtClean="0">
                <a:solidFill>
                  <a:schemeClr val="tx1"/>
                </a:solidFill>
                <a:effectLst/>
                <a:latin typeface="+mn-lt"/>
                <a:ea typeface="+mn-ea"/>
                <a:cs typeface="+mn-cs"/>
              </a:rPr>
              <a:t>/////</a:t>
            </a:r>
            <a:br>
              <a:rPr lang="en-US" sz="1200" b="1" i="0" kern="1200" dirty="0" smtClean="0">
                <a:solidFill>
                  <a:schemeClr val="tx1"/>
                </a:solidFill>
                <a:effectLst/>
                <a:latin typeface="+mn-lt"/>
                <a:ea typeface="+mn-ea"/>
                <a:cs typeface="+mn-cs"/>
              </a:rPr>
            </a:br>
            <a:r>
              <a:rPr lang="en-US" sz="1200" b="1" i="0" kern="1200" dirty="0" smtClean="0">
                <a:solidFill>
                  <a:schemeClr val="tx1"/>
                </a:solidFill>
                <a:effectLst/>
                <a:latin typeface="+mn-lt"/>
                <a:ea typeface="+mn-ea"/>
                <a:cs typeface="+mn-cs"/>
              </a:rPr>
              <a:t>for information….</a:t>
            </a:r>
            <a:br>
              <a:rPr lang="en-US" sz="1200" b="1" i="0" kern="1200" dirty="0" smtClean="0">
                <a:solidFill>
                  <a:schemeClr val="tx1"/>
                </a:solidFill>
                <a:effectLst/>
                <a:latin typeface="+mn-lt"/>
                <a:ea typeface="+mn-ea"/>
                <a:cs typeface="+mn-cs"/>
              </a:rPr>
            </a:br>
            <a:r>
              <a:rPr lang="en-US" sz="1200" b="1" i="0" kern="1200" dirty="0" smtClean="0">
                <a:solidFill>
                  <a:schemeClr val="tx1"/>
                </a:solidFill>
                <a:effectLst/>
                <a:latin typeface="+mn-lt"/>
                <a:ea typeface="+mn-ea"/>
                <a:cs typeface="+mn-cs"/>
              </a:rPr>
              <a:t>Chemical energy</a:t>
            </a:r>
            <a:r>
              <a:rPr lang="en-US" sz="1200" b="0" i="0" kern="1200" dirty="0" smtClean="0">
                <a:solidFill>
                  <a:schemeClr val="tx1"/>
                </a:solidFill>
                <a:effectLst/>
                <a:latin typeface="+mn-lt"/>
                <a:ea typeface="+mn-ea"/>
                <a:cs typeface="+mn-cs"/>
              </a:rPr>
              <a:t> is the potential of a </a:t>
            </a:r>
            <a:r>
              <a:rPr lang="en-US" sz="1200" b="0" i="0" u="none" strike="noStrike" kern="1200" dirty="0" smtClean="0">
                <a:solidFill>
                  <a:schemeClr val="tx1"/>
                </a:solidFill>
                <a:effectLst/>
                <a:latin typeface="+mn-lt"/>
                <a:ea typeface="+mn-ea"/>
                <a:cs typeface="+mn-cs"/>
                <a:hlinkClick r:id="rId3" tooltip="Chemical substance"/>
              </a:rPr>
              <a:t>chemical substance</a:t>
            </a:r>
            <a:r>
              <a:rPr lang="en-US" sz="1200" b="0" i="0" kern="1200" dirty="0" smtClean="0">
                <a:solidFill>
                  <a:schemeClr val="tx1"/>
                </a:solidFill>
                <a:effectLst/>
                <a:latin typeface="+mn-lt"/>
                <a:ea typeface="+mn-ea"/>
                <a:cs typeface="+mn-cs"/>
              </a:rPr>
              <a:t> to undergo a transformation through a </a:t>
            </a:r>
            <a:r>
              <a:rPr lang="en-US" sz="1200" b="0" i="0" u="none" strike="noStrike" kern="1200" dirty="0" smtClean="0">
                <a:solidFill>
                  <a:schemeClr val="tx1"/>
                </a:solidFill>
                <a:effectLst/>
                <a:latin typeface="+mn-lt"/>
                <a:ea typeface="+mn-ea"/>
                <a:cs typeface="+mn-cs"/>
                <a:hlinkClick r:id="rId4" tooltip="Chemical reaction"/>
              </a:rPr>
              <a:t>chemical reaction</a:t>
            </a:r>
            <a:r>
              <a:rPr lang="en-US" sz="1200" b="0" i="0" kern="1200" dirty="0" smtClean="0">
                <a:solidFill>
                  <a:schemeClr val="tx1"/>
                </a:solidFill>
                <a:effectLst/>
                <a:latin typeface="+mn-lt"/>
                <a:ea typeface="+mn-ea"/>
                <a:cs typeface="+mn-cs"/>
              </a:rPr>
              <a:t> or to transform other chemical substances. Breaking or making of chemical bonds involves </a:t>
            </a:r>
            <a:r>
              <a:rPr lang="en-US" sz="1200" b="0" i="0" u="none" strike="noStrike" kern="1200" dirty="0" smtClean="0">
                <a:solidFill>
                  <a:schemeClr val="tx1"/>
                </a:solidFill>
                <a:effectLst/>
                <a:latin typeface="+mn-lt"/>
                <a:ea typeface="+mn-ea"/>
                <a:cs typeface="+mn-cs"/>
                <a:hlinkClick r:id="rId5" tooltip="Energy"/>
              </a:rPr>
              <a:t>energy</a:t>
            </a:r>
            <a:r>
              <a:rPr lang="en-US" sz="1200" b="0" i="0" kern="1200" dirty="0" smtClean="0">
                <a:solidFill>
                  <a:schemeClr val="tx1"/>
                </a:solidFill>
                <a:effectLst/>
                <a:latin typeface="+mn-lt"/>
                <a:ea typeface="+mn-ea"/>
                <a:cs typeface="+mn-cs"/>
              </a:rPr>
              <a:t>, which may be either absorbed or evolved from a chemical system.</a:t>
            </a:r>
            <a:r>
              <a:rPr lang="ru-RU" dirty="0" smtClean="0">
                <a:solidFill>
                  <a:srgbClr val="252525"/>
                </a:solidFill>
                <a:latin typeface="Arial" panose="020B0604020202020204" pitchFamily="34" charset="0"/>
              </a:rPr>
              <a:t/>
            </a:r>
            <a:br>
              <a:rPr lang="ru-RU" dirty="0" smtClean="0">
                <a:solidFill>
                  <a:srgbClr val="252525"/>
                </a:solidFill>
                <a:latin typeface="Arial" panose="020B0604020202020204" pitchFamily="34" charset="0"/>
              </a:rPr>
            </a:br>
            <a:r>
              <a:rPr lang="ru-RU" dirty="0" smtClean="0">
                <a:solidFill>
                  <a:srgbClr val="252525"/>
                </a:solidFill>
                <a:latin typeface="Arial" panose="020B0604020202020204" pitchFamily="34" charset="0"/>
              </a:rPr>
              <a:t/>
            </a:r>
            <a:br>
              <a:rPr lang="ru-RU" dirty="0" smtClean="0">
                <a:solidFill>
                  <a:srgbClr val="252525"/>
                </a:solidFill>
                <a:latin typeface="Arial" panose="020B0604020202020204" pitchFamily="34" charset="0"/>
              </a:rPr>
            </a:br>
            <a:r>
              <a:rPr lang="en-US" dirty="0" smtClean="0">
                <a:solidFill>
                  <a:srgbClr val="252525"/>
                </a:solidFill>
                <a:latin typeface="Arial" panose="020B0604020202020204" pitchFamily="34" charset="0"/>
              </a:rPr>
              <a:t>A </a:t>
            </a:r>
            <a:r>
              <a:rPr lang="en-US" b="1" dirty="0" smtClean="0">
                <a:solidFill>
                  <a:srgbClr val="252525"/>
                </a:solidFill>
                <a:latin typeface="Arial" panose="020B0604020202020204" pitchFamily="34" charset="0"/>
              </a:rPr>
              <a:t>chemical reaction</a:t>
            </a:r>
            <a:r>
              <a:rPr lang="en-US" dirty="0" smtClean="0">
                <a:solidFill>
                  <a:srgbClr val="252525"/>
                </a:solidFill>
                <a:latin typeface="Arial" panose="020B0604020202020204" pitchFamily="34" charset="0"/>
              </a:rPr>
              <a:t> is a process that leads to the transformation of one set of </a:t>
            </a:r>
            <a:r>
              <a:rPr lang="en-US" dirty="0" smtClean="0">
                <a:solidFill>
                  <a:srgbClr val="0B0080"/>
                </a:solidFill>
                <a:latin typeface="Arial" panose="020B0604020202020204" pitchFamily="34" charset="0"/>
                <a:hlinkClick r:id="rId3" tooltip="Chemical substance"/>
              </a:rPr>
              <a:t>chemical substances</a:t>
            </a:r>
            <a:r>
              <a:rPr lang="en-US" dirty="0" smtClean="0">
                <a:solidFill>
                  <a:srgbClr val="252525"/>
                </a:solidFill>
                <a:latin typeface="Arial" panose="020B0604020202020204" pitchFamily="34" charset="0"/>
              </a:rPr>
              <a:t> to another.</a:t>
            </a:r>
            <a:endParaRPr lang="ru-RU" dirty="0" smtClean="0"/>
          </a:p>
          <a:p>
            <a:r>
              <a:rPr lang="en-US" baseline="0" dirty="0" smtClean="0"/>
              <a:t/>
            </a:r>
            <a:br>
              <a:rPr lang="en-US" baseline="0" dirty="0" smtClean="0"/>
            </a:br>
            <a:r>
              <a:rPr lang="en-US" baseline="0" dirty="0" smtClean="0"/>
              <a:t/>
            </a:r>
            <a:br>
              <a:rPr lang="en-US" baseline="0" dirty="0" smtClean="0"/>
            </a:br>
            <a:endParaRPr lang="ru-RU" dirty="0"/>
          </a:p>
        </p:txBody>
      </p:sp>
      <p:sp>
        <p:nvSpPr>
          <p:cNvPr id="4" name="Номер слайда 3"/>
          <p:cNvSpPr>
            <a:spLocks noGrp="1"/>
          </p:cNvSpPr>
          <p:nvPr>
            <p:ph type="sldNum" sz="quarter" idx="10"/>
          </p:nvPr>
        </p:nvSpPr>
        <p:spPr/>
        <p:txBody>
          <a:bodyPr/>
          <a:lstStyle/>
          <a:p>
            <a:fld id="{A7268C4F-FF96-40C8-85B6-A1279A0ABE17}" type="slidenum">
              <a:rPr lang="ru-RU" smtClean="0"/>
              <a:t>8</a:t>
            </a:fld>
            <a:endParaRPr lang="ru-RU"/>
          </a:p>
        </p:txBody>
      </p:sp>
    </p:spTree>
    <p:extLst>
      <p:ext uri="{BB962C8B-B14F-4D97-AF65-F5344CB8AC3E}">
        <p14:creationId xmlns:p14="http://schemas.microsoft.com/office/powerpoint/2010/main" val="3798758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Do</a:t>
            </a:r>
            <a:r>
              <a:rPr lang="en-US" baseline="0" dirty="0" smtClean="0"/>
              <a:t> we know everything about interaction of substance and the receptor?</a:t>
            </a:r>
            <a:br>
              <a:rPr lang="en-US" baseline="0" dirty="0" smtClean="0"/>
            </a:b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Well know suggestion that our receptors read shape of the molecules,   and what about reading an electronic shape?</a:t>
            </a:r>
            <a:br>
              <a:rPr lang="en-US" baseline="0" dirty="0" smtClean="0"/>
            </a:br>
            <a:r>
              <a:rPr lang="en-US" baseline="0" dirty="0" smtClean="0"/>
              <a:t/>
            </a:r>
            <a:br>
              <a:rPr lang="en-US" baseline="0" dirty="0" smtClean="0"/>
            </a:br>
            <a:r>
              <a:rPr lang="en-US" baseline="0" dirty="0" smtClean="0"/>
              <a:t> </a:t>
            </a:r>
            <a:r>
              <a:rPr lang="en-US" dirty="0" smtClean="0"/>
              <a:t/>
            </a:r>
            <a:br>
              <a:rPr lang="en-US" dirty="0" smtClean="0"/>
            </a:br>
            <a:r>
              <a:rPr lang="en-US" dirty="0" smtClean="0"/>
              <a:t>What kind of information can read our organism?</a:t>
            </a:r>
          </a:p>
          <a:p>
            <a:endParaRPr lang="ru-RU" dirty="0"/>
          </a:p>
        </p:txBody>
      </p:sp>
      <p:sp>
        <p:nvSpPr>
          <p:cNvPr id="4" name="Номер слайда 3"/>
          <p:cNvSpPr>
            <a:spLocks noGrp="1"/>
          </p:cNvSpPr>
          <p:nvPr>
            <p:ph type="sldNum" sz="quarter" idx="10"/>
          </p:nvPr>
        </p:nvSpPr>
        <p:spPr/>
        <p:txBody>
          <a:bodyPr/>
          <a:lstStyle/>
          <a:p>
            <a:fld id="{A7268C4F-FF96-40C8-85B6-A1279A0ABE17}" type="slidenum">
              <a:rPr lang="ru-RU" smtClean="0"/>
              <a:t>9</a:t>
            </a:fld>
            <a:endParaRPr lang="ru-RU"/>
          </a:p>
        </p:txBody>
      </p:sp>
    </p:spTree>
    <p:extLst>
      <p:ext uri="{BB962C8B-B14F-4D97-AF65-F5344CB8AC3E}">
        <p14:creationId xmlns:p14="http://schemas.microsoft.com/office/powerpoint/2010/main" val="103539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There is</a:t>
            </a:r>
            <a:r>
              <a:rPr lang="en-US" baseline="0" dirty="0" smtClean="0"/>
              <a:t> one of the examples that confirm possibility of reading an electronic shapes. </a:t>
            </a:r>
            <a:br>
              <a:rPr lang="en-US" baseline="0" dirty="0" smtClean="0"/>
            </a:br>
            <a:r>
              <a:rPr lang="en-US" baseline="0" dirty="0" smtClean="0"/>
              <a:t>Luca Turin showed that we smell not shape but vibration of molecules, their electronic shape.</a:t>
            </a:r>
          </a:p>
          <a:p>
            <a:endParaRPr lang="en-US" baseline="0" dirty="0" smtClean="0"/>
          </a:p>
          <a:p>
            <a:r>
              <a:rPr lang="en-US" baseline="0" dirty="0" smtClean="0"/>
              <a:t>In his research he have shown that molecules with about the same shape may have very different smell.</a:t>
            </a:r>
          </a:p>
          <a:p>
            <a:r>
              <a:rPr lang="en-US" baseline="0" dirty="0" smtClean="0"/>
              <a:t>BUT</a:t>
            </a:r>
          </a:p>
          <a:p>
            <a:r>
              <a:rPr lang="en-US" baseline="0" dirty="0" smtClean="0"/>
              <a:t>Two molecules with different shapes and about the same spectra may have about the same smell!! </a:t>
            </a:r>
            <a:endParaRPr lang="ru-RU" dirty="0"/>
          </a:p>
        </p:txBody>
      </p:sp>
      <p:sp>
        <p:nvSpPr>
          <p:cNvPr id="4" name="Номер слайда 3"/>
          <p:cNvSpPr>
            <a:spLocks noGrp="1"/>
          </p:cNvSpPr>
          <p:nvPr>
            <p:ph type="sldNum" sz="quarter" idx="10"/>
          </p:nvPr>
        </p:nvSpPr>
        <p:spPr/>
        <p:txBody>
          <a:bodyPr/>
          <a:lstStyle/>
          <a:p>
            <a:fld id="{A7268C4F-FF96-40C8-85B6-A1279A0ABE17}" type="slidenum">
              <a:rPr lang="ru-RU" smtClean="0"/>
              <a:t>10</a:t>
            </a:fld>
            <a:endParaRPr lang="ru-RU"/>
          </a:p>
        </p:txBody>
      </p:sp>
    </p:spTree>
    <p:extLst>
      <p:ext uri="{BB962C8B-B14F-4D97-AF65-F5344CB8AC3E}">
        <p14:creationId xmlns:p14="http://schemas.microsoft.com/office/powerpoint/2010/main" val="53565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19163975-BF0F-45CB-A6E1-300162A1F839}" type="datetimeFigureOut">
              <a:rPr lang="ru-RU" smtClean="0"/>
              <a:t>21.10.2014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FD26A89-87EA-404D-B75F-06D820D0CE65}" type="slidenum">
              <a:rPr lang="ru-RU" smtClean="0"/>
              <a:t>‹#›</a:t>
            </a:fld>
            <a:endParaRPr lang="ru-RU"/>
          </a:p>
        </p:txBody>
      </p:sp>
    </p:spTree>
    <p:extLst>
      <p:ext uri="{BB962C8B-B14F-4D97-AF65-F5344CB8AC3E}">
        <p14:creationId xmlns:p14="http://schemas.microsoft.com/office/powerpoint/2010/main" val="350456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9163975-BF0F-45CB-A6E1-300162A1F839}" type="datetimeFigureOut">
              <a:rPr lang="ru-RU" smtClean="0"/>
              <a:t>21.10.2014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FD26A89-87EA-404D-B75F-06D820D0CE65}" type="slidenum">
              <a:rPr lang="ru-RU" smtClean="0"/>
              <a:t>‹#›</a:t>
            </a:fld>
            <a:endParaRPr lang="ru-RU"/>
          </a:p>
        </p:txBody>
      </p:sp>
    </p:spTree>
    <p:extLst>
      <p:ext uri="{BB962C8B-B14F-4D97-AF65-F5344CB8AC3E}">
        <p14:creationId xmlns:p14="http://schemas.microsoft.com/office/powerpoint/2010/main" val="2601756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4907757" y="365125"/>
            <a:ext cx="1478756"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71488" y="365125"/>
            <a:ext cx="4321969"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9163975-BF0F-45CB-A6E1-300162A1F839}" type="datetimeFigureOut">
              <a:rPr lang="ru-RU" smtClean="0"/>
              <a:t>21.10.2014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FD26A89-87EA-404D-B75F-06D820D0CE65}" type="slidenum">
              <a:rPr lang="ru-RU" smtClean="0"/>
              <a:t>‹#›</a:t>
            </a:fld>
            <a:endParaRPr lang="ru-RU"/>
          </a:p>
        </p:txBody>
      </p:sp>
    </p:spTree>
    <p:extLst>
      <p:ext uri="{BB962C8B-B14F-4D97-AF65-F5344CB8AC3E}">
        <p14:creationId xmlns:p14="http://schemas.microsoft.com/office/powerpoint/2010/main" val="1065148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9163975-BF0F-45CB-A6E1-300162A1F839}" type="datetimeFigureOut">
              <a:rPr lang="ru-RU" smtClean="0"/>
              <a:t>21.10.2014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FD26A89-87EA-404D-B75F-06D820D0CE65}" type="slidenum">
              <a:rPr lang="ru-RU" smtClean="0"/>
              <a:t>‹#›</a:t>
            </a:fld>
            <a:endParaRPr lang="ru-RU"/>
          </a:p>
        </p:txBody>
      </p:sp>
    </p:spTree>
    <p:extLst>
      <p:ext uri="{BB962C8B-B14F-4D97-AF65-F5344CB8AC3E}">
        <p14:creationId xmlns:p14="http://schemas.microsoft.com/office/powerpoint/2010/main" val="357663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19163975-BF0F-45CB-A6E1-300162A1F839}" type="datetimeFigureOut">
              <a:rPr lang="ru-RU" smtClean="0"/>
              <a:t>21.10.2014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FD26A89-87EA-404D-B75F-06D820D0CE65}" type="slidenum">
              <a:rPr lang="ru-RU" smtClean="0"/>
              <a:t>‹#›</a:t>
            </a:fld>
            <a:endParaRPr lang="ru-RU"/>
          </a:p>
        </p:txBody>
      </p:sp>
    </p:spTree>
    <p:extLst>
      <p:ext uri="{BB962C8B-B14F-4D97-AF65-F5344CB8AC3E}">
        <p14:creationId xmlns:p14="http://schemas.microsoft.com/office/powerpoint/2010/main" val="213525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71487" y="1825625"/>
            <a:ext cx="2900363"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3486150" y="1825625"/>
            <a:ext cx="2900363"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19163975-BF0F-45CB-A6E1-300162A1F839}" type="datetimeFigureOut">
              <a:rPr lang="ru-RU" smtClean="0"/>
              <a:t>21.10.2014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FD26A89-87EA-404D-B75F-06D820D0CE65}" type="slidenum">
              <a:rPr lang="ru-RU" smtClean="0"/>
              <a:t>‹#›</a:t>
            </a:fld>
            <a:endParaRPr lang="ru-RU"/>
          </a:p>
        </p:txBody>
      </p:sp>
    </p:spTree>
    <p:extLst>
      <p:ext uri="{BB962C8B-B14F-4D97-AF65-F5344CB8AC3E}">
        <p14:creationId xmlns:p14="http://schemas.microsoft.com/office/powerpoint/2010/main" val="54537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19163975-BF0F-45CB-A6E1-300162A1F839}" type="datetimeFigureOut">
              <a:rPr lang="ru-RU" smtClean="0"/>
              <a:t>21.10.2014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FD26A89-87EA-404D-B75F-06D820D0CE65}" type="slidenum">
              <a:rPr lang="ru-RU" smtClean="0"/>
              <a:t>‹#›</a:t>
            </a:fld>
            <a:endParaRPr lang="ru-RU"/>
          </a:p>
        </p:txBody>
      </p:sp>
    </p:spTree>
    <p:extLst>
      <p:ext uri="{BB962C8B-B14F-4D97-AF65-F5344CB8AC3E}">
        <p14:creationId xmlns:p14="http://schemas.microsoft.com/office/powerpoint/2010/main" val="3368170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19163975-BF0F-45CB-A6E1-300162A1F839}" type="datetimeFigureOut">
              <a:rPr lang="ru-RU" smtClean="0"/>
              <a:t>21.10.2014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FD26A89-87EA-404D-B75F-06D820D0CE65}" type="slidenum">
              <a:rPr lang="ru-RU" smtClean="0"/>
              <a:t>‹#›</a:t>
            </a:fld>
            <a:endParaRPr lang="ru-RU"/>
          </a:p>
        </p:txBody>
      </p:sp>
    </p:spTree>
    <p:extLst>
      <p:ext uri="{BB962C8B-B14F-4D97-AF65-F5344CB8AC3E}">
        <p14:creationId xmlns:p14="http://schemas.microsoft.com/office/powerpoint/2010/main" val="2267392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9163975-BF0F-45CB-A6E1-300162A1F839}" type="datetimeFigureOut">
              <a:rPr lang="ru-RU" smtClean="0"/>
              <a:t>21.10.2014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FD26A89-87EA-404D-B75F-06D820D0CE65}" type="slidenum">
              <a:rPr lang="ru-RU" smtClean="0"/>
              <a:t>‹#›</a:t>
            </a:fld>
            <a:endParaRPr lang="ru-RU"/>
          </a:p>
        </p:txBody>
      </p:sp>
    </p:spTree>
    <p:extLst>
      <p:ext uri="{BB962C8B-B14F-4D97-AF65-F5344CB8AC3E}">
        <p14:creationId xmlns:p14="http://schemas.microsoft.com/office/powerpoint/2010/main" val="159652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19163975-BF0F-45CB-A6E1-300162A1F839}" type="datetimeFigureOut">
              <a:rPr lang="ru-RU" smtClean="0"/>
              <a:t>21.10.2014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FD26A89-87EA-404D-B75F-06D820D0CE65}" type="slidenum">
              <a:rPr lang="ru-RU" smtClean="0"/>
              <a:t>‹#›</a:t>
            </a:fld>
            <a:endParaRPr lang="ru-RU"/>
          </a:p>
        </p:txBody>
      </p:sp>
    </p:spTree>
    <p:extLst>
      <p:ext uri="{BB962C8B-B14F-4D97-AF65-F5344CB8AC3E}">
        <p14:creationId xmlns:p14="http://schemas.microsoft.com/office/powerpoint/2010/main" val="325866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19163975-BF0F-45CB-A6E1-300162A1F839}" type="datetimeFigureOut">
              <a:rPr lang="ru-RU" smtClean="0"/>
              <a:t>21.10.2014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FD26A89-87EA-404D-B75F-06D820D0CE65}" type="slidenum">
              <a:rPr lang="ru-RU" smtClean="0"/>
              <a:t>‹#›</a:t>
            </a:fld>
            <a:endParaRPr lang="ru-RU"/>
          </a:p>
        </p:txBody>
      </p:sp>
    </p:spTree>
    <p:extLst>
      <p:ext uri="{BB962C8B-B14F-4D97-AF65-F5344CB8AC3E}">
        <p14:creationId xmlns:p14="http://schemas.microsoft.com/office/powerpoint/2010/main" val="311867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163975-BF0F-45CB-A6E1-300162A1F839}" type="datetimeFigureOut">
              <a:rPr lang="ru-RU" smtClean="0"/>
              <a:t>21.10.2014</a:t>
            </a:fld>
            <a:endParaRPr lang="ru-RU"/>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D26A89-87EA-404D-B75F-06D820D0CE65}" type="slidenum">
              <a:rPr lang="ru-RU" smtClean="0"/>
              <a:t>‹#›</a:t>
            </a:fld>
            <a:endParaRPr lang="ru-RU"/>
          </a:p>
        </p:txBody>
      </p:sp>
    </p:spTree>
    <p:extLst>
      <p:ext uri="{BB962C8B-B14F-4D97-AF65-F5344CB8AC3E}">
        <p14:creationId xmlns:p14="http://schemas.microsoft.com/office/powerpoint/2010/main" val="29776566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faa@phystech.edu"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mailto:Jeremy@newpharm.com"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emf"/><Relationship Id="rId7"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emf"/><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emf"/><Relationship Id="rId4" Type="http://schemas.openxmlformats.org/officeDocument/2006/relationships/image" Target="../media/image35.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0.jpeg"/><Relationship Id="rId5" Type="http://schemas.openxmlformats.org/officeDocument/2006/relationships/image" Target="../media/image39.w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image" Target="../media/image43.emf"/></Relationships>
</file>

<file path=ppt/slides/_rels/slide3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4809"/>
            <a:ext cx="9144000" cy="5128381"/>
          </a:xfrm>
          <a:prstGeom prst="rect">
            <a:avLst/>
          </a:prstGeom>
        </p:spPr>
      </p:pic>
      <p:sp>
        <p:nvSpPr>
          <p:cNvPr id="2" name="TextBox 1"/>
          <p:cNvSpPr txBox="1"/>
          <p:nvPr/>
        </p:nvSpPr>
        <p:spPr>
          <a:xfrm>
            <a:off x="5120640" y="6088440"/>
            <a:ext cx="4023360" cy="646331"/>
          </a:xfrm>
          <a:prstGeom prst="rect">
            <a:avLst/>
          </a:prstGeom>
          <a:noFill/>
        </p:spPr>
        <p:txBody>
          <a:bodyPr wrap="square" rtlCol="0">
            <a:spAutoFit/>
          </a:bodyPr>
          <a:lstStyle/>
          <a:p>
            <a:pPr algn="r"/>
            <a:r>
              <a:rPr lang="en-US" dirty="0" smtClean="0">
                <a:solidFill>
                  <a:schemeClr val="bg1"/>
                </a:solidFill>
              </a:rPr>
              <a:t>Anton Fedorenko, </a:t>
            </a:r>
            <a:r>
              <a:rPr lang="en-US" dirty="0" smtClean="0">
                <a:solidFill>
                  <a:schemeClr val="bg1"/>
                </a:solidFill>
                <a:hlinkClick r:id="rId3"/>
              </a:rPr>
              <a:t>faa@phystech.edu</a:t>
            </a:r>
            <a:endParaRPr lang="en-US" dirty="0" smtClean="0">
              <a:solidFill>
                <a:schemeClr val="bg1"/>
              </a:solidFill>
            </a:endParaRPr>
          </a:p>
          <a:p>
            <a:r>
              <a:rPr lang="en-US" dirty="0" smtClean="0">
                <a:solidFill>
                  <a:schemeClr val="bg1"/>
                </a:solidFill>
              </a:rPr>
              <a:t>Jeremy Pfeiffer, </a:t>
            </a:r>
            <a:r>
              <a:rPr lang="en-US" dirty="0" smtClean="0">
                <a:solidFill>
                  <a:schemeClr val="bg1"/>
                </a:solidFill>
                <a:hlinkClick r:id="rId4"/>
              </a:rPr>
              <a:t>Jeremy@newpharm.com</a:t>
            </a:r>
            <a:r>
              <a:rPr lang="en-US" dirty="0" smtClean="0">
                <a:solidFill>
                  <a:schemeClr val="bg1"/>
                </a:solidFill>
              </a:rPr>
              <a:t> </a:t>
            </a:r>
            <a:endParaRPr lang="ru-RU" dirty="0">
              <a:solidFill>
                <a:schemeClr val="bg1"/>
              </a:solidFill>
            </a:endParaRPr>
          </a:p>
        </p:txBody>
      </p:sp>
    </p:spTree>
    <p:extLst>
      <p:ext uri="{BB962C8B-B14F-4D97-AF65-F5344CB8AC3E}">
        <p14:creationId xmlns:p14="http://schemas.microsoft.com/office/powerpoint/2010/main" val="69981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3"/>
          <a:srcRect b="28997"/>
          <a:stretch/>
        </p:blipFill>
        <p:spPr>
          <a:xfrm>
            <a:off x="1" y="143435"/>
            <a:ext cx="9143999" cy="1094816"/>
          </a:xfrm>
          <a:prstGeom prst="rect">
            <a:avLst/>
          </a:prstGeom>
        </p:spPr>
      </p:pic>
      <p:pic>
        <p:nvPicPr>
          <p:cNvPr id="5" name="Рисунок 4"/>
          <p:cNvPicPr>
            <a:picLocks noChangeAspect="1"/>
          </p:cNvPicPr>
          <p:nvPr/>
        </p:nvPicPr>
        <p:blipFill rotWithShape="1">
          <a:blip r:embed="rId4"/>
          <a:srcRect t="18881" b="26628"/>
          <a:stretch/>
        </p:blipFill>
        <p:spPr>
          <a:xfrm>
            <a:off x="5878240" y="744069"/>
            <a:ext cx="3165548" cy="304800"/>
          </a:xfrm>
          <a:prstGeom prst="rect">
            <a:avLst/>
          </a:prstGeom>
        </p:spPr>
      </p:pic>
      <p:sp>
        <p:nvSpPr>
          <p:cNvPr id="6" name="TextBox 5"/>
          <p:cNvSpPr txBox="1"/>
          <p:nvPr/>
        </p:nvSpPr>
        <p:spPr>
          <a:xfrm>
            <a:off x="4937623" y="1551534"/>
            <a:ext cx="1782219" cy="369332"/>
          </a:xfrm>
          <a:prstGeom prst="rect">
            <a:avLst/>
          </a:prstGeom>
          <a:noFill/>
        </p:spPr>
        <p:txBody>
          <a:bodyPr wrap="none" rtlCol="0">
            <a:spAutoFit/>
          </a:bodyPr>
          <a:lstStyle/>
          <a:p>
            <a:r>
              <a:rPr lang="en-US" b="1" dirty="0" smtClean="0"/>
              <a:t>Different</a:t>
            </a:r>
            <a:r>
              <a:rPr lang="en-US" dirty="0" smtClean="0"/>
              <a:t> spectra</a:t>
            </a:r>
          </a:p>
        </p:txBody>
      </p:sp>
      <p:pic>
        <p:nvPicPr>
          <p:cNvPr id="12" name="Рисунок 11"/>
          <p:cNvPicPr>
            <a:picLocks noChangeAspect="1"/>
          </p:cNvPicPr>
          <p:nvPr/>
        </p:nvPicPr>
        <p:blipFill rotWithShape="1">
          <a:blip r:embed="rId5" cstate="print">
            <a:extLst>
              <a:ext uri="{28A0092B-C50C-407E-A947-70E740481C1C}">
                <a14:useLocalDpi xmlns:a14="http://schemas.microsoft.com/office/drawing/2010/main" val="0"/>
              </a:ext>
            </a:extLst>
          </a:blip>
          <a:srcRect l="19804" t="15841" r="20785" b="17199"/>
          <a:stretch/>
        </p:blipFill>
        <p:spPr>
          <a:xfrm>
            <a:off x="2981146" y="2892467"/>
            <a:ext cx="1411195" cy="894222"/>
          </a:xfrm>
          <a:prstGeom prst="rect">
            <a:avLst/>
          </a:prstGeom>
        </p:spPr>
      </p:pic>
      <p:pic>
        <p:nvPicPr>
          <p:cNvPr id="13" name="Рисунок 12"/>
          <p:cNvPicPr>
            <a:picLocks noChangeAspect="1"/>
          </p:cNvPicPr>
          <p:nvPr/>
        </p:nvPicPr>
        <p:blipFill rotWithShape="1">
          <a:blip r:embed="rId6" cstate="print">
            <a:extLst>
              <a:ext uri="{28A0092B-C50C-407E-A947-70E740481C1C}">
                <a14:useLocalDpi xmlns:a14="http://schemas.microsoft.com/office/drawing/2010/main" val="0"/>
              </a:ext>
            </a:extLst>
          </a:blip>
          <a:srcRect l="19561" t="16737" r="23238" b="17368"/>
          <a:stretch/>
        </p:blipFill>
        <p:spPr>
          <a:xfrm>
            <a:off x="2981146" y="1978480"/>
            <a:ext cx="1411195" cy="913987"/>
          </a:xfrm>
          <a:prstGeom prst="rect">
            <a:avLst/>
          </a:prstGeom>
        </p:spPr>
      </p:pic>
      <p:pic>
        <p:nvPicPr>
          <p:cNvPr id="5122" name="Picture 2" descr="http://img.tedcdn.com/r/images.ted.com/images/ted/58175_254x19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0" y="1627462"/>
            <a:ext cx="2419350" cy="181927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295460" y="2123453"/>
            <a:ext cx="1034322" cy="369332"/>
          </a:xfrm>
          <a:prstGeom prst="rect">
            <a:avLst/>
          </a:prstGeom>
          <a:noFill/>
        </p:spPr>
        <p:txBody>
          <a:bodyPr wrap="none" rtlCol="0">
            <a:spAutoFit/>
          </a:bodyPr>
          <a:lstStyle/>
          <a:p>
            <a:r>
              <a:rPr lang="en-US" dirty="0" smtClean="0"/>
              <a:t>Cut grass</a:t>
            </a:r>
            <a:endParaRPr lang="ru-RU" dirty="0"/>
          </a:p>
        </p:txBody>
      </p:sp>
      <p:sp>
        <p:nvSpPr>
          <p:cNvPr id="15" name="Прямоугольник 14"/>
          <p:cNvSpPr/>
          <p:nvPr/>
        </p:nvSpPr>
        <p:spPr>
          <a:xfrm>
            <a:off x="7189375" y="3014190"/>
            <a:ext cx="1290353" cy="369332"/>
          </a:xfrm>
          <a:prstGeom prst="rect">
            <a:avLst/>
          </a:prstGeom>
        </p:spPr>
        <p:txBody>
          <a:bodyPr wrap="none">
            <a:spAutoFit/>
          </a:bodyPr>
          <a:lstStyle/>
          <a:p>
            <a:r>
              <a:rPr lang="en-US" dirty="0" err="1"/>
              <a:t>R</a:t>
            </a:r>
            <a:r>
              <a:rPr lang="ru-RU" dirty="0" err="1" smtClean="0"/>
              <a:t>otten</a:t>
            </a:r>
            <a:r>
              <a:rPr lang="ru-RU" dirty="0" smtClean="0"/>
              <a:t> </a:t>
            </a:r>
            <a:r>
              <a:rPr lang="ru-RU" dirty="0" err="1"/>
              <a:t>eggs</a:t>
            </a:r>
            <a:endParaRPr lang="ru-RU" dirty="0"/>
          </a:p>
        </p:txBody>
      </p:sp>
      <p:sp>
        <p:nvSpPr>
          <p:cNvPr id="16" name="Прямоугольник 15"/>
          <p:cNvSpPr/>
          <p:nvPr/>
        </p:nvSpPr>
        <p:spPr>
          <a:xfrm>
            <a:off x="7000581" y="1551534"/>
            <a:ext cx="1705210" cy="369332"/>
          </a:xfrm>
          <a:prstGeom prst="rect">
            <a:avLst/>
          </a:prstGeom>
        </p:spPr>
        <p:txBody>
          <a:bodyPr wrap="none">
            <a:spAutoFit/>
          </a:bodyPr>
          <a:lstStyle/>
          <a:p>
            <a:r>
              <a:rPr lang="en-US" b="1" dirty="0"/>
              <a:t>Different</a:t>
            </a:r>
            <a:r>
              <a:rPr lang="en-US" dirty="0"/>
              <a:t> </a:t>
            </a:r>
            <a:r>
              <a:rPr lang="en-US" dirty="0" smtClean="0"/>
              <a:t>smell</a:t>
            </a:r>
            <a:r>
              <a:rPr lang="ru-RU" dirty="0"/>
              <a:t>:</a:t>
            </a:r>
            <a:r>
              <a:rPr lang="en-US" dirty="0" smtClean="0"/>
              <a:t> </a:t>
            </a:r>
            <a:endParaRPr lang="ru-RU" dirty="0"/>
          </a:p>
        </p:txBody>
      </p:sp>
      <p:sp>
        <p:nvSpPr>
          <p:cNvPr id="17" name="Прямоугольник 16"/>
          <p:cNvSpPr/>
          <p:nvPr/>
        </p:nvSpPr>
        <p:spPr>
          <a:xfrm>
            <a:off x="3030153" y="1551534"/>
            <a:ext cx="1313180" cy="369332"/>
          </a:xfrm>
          <a:prstGeom prst="rect">
            <a:avLst/>
          </a:prstGeom>
        </p:spPr>
        <p:txBody>
          <a:bodyPr wrap="none">
            <a:spAutoFit/>
          </a:bodyPr>
          <a:lstStyle/>
          <a:p>
            <a:r>
              <a:rPr lang="en-US" dirty="0"/>
              <a:t>Same shape</a:t>
            </a:r>
          </a:p>
        </p:txBody>
      </p:sp>
      <p:sp>
        <p:nvSpPr>
          <p:cNvPr id="20" name="TextBox 19"/>
          <p:cNvSpPr txBox="1"/>
          <p:nvPr/>
        </p:nvSpPr>
        <p:spPr>
          <a:xfrm>
            <a:off x="1089229" y="4561847"/>
            <a:ext cx="2012666" cy="2031325"/>
          </a:xfrm>
          <a:prstGeom prst="rect">
            <a:avLst/>
          </a:prstGeom>
          <a:noFill/>
        </p:spPr>
        <p:txBody>
          <a:bodyPr wrap="none" rtlCol="0">
            <a:spAutoFit/>
          </a:bodyPr>
          <a:lstStyle/>
          <a:p>
            <a:pPr algn="r"/>
            <a:r>
              <a:rPr lang="en-US" dirty="0" err="1" smtClean="0"/>
              <a:t>Coumarin</a:t>
            </a:r>
            <a:endParaRPr lang="en-US" dirty="0" smtClean="0"/>
          </a:p>
          <a:p>
            <a:pPr algn="r"/>
            <a:endParaRPr lang="en-US" dirty="0"/>
          </a:p>
          <a:p>
            <a:pPr algn="r"/>
            <a:endParaRPr lang="en-US" dirty="0" smtClean="0"/>
          </a:p>
          <a:p>
            <a:pPr algn="r"/>
            <a:endParaRPr lang="en-US" dirty="0"/>
          </a:p>
          <a:p>
            <a:pPr algn="r"/>
            <a:endParaRPr lang="en-US" dirty="0" smtClean="0"/>
          </a:p>
          <a:p>
            <a:pPr algn="r"/>
            <a:r>
              <a:rPr lang="en-US" dirty="0" err="1" smtClean="0"/>
              <a:t>Benzo</a:t>
            </a:r>
            <a:r>
              <a:rPr lang="en-US" dirty="0" smtClean="0"/>
              <a:t> [4,5] </a:t>
            </a:r>
            <a:r>
              <a:rPr lang="en-US" dirty="0" err="1" smtClean="0"/>
              <a:t>thieno</a:t>
            </a:r>
            <a:r>
              <a:rPr lang="en-US" dirty="0" smtClean="0"/>
              <a:t> </a:t>
            </a:r>
          </a:p>
          <a:p>
            <a:pPr algn="r"/>
            <a:r>
              <a:rPr lang="en-US" dirty="0" smtClean="0"/>
              <a:t>[3,2-b] pyran-2-one</a:t>
            </a:r>
          </a:p>
        </p:txBody>
      </p:sp>
      <p:pic>
        <p:nvPicPr>
          <p:cNvPr id="19" name="Рисунок 18"/>
          <p:cNvPicPr>
            <a:picLocks noChangeAspect="1"/>
          </p:cNvPicPr>
          <p:nvPr/>
        </p:nvPicPr>
        <p:blipFill rotWithShape="1">
          <a:blip r:embed="rId8"/>
          <a:srcRect l="13501" t="19254" r="14181" b="1310"/>
          <a:stretch/>
        </p:blipFill>
        <p:spPr>
          <a:xfrm>
            <a:off x="5241002" y="4329374"/>
            <a:ext cx="3750294" cy="2316013"/>
          </a:xfrm>
          <a:prstGeom prst="rect">
            <a:avLst/>
          </a:prstGeom>
        </p:spPr>
      </p:pic>
      <p:sp>
        <p:nvSpPr>
          <p:cNvPr id="21" name="Прямоугольник 20"/>
          <p:cNvSpPr/>
          <p:nvPr/>
        </p:nvSpPr>
        <p:spPr>
          <a:xfrm>
            <a:off x="5559096" y="3922721"/>
            <a:ext cx="1441485" cy="369332"/>
          </a:xfrm>
          <a:prstGeom prst="rect">
            <a:avLst/>
          </a:prstGeom>
        </p:spPr>
        <p:txBody>
          <a:bodyPr wrap="none">
            <a:spAutoFit/>
          </a:bodyPr>
          <a:lstStyle/>
          <a:p>
            <a:r>
              <a:rPr lang="en-US" b="1" dirty="0"/>
              <a:t>Same</a:t>
            </a:r>
            <a:r>
              <a:rPr lang="en-US" dirty="0"/>
              <a:t> spectra</a:t>
            </a:r>
          </a:p>
        </p:txBody>
      </p:sp>
      <p:pic>
        <p:nvPicPr>
          <p:cNvPr id="22" name="Рисунок 21"/>
          <p:cNvPicPr>
            <a:picLocks noChangeAspect="1"/>
          </p:cNvPicPr>
          <p:nvPr/>
        </p:nvPicPr>
        <p:blipFill rotWithShape="1">
          <a:blip r:embed="rId9" cstate="print">
            <a:extLst>
              <a:ext uri="{28A0092B-C50C-407E-A947-70E740481C1C}">
                <a14:useLocalDpi xmlns:a14="http://schemas.microsoft.com/office/drawing/2010/main" val="0"/>
              </a:ext>
            </a:extLst>
          </a:blip>
          <a:srcRect l="16666" t="25500" r="51961" b="26372"/>
          <a:stretch/>
        </p:blipFill>
        <p:spPr>
          <a:xfrm>
            <a:off x="3042014" y="4167768"/>
            <a:ext cx="1529986" cy="1319613"/>
          </a:xfrm>
          <a:prstGeom prst="rect">
            <a:avLst/>
          </a:prstGeom>
        </p:spPr>
      </p:pic>
      <p:pic>
        <p:nvPicPr>
          <p:cNvPr id="23" name="Рисунок 22"/>
          <p:cNvPicPr>
            <a:picLocks noChangeAspect="1"/>
          </p:cNvPicPr>
          <p:nvPr/>
        </p:nvPicPr>
        <p:blipFill rotWithShape="1">
          <a:blip r:embed="rId10" cstate="print">
            <a:extLst>
              <a:ext uri="{28A0092B-C50C-407E-A947-70E740481C1C}">
                <a14:useLocalDpi xmlns:a14="http://schemas.microsoft.com/office/drawing/2010/main" val="0"/>
              </a:ext>
            </a:extLst>
          </a:blip>
          <a:srcRect l="16662" t="32654" r="43730" b="12940"/>
          <a:stretch/>
        </p:blipFill>
        <p:spPr>
          <a:xfrm>
            <a:off x="3105576" y="5384774"/>
            <a:ext cx="1576846" cy="1217763"/>
          </a:xfrm>
          <a:prstGeom prst="rect">
            <a:avLst/>
          </a:prstGeom>
        </p:spPr>
      </p:pic>
      <p:sp>
        <p:nvSpPr>
          <p:cNvPr id="24" name="Прямоугольник 23"/>
          <p:cNvSpPr/>
          <p:nvPr/>
        </p:nvSpPr>
        <p:spPr>
          <a:xfrm>
            <a:off x="2991880" y="3936846"/>
            <a:ext cx="1653914" cy="369332"/>
          </a:xfrm>
          <a:prstGeom prst="rect">
            <a:avLst/>
          </a:prstGeom>
        </p:spPr>
        <p:txBody>
          <a:bodyPr wrap="none">
            <a:spAutoFit/>
          </a:bodyPr>
          <a:lstStyle/>
          <a:p>
            <a:r>
              <a:rPr lang="en-US" b="1" dirty="0"/>
              <a:t>Different</a:t>
            </a:r>
            <a:r>
              <a:rPr lang="en-US" dirty="0"/>
              <a:t> shape</a:t>
            </a:r>
          </a:p>
        </p:txBody>
      </p:sp>
      <p:sp>
        <p:nvSpPr>
          <p:cNvPr id="25" name="Прямоугольник 24"/>
          <p:cNvSpPr/>
          <p:nvPr/>
        </p:nvSpPr>
        <p:spPr>
          <a:xfrm>
            <a:off x="7678802" y="3922721"/>
            <a:ext cx="1301959" cy="369332"/>
          </a:xfrm>
          <a:prstGeom prst="rect">
            <a:avLst/>
          </a:prstGeom>
        </p:spPr>
        <p:txBody>
          <a:bodyPr wrap="none">
            <a:spAutoFit/>
          </a:bodyPr>
          <a:lstStyle/>
          <a:p>
            <a:r>
              <a:rPr lang="en-US" b="1" dirty="0"/>
              <a:t>Same</a:t>
            </a:r>
            <a:r>
              <a:rPr lang="en-US" dirty="0"/>
              <a:t> smell </a:t>
            </a:r>
            <a:endParaRPr lang="ru-RU" dirty="0"/>
          </a:p>
        </p:txBody>
      </p:sp>
      <p:sp>
        <p:nvSpPr>
          <p:cNvPr id="27" name="TextBox 26"/>
          <p:cNvSpPr txBox="1"/>
          <p:nvPr/>
        </p:nvSpPr>
        <p:spPr>
          <a:xfrm>
            <a:off x="416581" y="1124588"/>
            <a:ext cx="4109971" cy="461665"/>
          </a:xfrm>
          <a:prstGeom prst="rect">
            <a:avLst/>
          </a:prstGeom>
          <a:noFill/>
        </p:spPr>
        <p:txBody>
          <a:bodyPr wrap="none" rtlCol="0">
            <a:spAutoFit/>
          </a:bodyPr>
          <a:lstStyle/>
          <a:p>
            <a:r>
              <a:rPr lang="en-US" sz="2400" dirty="0" smtClean="0"/>
              <a:t>Luca Turin: </a:t>
            </a:r>
            <a:r>
              <a:rPr lang="en-US" sz="2400" dirty="0"/>
              <a:t>W</a:t>
            </a:r>
            <a:r>
              <a:rPr lang="ru-RU" sz="2400" dirty="0"/>
              <a:t>e</a:t>
            </a:r>
            <a:r>
              <a:rPr lang="en-US" sz="2400" dirty="0"/>
              <a:t> S</a:t>
            </a:r>
            <a:r>
              <a:rPr lang="ru-RU" sz="2400" dirty="0" err="1"/>
              <a:t>mell</a:t>
            </a:r>
            <a:r>
              <a:rPr lang="en-US" sz="2400" dirty="0"/>
              <a:t> V</a:t>
            </a:r>
            <a:r>
              <a:rPr lang="ru-RU" sz="2400" dirty="0" err="1" smtClean="0"/>
              <a:t>ibrations</a:t>
            </a:r>
            <a:endParaRPr lang="ru-RU" dirty="0"/>
          </a:p>
        </p:txBody>
      </p:sp>
    </p:spTree>
    <p:extLst>
      <p:ext uri="{BB962C8B-B14F-4D97-AF65-F5344CB8AC3E}">
        <p14:creationId xmlns:p14="http://schemas.microsoft.com/office/powerpoint/2010/main" val="2047998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par>
                                <p:cTn id="40" presetID="10"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5" grpId="0"/>
      <p:bldP spid="16" grpId="0"/>
      <p:bldP spid="17" grpId="0"/>
      <p:bldP spid="20" grpId="0"/>
      <p:bldP spid="21" grpId="0"/>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0" y="4300817"/>
            <a:ext cx="9144000" cy="1323439"/>
          </a:xfrm>
          <a:prstGeom prst="rect">
            <a:avLst/>
          </a:prstGeom>
          <a:noFill/>
        </p:spPr>
        <p:txBody>
          <a:bodyPr wrap="square" rtlCol="0">
            <a:spAutoFit/>
          </a:bodyPr>
          <a:lstStyle/>
          <a:p>
            <a:pPr algn="ctr"/>
            <a:r>
              <a:rPr lang="en-US" sz="4000" dirty="0" smtClean="0">
                <a:solidFill>
                  <a:schemeClr val="bg1"/>
                </a:solidFill>
              </a:rPr>
              <a:t>Can we use “informational image” of the substance to start the reaction?</a:t>
            </a:r>
            <a:endParaRPr lang="en-US" sz="4000" dirty="0">
              <a:solidFill>
                <a:schemeClr val="bg1"/>
              </a:solidFill>
            </a:endParaRPr>
          </a:p>
        </p:txBody>
      </p:sp>
      <p:sp>
        <p:nvSpPr>
          <p:cNvPr id="2" name="TextBox 1"/>
          <p:cNvSpPr txBox="1"/>
          <p:nvPr/>
        </p:nvSpPr>
        <p:spPr>
          <a:xfrm>
            <a:off x="0" y="1004046"/>
            <a:ext cx="9144000" cy="1200329"/>
          </a:xfrm>
          <a:prstGeom prst="rect">
            <a:avLst/>
          </a:prstGeom>
          <a:noFill/>
        </p:spPr>
        <p:txBody>
          <a:bodyPr wrap="square" rtlCol="0">
            <a:spAutoFit/>
          </a:bodyPr>
          <a:lstStyle/>
          <a:p>
            <a:r>
              <a:rPr lang="en-US" sz="3600" dirty="0" smtClean="0">
                <a:solidFill>
                  <a:schemeClr val="bg1"/>
                </a:solidFill>
              </a:rPr>
              <a:t>1. Medical </a:t>
            </a:r>
            <a:r>
              <a:rPr lang="en-US" sz="3600" dirty="0">
                <a:solidFill>
                  <a:schemeClr val="bg1"/>
                </a:solidFill>
              </a:rPr>
              <a:t>drugs cause informational effect on organism, starting the reactions. </a:t>
            </a:r>
          </a:p>
        </p:txBody>
      </p:sp>
      <p:sp>
        <p:nvSpPr>
          <p:cNvPr id="3" name="Прямоугольник 2"/>
          <p:cNvSpPr/>
          <p:nvPr/>
        </p:nvSpPr>
        <p:spPr>
          <a:xfrm>
            <a:off x="0" y="2283099"/>
            <a:ext cx="9144000" cy="1200329"/>
          </a:xfrm>
          <a:prstGeom prst="rect">
            <a:avLst/>
          </a:prstGeom>
        </p:spPr>
        <p:txBody>
          <a:bodyPr wrap="square">
            <a:spAutoFit/>
          </a:bodyPr>
          <a:lstStyle/>
          <a:p>
            <a:pPr>
              <a:defRPr/>
            </a:pPr>
            <a:r>
              <a:rPr lang="en-US" sz="3600" dirty="0" smtClean="0">
                <a:solidFill>
                  <a:schemeClr val="bg1"/>
                </a:solidFill>
              </a:rPr>
              <a:t>2. Our </a:t>
            </a:r>
            <a:r>
              <a:rPr lang="en-US" sz="3600" dirty="0">
                <a:solidFill>
                  <a:schemeClr val="bg1"/>
                </a:solidFill>
              </a:rPr>
              <a:t>organism has mechanisms of reading of a spectrum of the substances</a:t>
            </a:r>
          </a:p>
        </p:txBody>
      </p:sp>
    </p:spTree>
    <p:extLst>
      <p:ext uri="{BB962C8B-B14F-4D97-AF65-F5344CB8AC3E}">
        <p14:creationId xmlns:p14="http://schemas.microsoft.com/office/powerpoint/2010/main" val="21350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842488"/>
            <a:ext cx="9144000" cy="1126462"/>
          </a:xfrm>
          <a:prstGeom prst="rect">
            <a:avLst/>
          </a:prstGeom>
        </p:spPr>
        <p:txBody>
          <a:bodyPr wrap="square">
            <a:spAutoFit/>
          </a:bodyPr>
          <a:lstStyle/>
          <a:p>
            <a:pPr algn="ctr">
              <a:lnSpc>
                <a:spcPct val="120000"/>
              </a:lnSpc>
            </a:pPr>
            <a:r>
              <a:rPr lang="en-US" altLang="ru-RU" sz="2800" dirty="0" smtClean="0">
                <a:solidFill>
                  <a:srgbClr val="000000"/>
                </a:solidFill>
                <a:latin typeface="Segoe UI" panose="020B0502040204020203" pitchFamily="34" charset="0"/>
                <a:cs typeface="Segoe UI" panose="020B0502040204020203" pitchFamily="34" charset="0"/>
              </a:rPr>
              <a:t>The Principle Scheme of a devices </a:t>
            </a:r>
          </a:p>
          <a:p>
            <a:pPr algn="ctr">
              <a:lnSpc>
                <a:spcPct val="120000"/>
              </a:lnSpc>
            </a:pPr>
            <a:r>
              <a:rPr lang="en-US" altLang="ru-RU" sz="2800" dirty="0" smtClean="0">
                <a:solidFill>
                  <a:srgbClr val="000000"/>
                </a:solidFill>
                <a:latin typeface="Segoe UI" panose="020B0502040204020203" pitchFamily="34" charset="0"/>
                <a:cs typeface="Segoe UI" panose="020B0502040204020203" pitchFamily="34" charset="0"/>
              </a:rPr>
              <a:t>for Transmission of  IC to secondary carrier</a:t>
            </a:r>
            <a:endParaRPr lang="it-IT" altLang="ru-RU" sz="2800" dirty="0">
              <a:solidFill>
                <a:srgbClr val="000000"/>
              </a:solidFill>
              <a:latin typeface="Segoe UI" panose="020B0502040204020203" pitchFamily="34" charset="0"/>
              <a:cs typeface="Segoe UI" panose="020B0502040204020203" pitchFamily="34" charset="0"/>
            </a:endParaRPr>
          </a:p>
        </p:txBody>
      </p:sp>
      <p:sp>
        <p:nvSpPr>
          <p:cNvPr id="16" name="Прямоугольник 15"/>
          <p:cNvSpPr/>
          <p:nvPr/>
        </p:nvSpPr>
        <p:spPr>
          <a:xfrm>
            <a:off x="457" y="6000170"/>
            <a:ext cx="9143093" cy="85783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Electromagnetic field as a carrier of </a:t>
            </a:r>
            <a:r>
              <a:rPr lang="en-US" sz="2400" dirty="0" smtClean="0"/>
              <a:t>“informational image” </a:t>
            </a:r>
            <a:endParaRPr lang="en-US" sz="2400" dirty="0"/>
          </a:p>
        </p:txBody>
      </p:sp>
      <p:sp>
        <p:nvSpPr>
          <p:cNvPr id="17" name="Прямоугольник 16"/>
          <p:cNvSpPr/>
          <p:nvPr/>
        </p:nvSpPr>
        <p:spPr>
          <a:xfrm>
            <a:off x="457" y="1"/>
            <a:ext cx="9143093" cy="84958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09">
              <a:latin typeface="Georgia" panose="02040502050405020303" pitchFamily="18" charset="0"/>
            </a:endParaRPr>
          </a:p>
        </p:txBody>
      </p:sp>
      <p:grpSp>
        <p:nvGrpSpPr>
          <p:cNvPr id="18" name="Группа 17"/>
          <p:cNvGrpSpPr/>
          <p:nvPr/>
        </p:nvGrpSpPr>
        <p:grpSpPr>
          <a:xfrm>
            <a:off x="136589" y="2118916"/>
            <a:ext cx="5088882" cy="3555183"/>
            <a:chOff x="1565339" y="715079"/>
            <a:chExt cx="4189522" cy="2926874"/>
          </a:xfrm>
        </p:grpSpPr>
        <p:cxnSp>
          <p:nvCxnSpPr>
            <p:cNvPr id="19" name="Прямая соединительная линия 18"/>
            <p:cNvCxnSpPr/>
            <p:nvPr/>
          </p:nvCxnSpPr>
          <p:spPr>
            <a:xfrm>
              <a:off x="4069325" y="3598076"/>
              <a:ext cx="370232" cy="0"/>
            </a:xfrm>
            <a:prstGeom prst="line">
              <a:avLst/>
            </a:prstGeom>
            <a:ln w="41275" cap="rnd">
              <a:solidFill>
                <a:schemeClr val="bg2">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p:nvPr/>
          </p:nvCxnSpPr>
          <p:spPr>
            <a:xfrm>
              <a:off x="2447026" y="3598076"/>
              <a:ext cx="529900" cy="0"/>
            </a:xfrm>
            <a:prstGeom prst="line">
              <a:avLst/>
            </a:prstGeom>
            <a:ln w="41275" cap="rnd">
              <a:solidFill>
                <a:schemeClr val="bg2">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5" name="Группа 24"/>
            <p:cNvGrpSpPr/>
            <p:nvPr/>
          </p:nvGrpSpPr>
          <p:grpSpPr>
            <a:xfrm>
              <a:off x="2952862" y="2116767"/>
              <a:ext cx="1138543" cy="1510778"/>
              <a:chOff x="8706815" y="3215975"/>
              <a:chExt cx="1138543" cy="1510778"/>
            </a:xfrm>
          </p:grpSpPr>
          <p:sp>
            <p:nvSpPr>
              <p:cNvPr id="104" name="Прямоугольник 103"/>
              <p:cNvSpPr/>
              <p:nvPr/>
            </p:nvSpPr>
            <p:spPr>
              <a:xfrm>
                <a:off x="8706815" y="3215975"/>
                <a:ext cx="1138543" cy="1510778"/>
              </a:xfrm>
              <a:prstGeom prst="rect">
                <a:avLst/>
              </a:prstGeom>
              <a:solidFill>
                <a:schemeClr val="bg1"/>
              </a:solidFill>
              <a:ln>
                <a:solidFill>
                  <a:schemeClr val="bg2">
                    <a:lumMod val="50000"/>
                  </a:schemeClr>
                </a:solidFill>
              </a:ln>
            </p:spPr>
            <p:style>
              <a:lnRef idx="2">
                <a:schemeClr val="accent3"/>
              </a:lnRef>
              <a:fillRef idx="1">
                <a:schemeClr val="lt1"/>
              </a:fillRef>
              <a:effectRef idx="0">
                <a:schemeClr val="accent3"/>
              </a:effectRef>
              <a:fontRef idx="minor">
                <a:schemeClr val="dk1"/>
              </a:fontRef>
            </p:style>
            <p:txBody>
              <a:bodyPr rtlCol="0" anchor="b"/>
              <a:lstStyle/>
              <a:p>
                <a:pPr algn="ctr"/>
                <a:r>
                  <a:rPr lang="en-US" sz="2000" dirty="0" smtClean="0">
                    <a:latin typeface="Segoe UI" panose="020B0502040204020203" pitchFamily="34" charset="0"/>
                    <a:cs typeface="Segoe UI" panose="020B0502040204020203" pitchFamily="34" charset="0"/>
                  </a:rPr>
                  <a:t>Amplifier</a:t>
                </a:r>
                <a:endParaRPr lang="ru-RU" sz="2000" dirty="0">
                  <a:latin typeface="Segoe UI" panose="020B0502040204020203" pitchFamily="34" charset="0"/>
                  <a:cs typeface="Segoe UI" panose="020B0502040204020203" pitchFamily="34" charset="0"/>
                </a:endParaRPr>
              </a:p>
            </p:txBody>
          </p:sp>
          <p:sp>
            <p:nvSpPr>
              <p:cNvPr id="105" name="Равнобедренный треугольник 104"/>
              <p:cNvSpPr/>
              <p:nvPr/>
            </p:nvSpPr>
            <p:spPr>
              <a:xfrm rot="5400000">
                <a:off x="8998283" y="3679836"/>
                <a:ext cx="630354" cy="543409"/>
              </a:xfrm>
              <a:prstGeom prst="triangl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schemeClr val="tx1"/>
                  </a:solidFill>
                  <a:latin typeface="Segoe UI" panose="020B0502040204020203" pitchFamily="34" charset="0"/>
                  <a:cs typeface="Segoe UI" panose="020B0502040204020203" pitchFamily="34" charset="0"/>
                </a:endParaRPr>
              </a:p>
            </p:txBody>
          </p:sp>
        </p:grpSp>
        <p:grpSp>
          <p:nvGrpSpPr>
            <p:cNvPr id="26" name="Группа 25"/>
            <p:cNvGrpSpPr/>
            <p:nvPr/>
          </p:nvGrpSpPr>
          <p:grpSpPr>
            <a:xfrm>
              <a:off x="2153806" y="1083993"/>
              <a:ext cx="361950" cy="2339332"/>
              <a:chOff x="5077988" y="1990725"/>
              <a:chExt cx="361950" cy="2339332"/>
            </a:xfrm>
          </p:grpSpPr>
          <p:sp>
            <p:nvSpPr>
              <p:cNvPr id="101" name="Блок-схема: знак завершения 7"/>
              <p:cNvSpPr/>
              <p:nvPr/>
            </p:nvSpPr>
            <p:spPr>
              <a:xfrm rot="16200000">
                <a:off x="4184488" y="3107596"/>
                <a:ext cx="2143170" cy="30175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19003"/>
                  <a:gd name="connsiteY0" fmla="*/ 0 h 21600"/>
                  <a:gd name="connsiteX1" fmla="*/ 18125 w 19003"/>
                  <a:gd name="connsiteY1" fmla="*/ 0 h 21600"/>
                  <a:gd name="connsiteX2" fmla="*/ 18222 w 19003"/>
                  <a:gd name="connsiteY2" fmla="*/ 10800 h 21600"/>
                  <a:gd name="connsiteX3" fmla="*/ 18125 w 19003"/>
                  <a:gd name="connsiteY3" fmla="*/ 21600 h 21600"/>
                  <a:gd name="connsiteX4" fmla="*/ 3475 w 19003"/>
                  <a:gd name="connsiteY4" fmla="*/ 21600 h 21600"/>
                  <a:gd name="connsiteX5" fmla="*/ 0 w 19003"/>
                  <a:gd name="connsiteY5" fmla="*/ 10800 h 21600"/>
                  <a:gd name="connsiteX6" fmla="*/ 3475 w 19003"/>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3" h="21600">
                    <a:moveTo>
                      <a:pt x="3475" y="0"/>
                    </a:moveTo>
                    <a:lnTo>
                      <a:pt x="18125" y="0"/>
                    </a:lnTo>
                    <a:cubicBezTo>
                      <a:pt x="20044" y="0"/>
                      <a:pt x="18222" y="4835"/>
                      <a:pt x="18222" y="10800"/>
                    </a:cubicBezTo>
                    <a:cubicBezTo>
                      <a:pt x="18222" y="16765"/>
                      <a:pt x="20044" y="21600"/>
                      <a:pt x="18125" y="21600"/>
                    </a:cubicBezTo>
                    <a:lnTo>
                      <a:pt x="3475" y="21600"/>
                    </a:lnTo>
                    <a:cubicBezTo>
                      <a:pt x="1556" y="21600"/>
                      <a:pt x="0" y="16765"/>
                      <a:pt x="0" y="10800"/>
                    </a:cubicBezTo>
                    <a:cubicBezTo>
                      <a:pt x="0" y="4835"/>
                      <a:pt x="1556" y="0"/>
                      <a:pt x="3475" y="0"/>
                    </a:cubicBezTo>
                    <a:close/>
                  </a:path>
                </a:pathLst>
              </a:custGeom>
              <a:solidFill>
                <a:srgbClr val="F4B083"/>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latin typeface="Segoe UI" panose="020B0502040204020203" pitchFamily="34" charset="0"/>
                  <a:cs typeface="Segoe UI" panose="020B0502040204020203" pitchFamily="34" charset="0"/>
                </a:endParaRPr>
              </a:p>
            </p:txBody>
          </p:sp>
          <p:sp>
            <p:nvSpPr>
              <p:cNvPr id="102" name="Прямоугольник 101"/>
              <p:cNvSpPr/>
              <p:nvPr/>
            </p:nvSpPr>
            <p:spPr>
              <a:xfrm>
                <a:off x="5077988" y="2141806"/>
                <a:ext cx="361950" cy="136259"/>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latin typeface="Segoe UI" panose="020B0502040204020203" pitchFamily="34" charset="0"/>
                  <a:cs typeface="Segoe UI" panose="020B0502040204020203" pitchFamily="34" charset="0"/>
                </a:endParaRPr>
              </a:p>
            </p:txBody>
          </p:sp>
          <p:sp>
            <p:nvSpPr>
              <p:cNvPr id="103" name="Прямоугольник 102"/>
              <p:cNvSpPr/>
              <p:nvPr/>
            </p:nvSpPr>
            <p:spPr>
              <a:xfrm>
                <a:off x="5118842" y="1990725"/>
                <a:ext cx="274462" cy="150974"/>
              </a:xfrm>
              <a:prstGeom prst="rect">
                <a:avLst/>
              </a:prstGeom>
              <a:solidFill>
                <a:schemeClr val="tx1">
                  <a:lumMod val="75000"/>
                  <a:lumOff val="2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latin typeface="Segoe UI" panose="020B0502040204020203" pitchFamily="34" charset="0"/>
                  <a:cs typeface="Segoe UI" panose="020B0502040204020203" pitchFamily="34" charset="0"/>
                </a:endParaRPr>
              </a:p>
            </p:txBody>
          </p:sp>
        </p:grpSp>
        <p:cxnSp>
          <p:nvCxnSpPr>
            <p:cNvPr id="27" name="Прямая соединительная линия 26"/>
            <p:cNvCxnSpPr/>
            <p:nvPr/>
          </p:nvCxnSpPr>
          <p:spPr>
            <a:xfrm flipV="1">
              <a:off x="2082115" y="1649845"/>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p:nvPr/>
          </p:nvCxnSpPr>
          <p:spPr>
            <a:xfrm flipV="1">
              <a:off x="2082115" y="1711258"/>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p:cNvCxnSpPr/>
            <p:nvPr/>
          </p:nvCxnSpPr>
          <p:spPr>
            <a:xfrm flipV="1">
              <a:off x="2082115" y="1776935"/>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p:cNvCxnSpPr/>
            <p:nvPr/>
          </p:nvCxnSpPr>
          <p:spPr>
            <a:xfrm flipV="1">
              <a:off x="2082116" y="1840433"/>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p:cNvCxnSpPr/>
            <p:nvPr/>
          </p:nvCxnSpPr>
          <p:spPr>
            <a:xfrm flipV="1">
              <a:off x="2082116" y="1901846"/>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Прямая соединительная линия 31"/>
            <p:cNvCxnSpPr/>
            <p:nvPr/>
          </p:nvCxnSpPr>
          <p:spPr>
            <a:xfrm flipV="1">
              <a:off x="2082116" y="1967523"/>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p:cNvCxnSpPr/>
            <p:nvPr/>
          </p:nvCxnSpPr>
          <p:spPr>
            <a:xfrm flipV="1">
              <a:off x="2082115" y="2031021"/>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33"/>
            <p:cNvCxnSpPr/>
            <p:nvPr/>
          </p:nvCxnSpPr>
          <p:spPr>
            <a:xfrm flipV="1">
              <a:off x="2082115" y="2092434"/>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p:cNvCxnSpPr/>
            <p:nvPr/>
          </p:nvCxnSpPr>
          <p:spPr>
            <a:xfrm flipV="1">
              <a:off x="2082115" y="2158111"/>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p:cNvCxnSpPr/>
            <p:nvPr/>
          </p:nvCxnSpPr>
          <p:spPr>
            <a:xfrm flipV="1">
              <a:off x="2082115" y="2219477"/>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p:cNvCxnSpPr/>
            <p:nvPr/>
          </p:nvCxnSpPr>
          <p:spPr>
            <a:xfrm flipV="1">
              <a:off x="2085005" y="2281933"/>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Прямая соединительная линия 37"/>
            <p:cNvCxnSpPr/>
            <p:nvPr/>
          </p:nvCxnSpPr>
          <p:spPr>
            <a:xfrm flipV="1">
              <a:off x="2082115" y="2346567"/>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38"/>
            <p:cNvCxnSpPr/>
            <p:nvPr/>
          </p:nvCxnSpPr>
          <p:spPr>
            <a:xfrm flipV="1">
              <a:off x="2082116" y="2410065"/>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p:cNvCxnSpPr/>
            <p:nvPr/>
          </p:nvCxnSpPr>
          <p:spPr>
            <a:xfrm flipV="1">
              <a:off x="2082116" y="2471478"/>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p:cNvCxnSpPr/>
            <p:nvPr/>
          </p:nvCxnSpPr>
          <p:spPr>
            <a:xfrm flipV="1">
              <a:off x="2082116" y="2537155"/>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p:cNvCxnSpPr/>
            <p:nvPr/>
          </p:nvCxnSpPr>
          <p:spPr>
            <a:xfrm flipV="1">
              <a:off x="2082115" y="2600653"/>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p:cNvCxnSpPr/>
            <p:nvPr/>
          </p:nvCxnSpPr>
          <p:spPr>
            <a:xfrm flipV="1">
              <a:off x="2082115" y="2662066"/>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p:cNvCxnSpPr/>
            <p:nvPr/>
          </p:nvCxnSpPr>
          <p:spPr>
            <a:xfrm flipV="1">
              <a:off x="2082115" y="2727743"/>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flipV="1">
              <a:off x="2082115" y="2795483"/>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p:cNvCxnSpPr/>
            <p:nvPr/>
          </p:nvCxnSpPr>
          <p:spPr>
            <a:xfrm flipV="1">
              <a:off x="2082115" y="2861160"/>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p:cNvCxnSpPr/>
            <p:nvPr/>
          </p:nvCxnSpPr>
          <p:spPr>
            <a:xfrm flipV="1">
              <a:off x="2082116" y="2924658"/>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p:nvCxnSpPr>
          <p:spPr>
            <a:xfrm flipV="1">
              <a:off x="2082116" y="2986071"/>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p:nvPr/>
          </p:nvCxnSpPr>
          <p:spPr>
            <a:xfrm flipV="1">
              <a:off x="2082116" y="3051748"/>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49"/>
            <p:cNvCxnSpPr/>
            <p:nvPr/>
          </p:nvCxnSpPr>
          <p:spPr>
            <a:xfrm flipV="1">
              <a:off x="2082115" y="3115246"/>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p:nvPr/>
          </p:nvCxnSpPr>
          <p:spPr>
            <a:xfrm flipV="1">
              <a:off x="2082115" y="3176659"/>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Прямая соединительная линия 51"/>
            <p:cNvCxnSpPr/>
            <p:nvPr/>
          </p:nvCxnSpPr>
          <p:spPr>
            <a:xfrm flipV="1">
              <a:off x="2082115" y="3242336"/>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Прямая соединительная линия 52"/>
            <p:cNvCxnSpPr/>
            <p:nvPr/>
          </p:nvCxnSpPr>
          <p:spPr>
            <a:xfrm flipV="1">
              <a:off x="2079226" y="3315360"/>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Прямая соединительная линия 53"/>
            <p:cNvCxnSpPr/>
            <p:nvPr/>
          </p:nvCxnSpPr>
          <p:spPr>
            <a:xfrm flipV="1">
              <a:off x="2085005" y="3390814"/>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Прямая соединительная линия 54"/>
            <p:cNvCxnSpPr/>
            <p:nvPr/>
          </p:nvCxnSpPr>
          <p:spPr>
            <a:xfrm flipV="1">
              <a:off x="2075914" y="1522845"/>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Прямая соединительная линия 55"/>
            <p:cNvCxnSpPr/>
            <p:nvPr/>
          </p:nvCxnSpPr>
          <p:spPr>
            <a:xfrm flipV="1">
              <a:off x="2075914" y="1584258"/>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7" name="Прямоугольник 56"/>
            <p:cNvSpPr/>
            <p:nvPr/>
          </p:nvSpPr>
          <p:spPr>
            <a:xfrm>
              <a:off x="2034486" y="1432236"/>
              <a:ext cx="594812" cy="191068"/>
            </a:xfrm>
            <a:prstGeom prst="rect">
              <a:avLst/>
            </a:prstGeom>
            <a:ln>
              <a:solidFill>
                <a:schemeClr val="bg2">
                  <a:lumMod val="2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sz="2400">
                <a:latin typeface="Segoe UI" panose="020B0502040204020203" pitchFamily="34" charset="0"/>
                <a:cs typeface="Segoe UI" panose="020B0502040204020203" pitchFamily="34" charset="0"/>
              </a:endParaRPr>
            </a:p>
          </p:txBody>
        </p:sp>
        <p:sp>
          <p:nvSpPr>
            <p:cNvPr id="58" name="Прямоугольник 57"/>
            <p:cNvSpPr/>
            <p:nvPr/>
          </p:nvSpPr>
          <p:spPr>
            <a:xfrm>
              <a:off x="2034485" y="3437166"/>
              <a:ext cx="594812" cy="191068"/>
            </a:xfrm>
            <a:prstGeom prst="rect">
              <a:avLst/>
            </a:prstGeom>
            <a:ln>
              <a:solidFill>
                <a:schemeClr val="bg2">
                  <a:lumMod val="2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sz="2400">
                <a:latin typeface="Segoe UI" panose="020B0502040204020203" pitchFamily="34" charset="0"/>
                <a:cs typeface="Segoe UI" panose="020B0502040204020203" pitchFamily="34" charset="0"/>
              </a:endParaRPr>
            </a:p>
          </p:txBody>
        </p:sp>
        <p:grpSp>
          <p:nvGrpSpPr>
            <p:cNvPr id="59" name="Группа 58"/>
            <p:cNvGrpSpPr/>
            <p:nvPr/>
          </p:nvGrpSpPr>
          <p:grpSpPr>
            <a:xfrm>
              <a:off x="4425754" y="1097712"/>
              <a:ext cx="594813" cy="2544241"/>
              <a:chOff x="4549579" y="1097712"/>
              <a:chExt cx="594813" cy="2544241"/>
            </a:xfrm>
          </p:grpSpPr>
          <p:grpSp>
            <p:nvGrpSpPr>
              <p:cNvPr id="65" name="Группа 64"/>
              <p:cNvGrpSpPr/>
              <p:nvPr/>
            </p:nvGrpSpPr>
            <p:grpSpPr>
              <a:xfrm>
                <a:off x="4652665" y="1097712"/>
                <a:ext cx="376237" cy="2339332"/>
                <a:chOff x="5061753" y="1990725"/>
                <a:chExt cx="376237" cy="2339332"/>
              </a:xfrm>
            </p:grpSpPr>
            <p:sp>
              <p:nvSpPr>
                <p:cNvPr id="98" name="Блок-схема: знак завершения 7"/>
                <p:cNvSpPr/>
                <p:nvPr/>
              </p:nvSpPr>
              <p:spPr>
                <a:xfrm rot="16200000">
                  <a:off x="4184488" y="3107596"/>
                  <a:ext cx="2143170" cy="30175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19003"/>
                    <a:gd name="connsiteY0" fmla="*/ 0 h 21600"/>
                    <a:gd name="connsiteX1" fmla="*/ 18125 w 19003"/>
                    <a:gd name="connsiteY1" fmla="*/ 0 h 21600"/>
                    <a:gd name="connsiteX2" fmla="*/ 18222 w 19003"/>
                    <a:gd name="connsiteY2" fmla="*/ 10800 h 21600"/>
                    <a:gd name="connsiteX3" fmla="*/ 18125 w 19003"/>
                    <a:gd name="connsiteY3" fmla="*/ 21600 h 21600"/>
                    <a:gd name="connsiteX4" fmla="*/ 3475 w 19003"/>
                    <a:gd name="connsiteY4" fmla="*/ 21600 h 21600"/>
                    <a:gd name="connsiteX5" fmla="*/ 0 w 19003"/>
                    <a:gd name="connsiteY5" fmla="*/ 10800 h 21600"/>
                    <a:gd name="connsiteX6" fmla="*/ 3475 w 19003"/>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3" h="21600">
                      <a:moveTo>
                        <a:pt x="3475" y="0"/>
                      </a:moveTo>
                      <a:lnTo>
                        <a:pt x="18125" y="0"/>
                      </a:lnTo>
                      <a:cubicBezTo>
                        <a:pt x="20044" y="0"/>
                        <a:pt x="18222" y="4835"/>
                        <a:pt x="18222" y="10800"/>
                      </a:cubicBezTo>
                      <a:cubicBezTo>
                        <a:pt x="18222" y="16765"/>
                        <a:pt x="20044" y="21600"/>
                        <a:pt x="18125" y="21600"/>
                      </a:cubicBezTo>
                      <a:lnTo>
                        <a:pt x="3475" y="21600"/>
                      </a:lnTo>
                      <a:cubicBezTo>
                        <a:pt x="1556" y="21600"/>
                        <a:pt x="0" y="16765"/>
                        <a:pt x="0" y="10800"/>
                      </a:cubicBezTo>
                      <a:cubicBezTo>
                        <a:pt x="0" y="4835"/>
                        <a:pt x="1556" y="0"/>
                        <a:pt x="3475" y="0"/>
                      </a:cubicBezTo>
                      <a:close/>
                    </a:path>
                  </a:pathLst>
                </a:custGeom>
                <a:solidFill>
                  <a:srgbClr val="5B9BD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latin typeface="Segoe UI" panose="020B0502040204020203" pitchFamily="34" charset="0"/>
                    <a:cs typeface="Segoe UI" panose="020B0502040204020203" pitchFamily="34" charset="0"/>
                  </a:endParaRPr>
                </a:p>
              </p:txBody>
            </p:sp>
            <p:sp>
              <p:nvSpPr>
                <p:cNvPr id="99" name="Прямоугольник 98"/>
                <p:cNvSpPr/>
                <p:nvPr/>
              </p:nvSpPr>
              <p:spPr>
                <a:xfrm>
                  <a:off x="5061753" y="2142384"/>
                  <a:ext cx="376237" cy="136259"/>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latin typeface="Segoe UI" panose="020B0502040204020203" pitchFamily="34" charset="0"/>
                    <a:cs typeface="Segoe UI" panose="020B0502040204020203" pitchFamily="34" charset="0"/>
                  </a:endParaRPr>
                </a:p>
              </p:txBody>
            </p:sp>
            <p:sp>
              <p:nvSpPr>
                <p:cNvPr id="100" name="Прямоугольник 99"/>
                <p:cNvSpPr/>
                <p:nvPr/>
              </p:nvSpPr>
              <p:spPr>
                <a:xfrm>
                  <a:off x="5118842" y="1990725"/>
                  <a:ext cx="274462" cy="150974"/>
                </a:xfrm>
                <a:prstGeom prst="rect">
                  <a:avLst/>
                </a:prstGeom>
                <a:solidFill>
                  <a:schemeClr val="tx1">
                    <a:lumMod val="75000"/>
                    <a:lumOff val="2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latin typeface="Segoe UI" panose="020B0502040204020203" pitchFamily="34" charset="0"/>
                    <a:cs typeface="Segoe UI" panose="020B0502040204020203" pitchFamily="34" charset="0"/>
                  </a:endParaRPr>
                </a:p>
              </p:txBody>
            </p:sp>
          </p:grpSp>
          <p:cxnSp>
            <p:nvCxnSpPr>
              <p:cNvPr id="66" name="Прямая соединительная линия 65"/>
              <p:cNvCxnSpPr/>
              <p:nvPr/>
            </p:nvCxnSpPr>
            <p:spPr>
              <a:xfrm flipV="1">
                <a:off x="4597209" y="1663564"/>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Прямая соединительная линия 66"/>
              <p:cNvCxnSpPr/>
              <p:nvPr/>
            </p:nvCxnSpPr>
            <p:spPr>
              <a:xfrm flipV="1">
                <a:off x="4597209" y="1724977"/>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Прямая соединительная линия 67"/>
              <p:cNvCxnSpPr/>
              <p:nvPr/>
            </p:nvCxnSpPr>
            <p:spPr>
              <a:xfrm flipV="1">
                <a:off x="4597209" y="1790654"/>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Прямая соединительная линия 68"/>
              <p:cNvCxnSpPr/>
              <p:nvPr/>
            </p:nvCxnSpPr>
            <p:spPr>
              <a:xfrm flipV="1">
                <a:off x="4597210" y="1854152"/>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Прямая соединительная линия 69"/>
              <p:cNvCxnSpPr/>
              <p:nvPr/>
            </p:nvCxnSpPr>
            <p:spPr>
              <a:xfrm flipV="1">
                <a:off x="4597210" y="1915565"/>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1" name="Прямая соединительная линия 70"/>
              <p:cNvCxnSpPr/>
              <p:nvPr/>
            </p:nvCxnSpPr>
            <p:spPr>
              <a:xfrm flipV="1">
                <a:off x="4597210" y="1981242"/>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Прямая соединительная линия 71"/>
              <p:cNvCxnSpPr/>
              <p:nvPr/>
            </p:nvCxnSpPr>
            <p:spPr>
              <a:xfrm flipV="1">
                <a:off x="4597209" y="2044740"/>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Прямая соединительная линия 72"/>
              <p:cNvCxnSpPr/>
              <p:nvPr/>
            </p:nvCxnSpPr>
            <p:spPr>
              <a:xfrm flipV="1">
                <a:off x="4597209" y="2106153"/>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Прямая соединительная линия 73"/>
              <p:cNvCxnSpPr/>
              <p:nvPr/>
            </p:nvCxnSpPr>
            <p:spPr>
              <a:xfrm flipV="1">
                <a:off x="4597209" y="2171830"/>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Прямая соединительная линия 74"/>
              <p:cNvCxnSpPr/>
              <p:nvPr/>
            </p:nvCxnSpPr>
            <p:spPr>
              <a:xfrm flipV="1">
                <a:off x="4597209" y="2233196"/>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Прямая соединительная линия 75"/>
              <p:cNvCxnSpPr/>
              <p:nvPr/>
            </p:nvCxnSpPr>
            <p:spPr>
              <a:xfrm flipV="1">
                <a:off x="4600099" y="2295652"/>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Прямая соединительная линия 76"/>
              <p:cNvCxnSpPr/>
              <p:nvPr/>
            </p:nvCxnSpPr>
            <p:spPr>
              <a:xfrm flipV="1">
                <a:off x="4597209" y="2360286"/>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Прямая соединительная линия 77"/>
              <p:cNvCxnSpPr/>
              <p:nvPr/>
            </p:nvCxnSpPr>
            <p:spPr>
              <a:xfrm flipV="1">
                <a:off x="4597210" y="2423784"/>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Прямая соединительная линия 78"/>
              <p:cNvCxnSpPr/>
              <p:nvPr/>
            </p:nvCxnSpPr>
            <p:spPr>
              <a:xfrm flipV="1">
                <a:off x="4597210" y="2485197"/>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Прямая соединительная линия 79"/>
              <p:cNvCxnSpPr/>
              <p:nvPr/>
            </p:nvCxnSpPr>
            <p:spPr>
              <a:xfrm flipV="1">
                <a:off x="4597210" y="2550874"/>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Прямая соединительная линия 80"/>
              <p:cNvCxnSpPr/>
              <p:nvPr/>
            </p:nvCxnSpPr>
            <p:spPr>
              <a:xfrm flipV="1">
                <a:off x="4597209" y="2614372"/>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Прямая соединительная линия 81"/>
              <p:cNvCxnSpPr/>
              <p:nvPr/>
            </p:nvCxnSpPr>
            <p:spPr>
              <a:xfrm flipV="1">
                <a:off x="4597209" y="2675785"/>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3" name="Прямая соединительная линия 82"/>
              <p:cNvCxnSpPr/>
              <p:nvPr/>
            </p:nvCxnSpPr>
            <p:spPr>
              <a:xfrm flipV="1">
                <a:off x="4597209" y="2741462"/>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Прямая соединительная линия 83"/>
              <p:cNvCxnSpPr/>
              <p:nvPr/>
            </p:nvCxnSpPr>
            <p:spPr>
              <a:xfrm flipV="1">
                <a:off x="4597209" y="2809202"/>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5" name="Прямая соединительная линия 84"/>
              <p:cNvCxnSpPr/>
              <p:nvPr/>
            </p:nvCxnSpPr>
            <p:spPr>
              <a:xfrm flipV="1">
                <a:off x="4597209" y="2874879"/>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Прямая соединительная линия 85"/>
              <p:cNvCxnSpPr/>
              <p:nvPr/>
            </p:nvCxnSpPr>
            <p:spPr>
              <a:xfrm flipV="1">
                <a:off x="4597210" y="2938377"/>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Прямая соединительная линия 86"/>
              <p:cNvCxnSpPr/>
              <p:nvPr/>
            </p:nvCxnSpPr>
            <p:spPr>
              <a:xfrm flipV="1">
                <a:off x="4597210" y="2999790"/>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8" name="Прямая соединительная линия 87"/>
              <p:cNvCxnSpPr/>
              <p:nvPr/>
            </p:nvCxnSpPr>
            <p:spPr>
              <a:xfrm flipV="1">
                <a:off x="4597210" y="3065467"/>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Прямая соединительная линия 88"/>
              <p:cNvCxnSpPr/>
              <p:nvPr/>
            </p:nvCxnSpPr>
            <p:spPr>
              <a:xfrm flipV="1">
                <a:off x="4597209" y="3128965"/>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0" name="Прямая соединительная линия 89"/>
              <p:cNvCxnSpPr/>
              <p:nvPr/>
            </p:nvCxnSpPr>
            <p:spPr>
              <a:xfrm flipV="1">
                <a:off x="4597209" y="3190378"/>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Прямая соединительная линия 90"/>
              <p:cNvCxnSpPr/>
              <p:nvPr/>
            </p:nvCxnSpPr>
            <p:spPr>
              <a:xfrm flipV="1">
                <a:off x="4597209" y="3256055"/>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Прямая соединительная линия 91"/>
              <p:cNvCxnSpPr/>
              <p:nvPr/>
            </p:nvCxnSpPr>
            <p:spPr>
              <a:xfrm flipV="1">
                <a:off x="4594320" y="3329079"/>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Прямая соединительная линия 92"/>
              <p:cNvCxnSpPr/>
              <p:nvPr/>
            </p:nvCxnSpPr>
            <p:spPr>
              <a:xfrm flipV="1">
                <a:off x="4600099" y="3404533"/>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Прямая соединительная линия 93"/>
              <p:cNvCxnSpPr/>
              <p:nvPr/>
            </p:nvCxnSpPr>
            <p:spPr>
              <a:xfrm flipV="1">
                <a:off x="4591008" y="1536564"/>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Прямая соединительная линия 94"/>
              <p:cNvCxnSpPr/>
              <p:nvPr/>
            </p:nvCxnSpPr>
            <p:spPr>
              <a:xfrm flipV="1">
                <a:off x="4591008" y="1597977"/>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96" name="Прямоугольник 95"/>
              <p:cNvSpPr/>
              <p:nvPr/>
            </p:nvSpPr>
            <p:spPr>
              <a:xfrm>
                <a:off x="4549580" y="1445955"/>
                <a:ext cx="594812" cy="191068"/>
              </a:xfrm>
              <a:prstGeom prst="rect">
                <a:avLst/>
              </a:prstGeom>
              <a:ln>
                <a:solidFill>
                  <a:schemeClr val="bg2">
                    <a:lumMod val="2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sz="2400">
                  <a:latin typeface="Segoe UI" panose="020B0502040204020203" pitchFamily="34" charset="0"/>
                  <a:cs typeface="Segoe UI" panose="020B0502040204020203" pitchFamily="34" charset="0"/>
                </a:endParaRPr>
              </a:p>
            </p:txBody>
          </p:sp>
          <p:sp>
            <p:nvSpPr>
              <p:cNvPr id="97" name="Прямоугольник 96"/>
              <p:cNvSpPr/>
              <p:nvPr/>
            </p:nvSpPr>
            <p:spPr>
              <a:xfrm>
                <a:off x="4549579" y="3450885"/>
                <a:ext cx="594812" cy="191068"/>
              </a:xfrm>
              <a:prstGeom prst="rect">
                <a:avLst/>
              </a:prstGeom>
              <a:ln>
                <a:solidFill>
                  <a:schemeClr val="bg2">
                    <a:lumMod val="2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sz="2400">
                  <a:latin typeface="Segoe UI" panose="020B0502040204020203" pitchFamily="34" charset="0"/>
                  <a:cs typeface="Segoe UI" panose="020B0502040204020203" pitchFamily="34" charset="0"/>
                </a:endParaRPr>
              </a:p>
            </p:txBody>
          </p:sp>
        </p:grpSp>
        <p:sp>
          <p:nvSpPr>
            <p:cNvPr id="60" name="TextBox 59"/>
            <p:cNvSpPr txBox="1"/>
            <p:nvPr/>
          </p:nvSpPr>
          <p:spPr>
            <a:xfrm>
              <a:off x="2838456" y="1619631"/>
              <a:ext cx="1362198" cy="481427"/>
            </a:xfrm>
            <a:prstGeom prst="rect">
              <a:avLst/>
            </a:prstGeom>
            <a:noFill/>
          </p:spPr>
          <p:txBody>
            <a:bodyPr wrap="none" rtlCol="0">
              <a:spAutoFit/>
            </a:bodyPr>
            <a:lstStyle/>
            <a:p>
              <a:pPr algn="ctr">
                <a:spcBef>
                  <a:spcPct val="0"/>
                </a:spcBef>
              </a:pPr>
              <a:r>
                <a:rPr lang="en-US" altLang="ru-RU" sz="1600" dirty="0" smtClean="0">
                  <a:latin typeface="Lucida Grande" charset="0"/>
                  <a:ea typeface="Lucida Grande" charset="0"/>
                  <a:cs typeface="Lucida Grande" charset="0"/>
                  <a:sym typeface="Lucida Grande" charset="0"/>
                </a:rPr>
                <a:t>Electromagnetic</a:t>
              </a:r>
              <a:br>
                <a:rPr lang="en-US" altLang="ru-RU" sz="1600" dirty="0" smtClean="0">
                  <a:latin typeface="Lucida Grande" charset="0"/>
                  <a:ea typeface="Lucida Grande" charset="0"/>
                  <a:cs typeface="Lucida Grande" charset="0"/>
                  <a:sym typeface="Lucida Grande" charset="0"/>
                </a:rPr>
              </a:br>
              <a:r>
                <a:rPr lang="en-US" altLang="ru-RU" sz="1600" dirty="0" smtClean="0">
                  <a:latin typeface="Lucida Grande" charset="0"/>
                  <a:ea typeface="Lucida Grande" charset="0"/>
                  <a:cs typeface="Lucida Grande" charset="0"/>
                  <a:sym typeface="Lucida Grande" charset="0"/>
                </a:rPr>
                <a:t>coils</a:t>
              </a:r>
              <a:endParaRPr lang="en-US" altLang="ru-RU" sz="2000" dirty="0">
                <a:latin typeface="Lucida Grande" charset="0"/>
                <a:ea typeface="Lucida Grande" charset="0"/>
                <a:cs typeface="Lucida Grande" charset="0"/>
                <a:sym typeface="Lucida Grande" charset="0"/>
              </a:endParaRPr>
            </a:p>
          </p:txBody>
        </p:sp>
        <p:sp>
          <p:nvSpPr>
            <p:cNvPr id="61" name="TextBox 60"/>
            <p:cNvSpPr txBox="1"/>
            <p:nvPr/>
          </p:nvSpPr>
          <p:spPr>
            <a:xfrm>
              <a:off x="1565339" y="715079"/>
              <a:ext cx="1546006" cy="329398"/>
            </a:xfrm>
            <a:prstGeom prst="rect">
              <a:avLst/>
            </a:prstGeom>
            <a:noFill/>
          </p:spPr>
          <p:txBody>
            <a:bodyPr wrap="none" rtlCol="0">
              <a:spAutoFit/>
            </a:bodyPr>
            <a:lstStyle/>
            <a:p>
              <a:r>
                <a:rPr lang="en-US" sz="2000" i="1" dirty="0" smtClean="0">
                  <a:latin typeface="Segoe UI" panose="020B0502040204020203" pitchFamily="34" charset="0"/>
                  <a:cs typeface="Segoe UI" panose="020B0502040204020203" pitchFamily="34" charset="0"/>
                </a:rPr>
                <a:t>Solution of BAS</a:t>
              </a:r>
              <a:endParaRPr lang="ru-RU" sz="2000" i="1" dirty="0">
                <a:latin typeface="Segoe UI" panose="020B0502040204020203" pitchFamily="34" charset="0"/>
                <a:cs typeface="Segoe UI" panose="020B0502040204020203" pitchFamily="34" charset="0"/>
              </a:endParaRPr>
            </a:p>
          </p:txBody>
        </p:sp>
        <p:sp>
          <p:nvSpPr>
            <p:cNvPr id="62" name="TextBox 61"/>
            <p:cNvSpPr txBox="1"/>
            <p:nvPr/>
          </p:nvSpPr>
          <p:spPr>
            <a:xfrm>
              <a:off x="3699185" y="717884"/>
              <a:ext cx="2055676" cy="329398"/>
            </a:xfrm>
            <a:prstGeom prst="rect">
              <a:avLst/>
            </a:prstGeom>
            <a:noFill/>
          </p:spPr>
          <p:txBody>
            <a:bodyPr wrap="none" rtlCol="0">
              <a:spAutoFit/>
            </a:bodyPr>
            <a:lstStyle/>
            <a:p>
              <a:r>
                <a:rPr lang="en-US" sz="2000" i="1" dirty="0" smtClean="0">
                  <a:latin typeface="Segoe UI" panose="020B0502040204020203" pitchFamily="34" charset="0"/>
                  <a:cs typeface="Segoe UI" panose="020B0502040204020203" pitchFamily="34" charset="0"/>
                </a:rPr>
                <a:t>Water with IC of BAS</a:t>
              </a:r>
              <a:endParaRPr lang="ru-RU" sz="2000" i="1" dirty="0">
                <a:latin typeface="Segoe UI" panose="020B0502040204020203" pitchFamily="34" charset="0"/>
                <a:cs typeface="Segoe UI" panose="020B0502040204020203" pitchFamily="34" charset="0"/>
              </a:endParaRPr>
            </a:p>
          </p:txBody>
        </p:sp>
        <p:cxnSp>
          <p:nvCxnSpPr>
            <p:cNvPr id="63" name="Прямая со стрелкой 62"/>
            <p:cNvCxnSpPr>
              <a:stCxn id="60" idx="1"/>
            </p:cNvCxnSpPr>
            <p:nvPr/>
          </p:nvCxnSpPr>
          <p:spPr>
            <a:xfrm flipH="1" flipV="1">
              <a:off x="2669397" y="1860343"/>
              <a:ext cx="169059" cy="1"/>
            </a:xfrm>
            <a:prstGeom prst="straightConnector1">
              <a:avLst/>
            </a:prstGeom>
            <a:ln>
              <a:solidFill>
                <a:schemeClr val="bg2">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4" name="Прямая со стрелкой 63"/>
            <p:cNvCxnSpPr>
              <a:stCxn id="60" idx="3"/>
            </p:cNvCxnSpPr>
            <p:nvPr/>
          </p:nvCxnSpPr>
          <p:spPr>
            <a:xfrm flipV="1">
              <a:off x="4200655" y="1860343"/>
              <a:ext cx="183947" cy="1"/>
            </a:xfrm>
            <a:prstGeom prst="straightConnector1">
              <a:avLst/>
            </a:prstGeom>
            <a:ln>
              <a:solidFill>
                <a:schemeClr val="bg2">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164" name="Группа 2"/>
          <p:cNvGrpSpPr>
            <a:grpSpLocks/>
          </p:cNvGrpSpPr>
          <p:nvPr/>
        </p:nvGrpSpPr>
        <p:grpSpPr bwMode="auto">
          <a:xfrm>
            <a:off x="4779677" y="2796302"/>
            <a:ext cx="4140201" cy="2690813"/>
            <a:chOff x="1357312" y="4429125"/>
            <a:chExt cx="4140201" cy="2690813"/>
          </a:xfrm>
        </p:grpSpPr>
        <p:grpSp>
          <p:nvGrpSpPr>
            <p:cNvPr id="165" name="Group 32"/>
            <p:cNvGrpSpPr>
              <a:grpSpLocks/>
            </p:cNvGrpSpPr>
            <p:nvPr/>
          </p:nvGrpSpPr>
          <p:grpSpPr bwMode="auto">
            <a:xfrm>
              <a:off x="1447800" y="4611688"/>
              <a:ext cx="4019550" cy="1190625"/>
              <a:chOff x="0" y="0"/>
              <a:chExt cx="2531" cy="749"/>
            </a:xfrm>
            <a:effectLst>
              <a:glow rad="50800">
                <a:srgbClr val="F4B083">
                  <a:alpha val="40000"/>
                </a:srgbClr>
              </a:glow>
            </a:effectLst>
          </p:grpSpPr>
          <p:sp>
            <p:nvSpPr>
              <p:cNvPr id="233" name="Oval 27"/>
              <p:cNvSpPr>
                <a:spLocks/>
              </p:cNvSpPr>
              <p:nvPr/>
            </p:nvSpPr>
            <p:spPr bwMode="auto">
              <a:xfrm>
                <a:off x="0" y="0"/>
                <a:ext cx="2531" cy="749"/>
              </a:xfrm>
              <a:prstGeom prst="ellipse">
                <a:avLst/>
              </a:prstGeom>
              <a:noFill/>
              <a:ln w="12700" cap="flat">
                <a:solidFill>
                  <a:srgbClr val="42719B">
                    <a:alpha val="1999"/>
                  </a:srgb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eaLnBrk="1" hangingPunct="1">
                  <a:defRPr/>
                </a:pPr>
                <a:endParaRPr lang="ru-RU" sz="2000"/>
              </a:p>
            </p:txBody>
          </p:sp>
          <p:sp>
            <p:nvSpPr>
              <p:cNvPr id="234" name="Oval 28"/>
              <p:cNvSpPr>
                <a:spLocks/>
              </p:cNvSpPr>
              <p:nvPr/>
            </p:nvSpPr>
            <p:spPr bwMode="auto">
              <a:xfrm>
                <a:off x="214" y="74"/>
                <a:ext cx="2102" cy="601"/>
              </a:xfrm>
              <a:prstGeom prst="ellipse">
                <a:avLst/>
              </a:prstGeom>
              <a:noFill/>
              <a:ln w="12700" cap="flat">
                <a:solidFill>
                  <a:srgbClr val="42719B">
                    <a:alpha val="1999"/>
                  </a:srgb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eaLnBrk="1" hangingPunct="1">
                  <a:defRPr/>
                </a:pPr>
                <a:endParaRPr lang="ru-RU" sz="2000"/>
              </a:p>
            </p:txBody>
          </p:sp>
          <p:sp>
            <p:nvSpPr>
              <p:cNvPr id="235" name="Oval 29"/>
              <p:cNvSpPr>
                <a:spLocks/>
              </p:cNvSpPr>
              <p:nvPr/>
            </p:nvSpPr>
            <p:spPr bwMode="auto">
              <a:xfrm>
                <a:off x="361" y="132"/>
                <a:ext cx="1806" cy="475"/>
              </a:xfrm>
              <a:prstGeom prst="ellipse">
                <a:avLst/>
              </a:prstGeom>
              <a:noFill/>
              <a:ln w="12700" cap="flat">
                <a:solidFill>
                  <a:srgbClr val="42719B">
                    <a:alpha val="1999"/>
                  </a:srgb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eaLnBrk="1" hangingPunct="1">
                  <a:defRPr/>
                </a:pPr>
                <a:endParaRPr lang="ru-RU" sz="2000"/>
              </a:p>
            </p:txBody>
          </p:sp>
          <p:sp>
            <p:nvSpPr>
              <p:cNvPr id="236" name="Oval 30"/>
              <p:cNvSpPr>
                <a:spLocks/>
              </p:cNvSpPr>
              <p:nvPr/>
            </p:nvSpPr>
            <p:spPr bwMode="auto">
              <a:xfrm>
                <a:off x="490" y="190"/>
                <a:ext cx="1562" cy="368"/>
              </a:xfrm>
              <a:prstGeom prst="ellipse">
                <a:avLst/>
              </a:prstGeom>
              <a:noFill/>
              <a:ln w="12700" cap="flat">
                <a:solidFill>
                  <a:srgbClr val="42719B">
                    <a:alpha val="1999"/>
                  </a:srgb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eaLnBrk="1" hangingPunct="1">
                  <a:defRPr/>
                </a:pPr>
                <a:endParaRPr lang="ru-RU" sz="2000"/>
              </a:p>
            </p:txBody>
          </p:sp>
          <p:sp>
            <p:nvSpPr>
              <p:cNvPr id="237" name="Oval 31"/>
              <p:cNvSpPr>
                <a:spLocks/>
              </p:cNvSpPr>
              <p:nvPr/>
            </p:nvSpPr>
            <p:spPr bwMode="auto">
              <a:xfrm>
                <a:off x="617" y="227"/>
                <a:ext cx="1307" cy="294"/>
              </a:xfrm>
              <a:prstGeom prst="ellipse">
                <a:avLst/>
              </a:prstGeom>
              <a:noFill/>
              <a:ln w="12700" cap="flat">
                <a:solidFill>
                  <a:srgbClr val="42719B">
                    <a:alpha val="1999"/>
                  </a:srgb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eaLnBrk="1" hangingPunct="1">
                  <a:defRPr/>
                </a:pPr>
                <a:endParaRPr lang="ru-RU" sz="2000"/>
              </a:p>
            </p:txBody>
          </p:sp>
        </p:grpSp>
        <p:grpSp>
          <p:nvGrpSpPr>
            <p:cNvPr id="166" name="Group 38"/>
            <p:cNvGrpSpPr>
              <a:grpSpLocks/>
            </p:cNvGrpSpPr>
            <p:nvPr/>
          </p:nvGrpSpPr>
          <p:grpSpPr bwMode="auto">
            <a:xfrm>
              <a:off x="1447800" y="5816600"/>
              <a:ext cx="4019550" cy="1189038"/>
              <a:chOff x="0" y="0"/>
              <a:chExt cx="2531" cy="749"/>
            </a:xfrm>
            <a:effectLst>
              <a:glow rad="50800">
                <a:srgbClr val="F4B083">
                  <a:alpha val="40000"/>
                </a:srgbClr>
              </a:glow>
            </a:effectLst>
          </p:grpSpPr>
          <p:sp>
            <p:nvSpPr>
              <p:cNvPr id="228" name="Oval 33"/>
              <p:cNvSpPr>
                <a:spLocks/>
              </p:cNvSpPr>
              <p:nvPr/>
            </p:nvSpPr>
            <p:spPr bwMode="auto">
              <a:xfrm>
                <a:off x="0" y="0"/>
                <a:ext cx="2531" cy="749"/>
              </a:xfrm>
              <a:prstGeom prst="ellipse">
                <a:avLst/>
              </a:prstGeom>
              <a:noFill/>
              <a:ln w="12700" cap="flat">
                <a:solidFill>
                  <a:srgbClr val="42719B">
                    <a:alpha val="1999"/>
                  </a:srgb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eaLnBrk="1" hangingPunct="1">
                  <a:defRPr/>
                </a:pPr>
                <a:endParaRPr lang="ru-RU" sz="2000"/>
              </a:p>
            </p:txBody>
          </p:sp>
          <p:sp>
            <p:nvSpPr>
              <p:cNvPr id="229" name="Oval 34"/>
              <p:cNvSpPr>
                <a:spLocks/>
              </p:cNvSpPr>
              <p:nvPr/>
            </p:nvSpPr>
            <p:spPr bwMode="auto">
              <a:xfrm>
                <a:off x="214" y="74"/>
                <a:ext cx="2102" cy="601"/>
              </a:xfrm>
              <a:prstGeom prst="ellipse">
                <a:avLst/>
              </a:prstGeom>
              <a:noFill/>
              <a:ln w="12700" cap="flat">
                <a:solidFill>
                  <a:srgbClr val="42719B">
                    <a:alpha val="1999"/>
                  </a:srgb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eaLnBrk="1" hangingPunct="1">
                  <a:defRPr/>
                </a:pPr>
                <a:endParaRPr lang="ru-RU" sz="2000"/>
              </a:p>
            </p:txBody>
          </p:sp>
          <p:sp>
            <p:nvSpPr>
              <p:cNvPr id="230" name="Oval 35"/>
              <p:cNvSpPr>
                <a:spLocks/>
              </p:cNvSpPr>
              <p:nvPr/>
            </p:nvSpPr>
            <p:spPr bwMode="auto">
              <a:xfrm>
                <a:off x="361" y="132"/>
                <a:ext cx="1806" cy="475"/>
              </a:xfrm>
              <a:prstGeom prst="ellipse">
                <a:avLst/>
              </a:prstGeom>
              <a:noFill/>
              <a:ln w="12700" cap="flat">
                <a:solidFill>
                  <a:srgbClr val="42719B">
                    <a:alpha val="1999"/>
                  </a:srgb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eaLnBrk="1" hangingPunct="1">
                  <a:defRPr/>
                </a:pPr>
                <a:endParaRPr lang="ru-RU" sz="2000"/>
              </a:p>
            </p:txBody>
          </p:sp>
          <p:sp>
            <p:nvSpPr>
              <p:cNvPr id="231" name="Oval 36"/>
              <p:cNvSpPr>
                <a:spLocks/>
              </p:cNvSpPr>
              <p:nvPr/>
            </p:nvSpPr>
            <p:spPr bwMode="auto">
              <a:xfrm>
                <a:off x="490" y="190"/>
                <a:ext cx="1562" cy="368"/>
              </a:xfrm>
              <a:prstGeom prst="ellipse">
                <a:avLst/>
              </a:prstGeom>
              <a:noFill/>
              <a:ln w="12700" cap="flat">
                <a:solidFill>
                  <a:srgbClr val="42719B">
                    <a:alpha val="1999"/>
                  </a:srgb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eaLnBrk="1" hangingPunct="1">
                  <a:defRPr/>
                </a:pPr>
                <a:endParaRPr lang="ru-RU" sz="2000"/>
              </a:p>
            </p:txBody>
          </p:sp>
          <p:sp>
            <p:nvSpPr>
              <p:cNvPr id="232" name="Oval 37"/>
              <p:cNvSpPr>
                <a:spLocks/>
              </p:cNvSpPr>
              <p:nvPr/>
            </p:nvSpPr>
            <p:spPr bwMode="auto">
              <a:xfrm>
                <a:off x="617" y="227"/>
                <a:ext cx="1307" cy="294"/>
              </a:xfrm>
              <a:prstGeom prst="ellipse">
                <a:avLst/>
              </a:prstGeom>
              <a:noFill/>
              <a:ln w="12700" cap="flat">
                <a:solidFill>
                  <a:srgbClr val="42719B">
                    <a:alpha val="1999"/>
                  </a:srgb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eaLnBrk="1" hangingPunct="1">
                  <a:defRPr/>
                </a:pPr>
                <a:endParaRPr lang="ru-RU" sz="2000"/>
              </a:p>
            </p:txBody>
          </p:sp>
        </p:grpSp>
        <p:grpSp>
          <p:nvGrpSpPr>
            <p:cNvPr id="167" name="Group 99"/>
            <p:cNvGrpSpPr>
              <a:grpSpLocks/>
            </p:cNvGrpSpPr>
            <p:nvPr/>
          </p:nvGrpSpPr>
          <p:grpSpPr bwMode="auto">
            <a:xfrm>
              <a:off x="1357312" y="4429125"/>
              <a:ext cx="4140201" cy="2690813"/>
              <a:chOff x="-25" y="0"/>
              <a:chExt cx="2608" cy="1695"/>
            </a:xfrm>
          </p:grpSpPr>
          <p:sp>
            <p:nvSpPr>
              <p:cNvPr id="168" name="Line 39"/>
              <p:cNvSpPr>
                <a:spLocks noChangeShapeType="1"/>
              </p:cNvSpPr>
              <p:nvPr/>
            </p:nvSpPr>
            <p:spPr bwMode="auto">
              <a:xfrm rot="10800000" flipH="1">
                <a:off x="1795" y="228"/>
                <a:ext cx="0" cy="311"/>
              </a:xfrm>
              <a:prstGeom prst="line">
                <a:avLst/>
              </a:prstGeom>
              <a:noFill/>
              <a:ln w="41275"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grpSp>
            <p:nvGrpSpPr>
              <p:cNvPr id="169" name="Group 48"/>
              <p:cNvGrpSpPr>
                <a:grpSpLocks/>
              </p:cNvGrpSpPr>
              <p:nvPr/>
            </p:nvGrpSpPr>
            <p:grpSpPr bwMode="auto">
              <a:xfrm>
                <a:off x="977" y="539"/>
                <a:ext cx="586" cy="672"/>
                <a:chOff x="0" y="0"/>
                <a:chExt cx="585" cy="671"/>
              </a:xfrm>
            </p:grpSpPr>
            <p:grpSp>
              <p:nvGrpSpPr>
                <p:cNvPr id="220" name="Group 43"/>
                <p:cNvGrpSpPr>
                  <a:grpSpLocks/>
                </p:cNvGrpSpPr>
                <p:nvPr/>
              </p:nvGrpSpPr>
              <p:grpSpPr bwMode="auto">
                <a:xfrm>
                  <a:off x="0" y="0"/>
                  <a:ext cx="190" cy="671"/>
                  <a:chOff x="0" y="0"/>
                  <a:chExt cx="190" cy="671"/>
                </a:xfrm>
              </p:grpSpPr>
              <p:sp>
                <p:nvSpPr>
                  <p:cNvPr id="225" name="Freeform 40"/>
                  <p:cNvSpPr>
                    <a:spLocks/>
                  </p:cNvSpPr>
                  <p:nvPr/>
                </p:nvSpPr>
                <p:spPr bwMode="auto">
                  <a:xfrm rot="-5400000">
                    <a:off x="-219" y="288"/>
                    <a:ext cx="615" cy="152"/>
                  </a:xfrm>
                  <a:custGeom>
                    <a:avLst/>
                    <a:gdLst>
                      <a:gd name="T0" fmla="*/ 0 w 20479"/>
                      <a:gd name="T1" fmla="*/ 0 h 21600"/>
                      <a:gd name="T2" fmla="*/ 0 w 20479"/>
                      <a:gd name="T3" fmla="*/ 0 h 21600"/>
                      <a:gd name="T4" fmla="*/ 0 w 20479"/>
                      <a:gd name="T5" fmla="*/ 0 h 21600"/>
                      <a:gd name="T6" fmla="*/ 0 w 20479"/>
                      <a:gd name="T7" fmla="*/ 0 h 21600"/>
                      <a:gd name="T8" fmla="*/ 0 w 20479"/>
                      <a:gd name="T9" fmla="*/ 0 h 21600"/>
                      <a:gd name="T10" fmla="*/ 0 w 20479"/>
                      <a:gd name="T11" fmla="*/ 0 h 21600"/>
                      <a:gd name="T12" fmla="*/ 0 w 20479"/>
                      <a:gd name="T13" fmla="*/ 0 h 21600"/>
                      <a:gd name="T14" fmla="*/ 0 w 20479"/>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479" h="21600">
                        <a:moveTo>
                          <a:pt x="3745" y="0"/>
                        </a:moveTo>
                        <a:lnTo>
                          <a:pt x="19532" y="0"/>
                        </a:lnTo>
                        <a:cubicBezTo>
                          <a:pt x="21600" y="0"/>
                          <a:pt x="19637" y="4835"/>
                          <a:pt x="19637" y="10800"/>
                        </a:cubicBezTo>
                        <a:cubicBezTo>
                          <a:pt x="19637" y="16765"/>
                          <a:pt x="21600" y="21600"/>
                          <a:pt x="19532" y="21600"/>
                        </a:cubicBezTo>
                        <a:lnTo>
                          <a:pt x="3745" y="21600"/>
                        </a:lnTo>
                        <a:cubicBezTo>
                          <a:pt x="1677" y="21600"/>
                          <a:pt x="0" y="16765"/>
                          <a:pt x="0" y="10800"/>
                        </a:cubicBezTo>
                        <a:cubicBezTo>
                          <a:pt x="0" y="4835"/>
                          <a:pt x="1677" y="0"/>
                          <a:pt x="3745" y="0"/>
                        </a:cubicBezTo>
                        <a:close/>
                        <a:moveTo>
                          <a:pt x="3745" y="0"/>
                        </a:moveTo>
                      </a:path>
                    </a:pathLst>
                  </a:custGeom>
                  <a:solidFill>
                    <a:srgbClr val="F4B083"/>
                  </a:solidFill>
                  <a:ln w="12700" cap="flat">
                    <a:solidFill>
                      <a:srgbClr val="757070"/>
                    </a:solidFill>
                    <a:prstDash val="solid"/>
                    <a:miter lim="800000"/>
                    <a:headEnd type="none" w="med" len="med"/>
                    <a:tailEnd type="none" w="med" len="med"/>
                  </a:ln>
                </p:spPr>
                <p:txBody>
                  <a:bodyPr lIns="0" tIns="0" rIns="0" bIns="0"/>
                  <a:lstStyle/>
                  <a:p>
                    <a:endParaRPr lang="ru-RU" sz="2000"/>
                  </a:p>
                </p:txBody>
              </p:sp>
              <p:sp>
                <p:nvSpPr>
                  <p:cNvPr id="226" name="Rectangle 41"/>
                  <p:cNvSpPr>
                    <a:spLocks/>
                  </p:cNvSpPr>
                  <p:nvPr/>
                </p:nvSpPr>
                <p:spPr bwMode="auto">
                  <a:xfrm>
                    <a:off x="0" y="43"/>
                    <a:ext cx="190" cy="39"/>
                  </a:xfrm>
                  <a:prstGeom prst="rect">
                    <a:avLst/>
                  </a:prstGeom>
                  <a:solidFill>
                    <a:srgbClr val="AEABAB"/>
                  </a:solidFill>
                  <a:ln w="12700">
                    <a:solidFill>
                      <a:srgbClr val="757070"/>
                    </a:solidFill>
                    <a:miter lim="800000"/>
                    <a:headEnd/>
                    <a:tailEnd/>
                  </a:ln>
                </p:spPr>
                <p:txBody>
                  <a:bodyPr lIns="0" tIns="0" rIns="0" bIns="0"/>
                  <a:lstStyle>
                    <a:lvl1pPr>
                      <a:defRPr sz="4200">
                        <a:solidFill>
                          <a:srgbClr val="000000"/>
                        </a:solidFill>
                        <a:latin typeface="Gill Sans" charset="0"/>
                        <a:ea typeface="ヒラギノ角ゴ ProN W3" charset="0"/>
                        <a:cs typeface="ヒラギノ角ゴ ProN W3" charset="0"/>
                        <a:sym typeface="Gill Sans" charset="0"/>
                      </a:defRPr>
                    </a:lvl1pPr>
                    <a:lvl2pPr marL="742950" indent="-285750">
                      <a:defRPr sz="4200">
                        <a:solidFill>
                          <a:srgbClr val="000000"/>
                        </a:solidFill>
                        <a:latin typeface="Gill Sans" charset="0"/>
                        <a:ea typeface="ヒラギノ角ゴ ProN W3" charset="0"/>
                        <a:cs typeface="ヒラギノ角ゴ ProN W3" charset="0"/>
                        <a:sym typeface="Gill Sans" charset="0"/>
                      </a:defRPr>
                    </a:lvl2pPr>
                    <a:lvl3pPr marL="1143000" indent="-228600">
                      <a:defRPr sz="4200">
                        <a:solidFill>
                          <a:srgbClr val="000000"/>
                        </a:solidFill>
                        <a:latin typeface="Gill Sans" charset="0"/>
                        <a:ea typeface="ヒラギノ角ゴ ProN W3" charset="0"/>
                        <a:cs typeface="ヒラギノ角ゴ ProN W3" charset="0"/>
                        <a:sym typeface="Gill Sans" charset="0"/>
                      </a:defRPr>
                    </a:lvl3pPr>
                    <a:lvl4pPr marL="1600200" indent="-228600">
                      <a:defRPr sz="4200">
                        <a:solidFill>
                          <a:srgbClr val="000000"/>
                        </a:solidFill>
                        <a:latin typeface="Gill Sans" charset="0"/>
                        <a:ea typeface="ヒラギノ角ゴ ProN W3" charset="0"/>
                        <a:cs typeface="ヒラギノ角ゴ ProN W3" charset="0"/>
                        <a:sym typeface="Gill Sans" charset="0"/>
                      </a:defRPr>
                    </a:lvl4pPr>
                    <a:lvl5pPr marL="2057400" indent="-22860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endParaRPr lang="ru-RU" altLang="ru-RU" sz="4400"/>
                  </a:p>
                </p:txBody>
              </p:sp>
              <p:sp>
                <p:nvSpPr>
                  <p:cNvPr id="227" name="Rectangle 42"/>
                  <p:cNvSpPr>
                    <a:spLocks/>
                  </p:cNvSpPr>
                  <p:nvPr/>
                </p:nvSpPr>
                <p:spPr bwMode="auto">
                  <a:xfrm>
                    <a:off x="20" y="0"/>
                    <a:ext cx="146" cy="43"/>
                  </a:xfrm>
                  <a:prstGeom prst="rect">
                    <a:avLst/>
                  </a:prstGeom>
                  <a:solidFill>
                    <a:srgbClr val="3F3F3F"/>
                  </a:solidFill>
                  <a:ln w="12700">
                    <a:solidFill>
                      <a:srgbClr val="757070"/>
                    </a:solidFill>
                    <a:miter lim="800000"/>
                    <a:headEnd/>
                    <a:tailEnd/>
                  </a:ln>
                </p:spPr>
                <p:txBody>
                  <a:bodyPr lIns="0" tIns="0" rIns="0" bIns="0"/>
                  <a:lstStyle>
                    <a:lvl1pPr>
                      <a:defRPr sz="4200">
                        <a:solidFill>
                          <a:srgbClr val="000000"/>
                        </a:solidFill>
                        <a:latin typeface="Gill Sans" charset="0"/>
                        <a:ea typeface="ヒラギノ角ゴ ProN W3" charset="0"/>
                        <a:cs typeface="ヒラギノ角ゴ ProN W3" charset="0"/>
                        <a:sym typeface="Gill Sans" charset="0"/>
                      </a:defRPr>
                    </a:lvl1pPr>
                    <a:lvl2pPr marL="742950" indent="-285750">
                      <a:defRPr sz="4200">
                        <a:solidFill>
                          <a:srgbClr val="000000"/>
                        </a:solidFill>
                        <a:latin typeface="Gill Sans" charset="0"/>
                        <a:ea typeface="ヒラギノ角ゴ ProN W3" charset="0"/>
                        <a:cs typeface="ヒラギノ角ゴ ProN W3" charset="0"/>
                        <a:sym typeface="Gill Sans" charset="0"/>
                      </a:defRPr>
                    </a:lvl2pPr>
                    <a:lvl3pPr marL="1143000" indent="-228600">
                      <a:defRPr sz="4200">
                        <a:solidFill>
                          <a:srgbClr val="000000"/>
                        </a:solidFill>
                        <a:latin typeface="Gill Sans" charset="0"/>
                        <a:ea typeface="ヒラギノ角ゴ ProN W3" charset="0"/>
                        <a:cs typeface="ヒラギノ角ゴ ProN W3" charset="0"/>
                        <a:sym typeface="Gill Sans" charset="0"/>
                      </a:defRPr>
                    </a:lvl3pPr>
                    <a:lvl4pPr marL="1600200" indent="-228600">
                      <a:defRPr sz="4200">
                        <a:solidFill>
                          <a:srgbClr val="000000"/>
                        </a:solidFill>
                        <a:latin typeface="Gill Sans" charset="0"/>
                        <a:ea typeface="ヒラギノ角ゴ ProN W3" charset="0"/>
                        <a:cs typeface="ヒラギノ角ゴ ProN W3" charset="0"/>
                        <a:sym typeface="Gill Sans" charset="0"/>
                      </a:defRPr>
                    </a:lvl4pPr>
                    <a:lvl5pPr marL="2057400" indent="-22860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endParaRPr lang="ru-RU" altLang="ru-RU" sz="4400"/>
                  </a:p>
                </p:txBody>
              </p:sp>
            </p:grpSp>
            <p:grpSp>
              <p:nvGrpSpPr>
                <p:cNvPr id="221" name="Group 47"/>
                <p:cNvGrpSpPr>
                  <a:grpSpLocks/>
                </p:cNvGrpSpPr>
                <p:nvPr/>
              </p:nvGrpSpPr>
              <p:grpSpPr bwMode="auto">
                <a:xfrm>
                  <a:off x="387" y="0"/>
                  <a:ext cx="198" cy="671"/>
                  <a:chOff x="0" y="0"/>
                  <a:chExt cx="197" cy="671"/>
                </a:xfrm>
              </p:grpSpPr>
              <p:sp>
                <p:nvSpPr>
                  <p:cNvPr id="222" name="Freeform 44"/>
                  <p:cNvSpPr>
                    <a:spLocks/>
                  </p:cNvSpPr>
                  <p:nvPr/>
                </p:nvSpPr>
                <p:spPr bwMode="auto">
                  <a:xfrm rot="-5400000">
                    <a:off x="-209" y="288"/>
                    <a:ext cx="614" cy="152"/>
                  </a:xfrm>
                  <a:custGeom>
                    <a:avLst/>
                    <a:gdLst>
                      <a:gd name="T0" fmla="*/ 0 w 20479"/>
                      <a:gd name="T1" fmla="*/ 0 h 21600"/>
                      <a:gd name="T2" fmla="*/ 0 w 20479"/>
                      <a:gd name="T3" fmla="*/ 0 h 21600"/>
                      <a:gd name="T4" fmla="*/ 0 w 20479"/>
                      <a:gd name="T5" fmla="*/ 0 h 21600"/>
                      <a:gd name="T6" fmla="*/ 0 w 20479"/>
                      <a:gd name="T7" fmla="*/ 0 h 21600"/>
                      <a:gd name="T8" fmla="*/ 0 w 20479"/>
                      <a:gd name="T9" fmla="*/ 0 h 21600"/>
                      <a:gd name="T10" fmla="*/ 0 w 20479"/>
                      <a:gd name="T11" fmla="*/ 0 h 21600"/>
                      <a:gd name="T12" fmla="*/ 0 w 20479"/>
                      <a:gd name="T13" fmla="*/ 0 h 21600"/>
                      <a:gd name="T14" fmla="*/ 0 w 20479"/>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479" h="21600">
                        <a:moveTo>
                          <a:pt x="3745" y="0"/>
                        </a:moveTo>
                        <a:lnTo>
                          <a:pt x="19532" y="0"/>
                        </a:lnTo>
                        <a:cubicBezTo>
                          <a:pt x="21600" y="0"/>
                          <a:pt x="19637" y="4835"/>
                          <a:pt x="19637" y="10800"/>
                        </a:cubicBezTo>
                        <a:cubicBezTo>
                          <a:pt x="19637" y="16765"/>
                          <a:pt x="21600" y="21600"/>
                          <a:pt x="19532" y="21600"/>
                        </a:cubicBezTo>
                        <a:lnTo>
                          <a:pt x="3745" y="21600"/>
                        </a:lnTo>
                        <a:cubicBezTo>
                          <a:pt x="1677" y="21600"/>
                          <a:pt x="0" y="16765"/>
                          <a:pt x="0" y="10800"/>
                        </a:cubicBezTo>
                        <a:cubicBezTo>
                          <a:pt x="0" y="4835"/>
                          <a:pt x="1677" y="0"/>
                          <a:pt x="3745" y="0"/>
                        </a:cubicBezTo>
                        <a:close/>
                        <a:moveTo>
                          <a:pt x="3745" y="0"/>
                        </a:moveTo>
                      </a:path>
                    </a:pathLst>
                  </a:custGeom>
                  <a:solidFill>
                    <a:srgbClr val="5B9BD5"/>
                  </a:solidFill>
                  <a:ln w="12700" cap="flat">
                    <a:solidFill>
                      <a:srgbClr val="757070"/>
                    </a:solidFill>
                    <a:prstDash val="solid"/>
                    <a:miter lim="800000"/>
                    <a:headEnd type="none" w="med" len="med"/>
                    <a:tailEnd type="none" w="med" len="med"/>
                  </a:ln>
                </p:spPr>
                <p:txBody>
                  <a:bodyPr lIns="0" tIns="0" rIns="0" bIns="0"/>
                  <a:lstStyle/>
                  <a:p>
                    <a:endParaRPr lang="ru-RU" sz="2000"/>
                  </a:p>
                </p:txBody>
              </p:sp>
              <p:sp>
                <p:nvSpPr>
                  <p:cNvPr id="223" name="Rectangle 45"/>
                  <p:cNvSpPr>
                    <a:spLocks/>
                  </p:cNvSpPr>
                  <p:nvPr/>
                </p:nvSpPr>
                <p:spPr bwMode="auto">
                  <a:xfrm>
                    <a:off x="0" y="43"/>
                    <a:ext cx="197" cy="39"/>
                  </a:xfrm>
                  <a:prstGeom prst="rect">
                    <a:avLst/>
                  </a:prstGeom>
                  <a:solidFill>
                    <a:srgbClr val="AEABAB"/>
                  </a:solidFill>
                  <a:ln w="12700">
                    <a:solidFill>
                      <a:srgbClr val="757070"/>
                    </a:solidFill>
                    <a:miter lim="800000"/>
                    <a:headEnd/>
                    <a:tailEnd/>
                  </a:ln>
                </p:spPr>
                <p:txBody>
                  <a:bodyPr lIns="0" tIns="0" rIns="0" bIns="0"/>
                  <a:lstStyle>
                    <a:lvl1pPr>
                      <a:defRPr sz="4200">
                        <a:solidFill>
                          <a:srgbClr val="000000"/>
                        </a:solidFill>
                        <a:latin typeface="Gill Sans" charset="0"/>
                        <a:ea typeface="ヒラギノ角ゴ ProN W3" charset="0"/>
                        <a:cs typeface="ヒラギノ角ゴ ProN W3" charset="0"/>
                        <a:sym typeface="Gill Sans" charset="0"/>
                      </a:defRPr>
                    </a:lvl1pPr>
                    <a:lvl2pPr marL="742950" indent="-285750">
                      <a:defRPr sz="4200">
                        <a:solidFill>
                          <a:srgbClr val="000000"/>
                        </a:solidFill>
                        <a:latin typeface="Gill Sans" charset="0"/>
                        <a:ea typeface="ヒラギノ角ゴ ProN W3" charset="0"/>
                        <a:cs typeface="ヒラギノ角ゴ ProN W3" charset="0"/>
                        <a:sym typeface="Gill Sans" charset="0"/>
                      </a:defRPr>
                    </a:lvl2pPr>
                    <a:lvl3pPr marL="1143000" indent="-228600">
                      <a:defRPr sz="4200">
                        <a:solidFill>
                          <a:srgbClr val="000000"/>
                        </a:solidFill>
                        <a:latin typeface="Gill Sans" charset="0"/>
                        <a:ea typeface="ヒラギノ角ゴ ProN W3" charset="0"/>
                        <a:cs typeface="ヒラギノ角ゴ ProN W3" charset="0"/>
                        <a:sym typeface="Gill Sans" charset="0"/>
                      </a:defRPr>
                    </a:lvl3pPr>
                    <a:lvl4pPr marL="1600200" indent="-228600">
                      <a:defRPr sz="4200">
                        <a:solidFill>
                          <a:srgbClr val="000000"/>
                        </a:solidFill>
                        <a:latin typeface="Gill Sans" charset="0"/>
                        <a:ea typeface="ヒラギノ角ゴ ProN W3" charset="0"/>
                        <a:cs typeface="ヒラギノ角ゴ ProN W3" charset="0"/>
                        <a:sym typeface="Gill Sans" charset="0"/>
                      </a:defRPr>
                    </a:lvl4pPr>
                    <a:lvl5pPr marL="2057400" indent="-22860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endParaRPr lang="ru-RU" altLang="ru-RU" sz="4400"/>
                  </a:p>
                </p:txBody>
              </p:sp>
              <p:sp>
                <p:nvSpPr>
                  <p:cNvPr id="224" name="Rectangle 46"/>
                  <p:cNvSpPr>
                    <a:spLocks/>
                  </p:cNvSpPr>
                  <p:nvPr/>
                </p:nvSpPr>
                <p:spPr bwMode="auto">
                  <a:xfrm>
                    <a:off x="28" y="0"/>
                    <a:ext cx="146" cy="43"/>
                  </a:xfrm>
                  <a:prstGeom prst="rect">
                    <a:avLst/>
                  </a:prstGeom>
                  <a:solidFill>
                    <a:srgbClr val="3F3F3F"/>
                  </a:solidFill>
                  <a:ln w="12700">
                    <a:solidFill>
                      <a:srgbClr val="757070"/>
                    </a:solidFill>
                    <a:miter lim="800000"/>
                    <a:headEnd/>
                    <a:tailEnd/>
                  </a:ln>
                </p:spPr>
                <p:txBody>
                  <a:bodyPr lIns="0" tIns="0" rIns="0" bIns="0"/>
                  <a:lstStyle>
                    <a:lvl1pPr>
                      <a:defRPr sz="4200">
                        <a:solidFill>
                          <a:srgbClr val="000000"/>
                        </a:solidFill>
                        <a:latin typeface="Gill Sans" charset="0"/>
                        <a:ea typeface="ヒラギノ角ゴ ProN W3" charset="0"/>
                        <a:cs typeface="ヒラギノ角ゴ ProN W3" charset="0"/>
                        <a:sym typeface="Gill Sans" charset="0"/>
                      </a:defRPr>
                    </a:lvl1pPr>
                    <a:lvl2pPr marL="742950" indent="-285750">
                      <a:defRPr sz="4200">
                        <a:solidFill>
                          <a:srgbClr val="000000"/>
                        </a:solidFill>
                        <a:latin typeface="Gill Sans" charset="0"/>
                        <a:ea typeface="ヒラギノ角ゴ ProN W3" charset="0"/>
                        <a:cs typeface="ヒラギノ角ゴ ProN W3" charset="0"/>
                        <a:sym typeface="Gill Sans" charset="0"/>
                      </a:defRPr>
                    </a:lvl2pPr>
                    <a:lvl3pPr marL="1143000" indent="-228600">
                      <a:defRPr sz="4200">
                        <a:solidFill>
                          <a:srgbClr val="000000"/>
                        </a:solidFill>
                        <a:latin typeface="Gill Sans" charset="0"/>
                        <a:ea typeface="ヒラギノ角ゴ ProN W3" charset="0"/>
                        <a:cs typeface="ヒラギノ角ゴ ProN W3" charset="0"/>
                        <a:sym typeface="Gill Sans" charset="0"/>
                      </a:defRPr>
                    </a:lvl3pPr>
                    <a:lvl4pPr marL="1600200" indent="-228600">
                      <a:defRPr sz="4200">
                        <a:solidFill>
                          <a:srgbClr val="000000"/>
                        </a:solidFill>
                        <a:latin typeface="Gill Sans" charset="0"/>
                        <a:ea typeface="ヒラギノ角ゴ ProN W3" charset="0"/>
                        <a:cs typeface="ヒラギノ角ゴ ProN W3" charset="0"/>
                        <a:sym typeface="Gill Sans" charset="0"/>
                      </a:defRPr>
                    </a:lvl4pPr>
                    <a:lvl5pPr marL="2057400" indent="-22860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endParaRPr lang="ru-RU" altLang="ru-RU" sz="4400"/>
                  </a:p>
                </p:txBody>
              </p:sp>
            </p:grpSp>
          </p:grpSp>
          <p:sp>
            <p:nvSpPr>
              <p:cNvPr id="170" name="Line 49"/>
              <p:cNvSpPr>
                <a:spLocks noChangeShapeType="1"/>
              </p:cNvSpPr>
              <p:nvPr/>
            </p:nvSpPr>
            <p:spPr bwMode="auto">
              <a:xfrm rot="10800000">
                <a:off x="765" y="228"/>
                <a:ext cx="0" cy="311"/>
              </a:xfrm>
              <a:prstGeom prst="line">
                <a:avLst/>
              </a:prstGeom>
              <a:noFill/>
              <a:ln w="41275"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grpSp>
            <p:nvGrpSpPr>
              <p:cNvPr id="171" name="Group 82"/>
              <p:cNvGrpSpPr>
                <a:grpSpLocks/>
              </p:cNvGrpSpPr>
              <p:nvPr/>
            </p:nvGrpSpPr>
            <p:grpSpPr bwMode="auto">
              <a:xfrm rot="-5400000">
                <a:off x="835" y="306"/>
                <a:ext cx="877" cy="1129"/>
                <a:chOff x="0" y="0"/>
                <a:chExt cx="876" cy="1129"/>
              </a:xfrm>
            </p:grpSpPr>
            <p:sp>
              <p:nvSpPr>
                <p:cNvPr id="188" name="Line 50"/>
                <p:cNvSpPr>
                  <a:spLocks noChangeShapeType="1"/>
                </p:cNvSpPr>
                <p:nvPr/>
              </p:nvSpPr>
              <p:spPr bwMode="auto">
                <a:xfrm rot="10800000" flipH="1">
                  <a:off x="77" y="111"/>
                  <a:ext cx="730" cy="70"/>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189" name="Line 51"/>
                <p:cNvSpPr>
                  <a:spLocks noChangeShapeType="1"/>
                </p:cNvSpPr>
                <p:nvPr/>
              </p:nvSpPr>
              <p:spPr bwMode="auto">
                <a:xfrm rot="10800000" flipH="1">
                  <a:off x="77" y="143"/>
                  <a:ext cx="730" cy="70"/>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190" name="Line 52"/>
                <p:cNvSpPr>
                  <a:spLocks noChangeShapeType="1"/>
                </p:cNvSpPr>
                <p:nvPr/>
              </p:nvSpPr>
              <p:spPr bwMode="auto">
                <a:xfrm rot="10800000" flipH="1">
                  <a:off x="77" y="177"/>
                  <a:ext cx="730" cy="69"/>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191" name="Line 53"/>
                <p:cNvSpPr>
                  <a:spLocks noChangeShapeType="1"/>
                </p:cNvSpPr>
                <p:nvPr/>
              </p:nvSpPr>
              <p:spPr bwMode="auto">
                <a:xfrm rot="10800000" flipH="1">
                  <a:off x="77" y="209"/>
                  <a:ext cx="730" cy="70"/>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192" name="Line 54"/>
                <p:cNvSpPr>
                  <a:spLocks noChangeShapeType="1"/>
                </p:cNvSpPr>
                <p:nvPr/>
              </p:nvSpPr>
              <p:spPr bwMode="auto">
                <a:xfrm rot="10800000" flipH="1">
                  <a:off x="77" y="241"/>
                  <a:ext cx="730" cy="70"/>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193" name="Line 55"/>
                <p:cNvSpPr>
                  <a:spLocks noChangeShapeType="1"/>
                </p:cNvSpPr>
                <p:nvPr/>
              </p:nvSpPr>
              <p:spPr bwMode="auto">
                <a:xfrm rot="10800000" flipH="1">
                  <a:off x="77" y="275"/>
                  <a:ext cx="730" cy="69"/>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194" name="Line 56"/>
                <p:cNvSpPr>
                  <a:spLocks noChangeShapeType="1"/>
                </p:cNvSpPr>
                <p:nvPr/>
              </p:nvSpPr>
              <p:spPr bwMode="auto">
                <a:xfrm rot="10800000" flipH="1">
                  <a:off x="77" y="307"/>
                  <a:ext cx="730" cy="70"/>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195" name="Line 57"/>
                <p:cNvSpPr>
                  <a:spLocks noChangeShapeType="1"/>
                </p:cNvSpPr>
                <p:nvPr/>
              </p:nvSpPr>
              <p:spPr bwMode="auto">
                <a:xfrm rot="10800000" flipH="1">
                  <a:off x="77" y="339"/>
                  <a:ext cx="730" cy="70"/>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196" name="Line 58"/>
                <p:cNvSpPr>
                  <a:spLocks noChangeShapeType="1"/>
                </p:cNvSpPr>
                <p:nvPr/>
              </p:nvSpPr>
              <p:spPr bwMode="auto">
                <a:xfrm rot="10800000" flipH="1">
                  <a:off x="77" y="373"/>
                  <a:ext cx="730" cy="69"/>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197" name="Line 59"/>
                <p:cNvSpPr>
                  <a:spLocks noChangeShapeType="1"/>
                </p:cNvSpPr>
                <p:nvPr/>
              </p:nvSpPr>
              <p:spPr bwMode="auto">
                <a:xfrm rot="10800000" flipH="1">
                  <a:off x="77" y="404"/>
                  <a:ext cx="730" cy="70"/>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198" name="Line 60"/>
                <p:cNvSpPr>
                  <a:spLocks noChangeShapeType="1"/>
                </p:cNvSpPr>
                <p:nvPr/>
              </p:nvSpPr>
              <p:spPr bwMode="auto">
                <a:xfrm rot="10800000" flipH="1">
                  <a:off x="81" y="436"/>
                  <a:ext cx="730" cy="70"/>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199" name="Line 61"/>
                <p:cNvSpPr>
                  <a:spLocks noChangeShapeType="1"/>
                </p:cNvSpPr>
                <p:nvPr/>
              </p:nvSpPr>
              <p:spPr bwMode="auto">
                <a:xfrm rot="10800000" flipH="1">
                  <a:off x="77" y="470"/>
                  <a:ext cx="730" cy="69"/>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200" name="Line 62"/>
                <p:cNvSpPr>
                  <a:spLocks noChangeShapeType="1"/>
                </p:cNvSpPr>
                <p:nvPr/>
              </p:nvSpPr>
              <p:spPr bwMode="auto">
                <a:xfrm rot="10800000" flipH="1">
                  <a:off x="77" y="502"/>
                  <a:ext cx="730" cy="70"/>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201" name="Line 63"/>
                <p:cNvSpPr>
                  <a:spLocks noChangeShapeType="1"/>
                </p:cNvSpPr>
                <p:nvPr/>
              </p:nvSpPr>
              <p:spPr bwMode="auto">
                <a:xfrm rot="10800000" flipH="1">
                  <a:off x="77" y="534"/>
                  <a:ext cx="730" cy="70"/>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202" name="Line 64"/>
                <p:cNvSpPr>
                  <a:spLocks noChangeShapeType="1"/>
                </p:cNvSpPr>
                <p:nvPr/>
              </p:nvSpPr>
              <p:spPr bwMode="auto">
                <a:xfrm rot="10800000" flipH="1">
                  <a:off x="77" y="568"/>
                  <a:ext cx="730" cy="69"/>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203" name="Line 65"/>
                <p:cNvSpPr>
                  <a:spLocks noChangeShapeType="1"/>
                </p:cNvSpPr>
                <p:nvPr/>
              </p:nvSpPr>
              <p:spPr bwMode="auto">
                <a:xfrm rot="10800000" flipH="1">
                  <a:off x="77" y="600"/>
                  <a:ext cx="730" cy="70"/>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204" name="Line 66"/>
                <p:cNvSpPr>
                  <a:spLocks noChangeShapeType="1"/>
                </p:cNvSpPr>
                <p:nvPr/>
              </p:nvSpPr>
              <p:spPr bwMode="auto">
                <a:xfrm rot="10800000" flipH="1">
                  <a:off x="77" y="632"/>
                  <a:ext cx="730" cy="70"/>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205" name="Line 67"/>
                <p:cNvSpPr>
                  <a:spLocks noChangeShapeType="1"/>
                </p:cNvSpPr>
                <p:nvPr/>
              </p:nvSpPr>
              <p:spPr bwMode="auto">
                <a:xfrm rot="10800000" flipH="1">
                  <a:off x="77" y="666"/>
                  <a:ext cx="730" cy="69"/>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206" name="Line 68"/>
                <p:cNvSpPr>
                  <a:spLocks noChangeShapeType="1"/>
                </p:cNvSpPr>
                <p:nvPr/>
              </p:nvSpPr>
              <p:spPr bwMode="auto">
                <a:xfrm rot="10800000" flipH="1">
                  <a:off x="77" y="701"/>
                  <a:ext cx="730" cy="69"/>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207" name="Line 69"/>
                <p:cNvSpPr>
                  <a:spLocks noChangeShapeType="1"/>
                </p:cNvSpPr>
                <p:nvPr/>
              </p:nvSpPr>
              <p:spPr bwMode="auto">
                <a:xfrm rot="10800000" flipH="1">
                  <a:off x="77" y="734"/>
                  <a:ext cx="730" cy="70"/>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208" name="Line 70"/>
                <p:cNvSpPr>
                  <a:spLocks noChangeShapeType="1"/>
                </p:cNvSpPr>
                <p:nvPr/>
              </p:nvSpPr>
              <p:spPr bwMode="auto">
                <a:xfrm rot="10800000" flipH="1">
                  <a:off x="77" y="767"/>
                  <a:ext cx="730" cy="70"/>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209" name="Line 71"/>
                <p:cNvSpPr>
                  <a:spLocks noChangeShapeType="1"/>
                </p:cNvSpPr>
                <p:nvPr/>
              </p:nvSpPr>
              <p:spPr bwMode="auto">
                <a:xfrm rot="10800000" flipH="1">
                  <a:off x="77" y="799"/>
                  <a:ext cx="730" cy="69"/>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210" name="Line 72"/>
                <p:cNvSpPr>
                  <a:spLocks noChangeShapeType="1"/>
                </p:cNvSpPr>
                <p:nvPr/>
              </p:nvSpPr>
              <p:spPr bwMode="auto">
                <a:xfrm rot="10800000" flipH="1">
                  <a:off x="77" y="832"/>
                  <a:ext cx="730" cy="70"/>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211" name="Line 73"/>
                <p:cNvSpPr>
                  <a:spLocks noChangeShapeType="1"/>
                </p:cNvSpPr>
                <p:nvPr/>
              </p:nvSpPr>
              <p:spPr bwMode="auto">
                <a:xfrm rot="10800000" flipH="1">
                  <a:off x="77" y="865"/>
                  <a:ext cx="730" cy="70"/>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212" name="Line 74"/>
                <p:cNvSpPr>
                  <a:spLocks noChangeShapeType="1"/>
                </p:cNvSpPr>
                <p:nvPr/>
              </p:nvSpPr>
              <p:spPr bwMode="auto">
                <a:xfrm rot="10800000" flipH="1">
                  <a:off x="77" y="897"/>
                  <a:ext cx="730" cy="69"/>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213" name="Line 75"/>
                <p:cNvSpPr>
                  <a:spLocks noChangeShapeType="1"/>
                </p:cNvSpPr>
                <p:nvPr/>
              </p:nvSpPr>
              <p:spPr bwMode="auto">
                <a:xfrm rot="10800000" flipH="1">
                  <a:off x="77" y="930"/>
                  <a:ext cx="730" cy="70"/>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214" name="Line 76"/>
                <p:cNvSpPr>
                  <a:spLocks noChangeShapeType="1"/>
                </p:cNvSpPr>
                <p:nvPr/>
              </p:nvSpPr>
              <p:spPr bwMode="auto">
                <a:xfrm rot="10800000" flipH="1">
                  <a:off x="73" y="968"/>
                  <a:ext cx="730" cy="70"/>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215" name="Line 77"/>
                <p:cNvSpPr>
                  <a:spLocks noChangeShapeType="1"/>
                </p:cNvSpPr>
                <p:nvPr/>
              </p:nvSpPr>
              <p:spPr bwMode="auto">
                <a:xfrm rot="10800000" flipH="1">
                  <a:off x="81" y="1007"/>
                  <a:ext cx="730" cy="69"/>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216" name="Line 78"/>
                <p:cNvSpPr>
                  <a:spLocks noChangeShapeType="1"/>
                </p:cNvSpPr>
                <p:nvPr/>
              </p:nvSpPr>
              <p:spPr bwMode="auto">
                <a:xfrm rot="10800000" flipH="1">
                  <a:off x="68" y="46"/>
                  <a:ext cx="730" cy="70"/>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217" name="Line 79"/>
                <p:cNvSpPr>
                  <a:spLocks noChangeShapeType="1"/>
                </p:cNvSpPr>
                <p:nvPr/>
              </p:nvSpPr>
              <p:spPr bwMode="auto">
                <a:xfrm rot="10800000" flipH="1">
                  <a:off x="68" y="78"/>
                  <a:ext cx="730" cy="69"/>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218" name="Rectangle 80"/>
                <p:cNvSpPr>
                  <a:spLocks/>
                </p:cNvSpPr>
                <p:nvPr/>
              </p:nvSpPr>
              <p:spPr bwMode="auto">
                <a:xfrm>
                  <a:off x="0" y="0"/>
                  <a:ext cx="876" cy="98"/>
                </a:xfrm>
                <a:prstGeom prst="rect">
                  <a:avLst/>
                </a:prstGeom>
                <a:solidFill>
                  <a:srgbClr val="000000"/>
                </a:solidFill>
                <a:ln w="19050">
                  <a:solidFill>
                    <a:schemeClr val="tx1"/>
                  </a:solidFill>
                  <a:miter lim="800000"/>
                  <a:headEnd/>
                  <a:tailEnd/>
                </a:ln>
              </p:spPr>
              <p:txBody>
                <a:bodyPr lIns="0" tIns="0" rIns="0" bIns="0"/>
                <a:lstStyle>
                  <a:lvl1pPr>
                    <a:defRPr sz="4200">
                      <a:solidFill>
                        <a:srgbClr val="000000"/>
                      </a:solidFill>
                      <a:latin typeface="Gill Sans" charset="0"/>
                      <a:ea typeface="ヒラギノ角ゴ ProN W3" charset="0"/>
                      <a:cs typeface="ヒラギノ角ゴ ProN W3" charset="0"/>
                      <a:sym typeface="Gill Sans" charset="0"/>
                    </a:defRPr>
                  </a:lvl1pPr>
                  <a:lvl2pPr marL="742950" indent="-285750">
                    <a:defRPr sz="4200">
                      <a:solidFill>
                        <a:srgbClr val="000000"/>
                      </a:solidFill>
                      <a:latin typeface="Gill Sans" charset="0"/>
                      <a:ea typeface="ヒラギノ角ゴ ProN W3" charset="0"/>
                      <a:cs typeface="ヒラギノ角ゴ ProN W3" charset="0"/>
                      <a:sym typeface="Gill Sans" charset="0"/>
                    </a:defRPr>
                  </a:lvl2pPr>
                  <a:lvl3pPr marL="1143000" indent="-228600">
                    <a:defRPr sz="4200">
                      <a:solidFill>
                        <a:srgbClr val="000000"/>
                      </a:solidFill>
                      <a:latin typeface="Gill Sans" charset="0"/>
                      <a:ea typeface="ヒラギノ角ゴ ProN W3" charset="0"/>
                      <a:cs typeface="ヒラギノ角ゴ ProN W3" charset="0"/>
                      <a:sym typeface="Gill Sans" charset="0"/>
                    </a:defRPr>
                  </a:lvl3pPr>
                  <a:lvl4pPr marL="1600200" indent="-228600">
                    <a:defRPr sz="4200">
                      <a:solidFill>
                        <a:srgbClr val="000000"/>
                      </a:solidFill>
                      <a:latin typeface="Gill Sans" charset="0"/>
                      <a:ea typeface="ヒラギノ角ゴ ProN W3" charset="0"/>
                      <a:cs typeface="ヒラギノ角ゴ ProN W3" charset="0"/>
                      <a:sym typeface="Gill Sans" charset="0"/>
                    </a:defRPr>
                  </a:lvl4pPr>
                  <a:lvl5pPr marL="2057400" indent="-22860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endParaRPr lang="ru-RU" altLang="ru-RU" sz="4400"/>
                </a:p>
              </p:txBody>
            </p:sp>
            <p:sp>
              <p:nvSpPr>
                <p:cNvPr id="219" name="Rectangle 81"/>
                <p:cNvSpPr>
                  <a:spLocks/>
                </p:cNvSpPr>
                <p:nvPr/>
              </p:nvSpPr>
              <p:spPr bwMode="auto">
                <a:xfrm>
                  <a:off x="0" y="1031"/>
                  <a:ext cx="876" cy="98"/>
                </a:xfrm>
                <a:prstGeom prst="rect">
                  <a:avLst/>
                </a:prstGeom>
                <a:solidFill>
                  <a:srgbClr val="000000"/>
                </a:solidFill>
                <a:ln w="19050">
                  <a:solidFill>
                    <a:schemeClr val="tx1"/>
                  </a:solidFill>
                  <a:miter lim="800000"/>
                  <a:headEnd/>
                  <a:tailEnd/>
                </a:ln>
              </p:spPr>
              <p:txBody>
                <a:bodyPr lIns="0" tIns="0" rIns="0" bIns="0"/>
                <a:lstStyle>
                  <a:lvl1pPr>
                    <a:defRPr sz="4200">
                      <a:solidFill>
                        <a:srgbClr val="000000"/>
                      </a:solidFill>
                      <a:latin typeface="Gill Sans" charset="0"/>
                      <a:ea typeface="ヒラギノ角ゴ ProN W3" charset="0"/>
                      <a:cs typeface="ヒラギノ角ゴ ProN W3" charset="0"/>
                      <a:sym typeface="Gill Sans" charset="0"/>
                    </a:defRPr>
                  </a:lvl1pPr>
                  <a:lvl2pPr marL="742950" indent="-285750">
                    <a:defRPr sz="4200">
                      <a:solidFill>
                        <a:srgbClr val="000000"/>
                      </a:solidFill>
                      <a:latin typeface="Gill Sans" charset="0"/>
                      <a:ea typeface="ヒラギノ角ゴ ProN W3" charset="0"/>
                      <a:cs typeface="ヒラギノ角ゴ ProN W3" charset="0"/>
                      <a:sym typeface="Gill Sans" charset="0"/>
                    </a:defRPr>
                  </a:lvl2pPr>
                  <a:lvl3pPr marL="1143000" indent="-228600">
                    <a:defRPr sz="4200">
                      <a:solidFill>
                        <a:srgbClr val="000000"/>
                      </a:solidFill>
                      <a:latin typeface="Gill Sans" charset="0"/>
                      <a:ea typeface="ヒラギノ角ゴ ProN W3" charset="0"/>
                      <a:cs typeface="ヒラギノ角ゴ ProN W3" charset="0"/>
                      <a:sym typeface="Gill Sans" charset="0"/>
                    </a:defRPr>
                  </a:lvl3pPr>
                  <a:lvl4pPr marL="1600200" indent="-228600">
                    <a:defRPr sz="4200">
                      <a:solidFill>
                        <a:srgbClr val="000000"/>
                      </a:solidFill>
                      <a:latin typeface="Gill Sans" charset="0"/>
                      <a:ea typeface="ヒラギノ角ゴ ProN W3" charset="0"/>
                      <a:cs typeface="ヒラギノ角ゴ ProN W3" charset="0"/>
                      <a:sym typeface="Gill Sans" charset="0"/>
                    </a:defRPr>
                  </a:lvl4pPr>
                  <a:lvl5pPr marL="2057400" indent="-22860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endParaRPr lang="ru-RU" altLang="ru-RU" sz="4400"/>
                </a:p>
              </p:txBody>
            </p:sp>
          </p:grpSp>
          <p:sp>
            <p:nvSpPr>
              <p:cNvPr id="172" name="Line 83"/>
              <p:cNvSpPr>
                <a:spLocks noChangeShapeType="1"/>
              </p:cNvSpPr>
              <p:nvPr/>
            </p:nvSpPr>
            <p:spPr bwMode="auto">
              <a:xfrm>
                <a:off x="765" y="228"/>
                <a:ext cx="1028" cy="0"/>
              </a:xfrm>
              <a:prstGeom prst="line">
                <a:avLst/>
              </a:prstGeom>
              <a:noFill/>
              <a:ln w="41275"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173" name="Rectangle 84"/>
              <p:cNvSpPr>
                <a:spLocks/>
              </p:cNvSpPr>
              <p:nvPr/>
            </p:nvSpPr>
            <p:spPr bwMode="auto">
              <a:xfrm>
                <a:off x="936" y="0"/>
                <a:ext cx="690" cy="447"/>
              </a:xfrm>
              <a:prstGeom prst="rect">
                <a:avLst/>
              </a:prstGeom>
              <a:solidFill>
                <a:srgbClr val="F7CBAC"/>
              </a:solidFill>
              <a:ln w="12700">
                <a:solidFill>
                  <a:srgbClr val="757070"/>
                </a:solidFill>
                <a:miter lim="800000"/>
                <a:headEnd/>
                <a:tailEnd/>
              </a:ln>
            </p:spPr>
            <p:txBody>
              <a:bodyPr lIns="38100" tIns="38100" rIns="38100" bIns="38100" anchor="b"/>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566738" indent="-188913">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944563" indent="-188913">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322388" indent="-1889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1700213" indent="-1889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1574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6146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0718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5290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ru-RU" sz="1600">
                    <a:latin typeface="Lucida Grande" charset="0"/>
                    <a:ea typeface="Lucida Grande" charset="0"/>
                    <a:cs typeface="Lucida Grande" charset="0"/>
                    <a:sym typeface="Lucida Grande" charset="0"/>
                  </a:rPr>
                  <a:t>Generator</a:t>
                </a:r>
              </a:p>
            </p:txBody>
          </p:sp>
          <p:sp>
            <p:nvSpPr>
              <p:cNvPr id="174" name="Oval 85"/>
              <p:cNvSpPr>
                <a:spLocks/>
              </p:cNvSpPr>
              <p:nvPr/>
            </p:nvSpPr>
            <p:spPr bwMode="auto">
              <a:xfrm>
                <a:off x="1185" y="95"/>
                <a:ext cx="195" cy="195"/>
              </a:xfrm>
              <a:prstGeom prst="ellipse">
                <a:avLst/>
              </a:prstGeom>
              <a:solidFill>
                <a:srgbClr val="F7CBAC"/>
              </a:solidFill>
              <a:ln w="12700">
                <a:solidFill>
                  <a:srgbClr val="3F3F3F"/>
                </a:solidFill>
                <a:miter lim="800000"/>
                <a:headEnd/>
                <a:tailEnd/>
              </a:ln>
            </p:spPr>
            <p:txBody>
              <a:bodyPr lIns="0" tIns="0" rIns="0" bIns="0"/>
              <a:lstStyle>
                <a:lvl1pPr>
                  <a:defRPr sz="4200">
                    <a:solidFill>
                      <a:srgbClr val="000000"/>
                    </a:solidFill>
                    <a:latin typeface="Gill Sans" charset="0"/>
                    <a:ea typeface="ヒラギノ角ゴ ProN W3" charset="0"/>
                    <a:cs typeface="ヒラギノ角ゴ ProN W3" charset="0"/>
                    <a:sym typeface="Gill Sans" charset="0"/>
                  </a:defRPr>
                </a:lvl1pPr>
                <a:lvl2pPr marL="742950" indent="-285750">
                  <a:defRPr sz="4200">
                    <a:solidFill>
                      <a:srgbClr val="000000"/>
                    </a:solidFill>
                    <a:latin typeface="Gill Sans" charset="0"/>
                    <a:ea typeface="ヒラギノ角ゴ ProN W3" charset="0"/>
                    <a:cs typeface="ヒラギノ角ゴ ProN W3" charset="0"/>
                    <a:sym typeface="Gill Sans" charset="0"/>
                  </a:defRPr>
                </a:lvl2pPr>
                <a:lvl3pPr marL="1143000" indent="-228600">
                  <a:defRPr sz="4200">
                    <a:solidFill>
                      <a:srgbClr val="000000"/>
                    </a:solidFill>
                    <a:latin typeface="Gill Sans" charset="0"/>
                    <a:ea typeface="ヒラギノ角ゴ ProN W3" charset="0"/>
                    <a:cs typeface="ヒラギノ角ゴ ProN W3" charset="0"/>
                    <a:sym typeface="Gill Sans" charset="0"/>
                  </a:defRPr>
                </a:lvl3pPr>
                <a:lvl4pPr marL="1600200" indent="-228600">
                  <a:defRPr sz="4200">
                    <a:solidFill>
                      <a:srgbClr val="000000"/>
                    </a:solidFill>
                    <a:latin typeface="Gill Sans" charset="0"/>
                    <a:ea typeface="ヒラギノ角ゴ ProN W3" charset="0"/>
                    <a:cs typeface="ヒラギノ角ゴ ProN W3" charset="0"/>
                    <a:sym typeface="Gill Sans" charset="0"/>
                  </a:defRPr>
                </a:lvl4pPr>
                <a:lvl5pPr marL="2057400" indent="-22860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endParaRPr lang="ru-RU" altLang="ru-RU" sz="4400"/>
              </a:p>
            </p:txBody>
          </p:sp>
          <p:sp>
            <p:nvSpPr>
              <p:cNvPr id="175" name="Freeform 86"/>
              <p:cNvSpPr>
                <a:spLocks/>
              </p:cNvSpPr>
              <p:nvPr/>
            </p:nvSpPr>
            <p:spPr bwMode="auto">
              <a:xfrm>
                <a:off x="1212" y="144"/>
                <a:ext cx="136" cy="113"/>
              </a:xfrm>
              <a:custGeom>
                <a:avLst/>
                <a:gdLst>
                  <a:gd name="T0" fmla="*/ 0 w 21600"/>
                  <a:gd name="T1" fmla="*/ 0 h 19050"/>
                  <a:gd name="T2" fmla="*/ 0 w 21600"/>
                  <a:gd name="T3" fmla="*/ 0 h 19050"/>
                  <a:gd name="T4" fmla="*/ 0 w 21600"/>
                  <a:gd name="T5" fmla="*/ 0 h 19050"/>
                  <a:gd name="T6" fmla="*/ 0 w 21600"/>
                  <a:gd name="T7" fmla="*/ 0 h 190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19050">
                    <a:moveTo>
                      <a:pt x="0" y="9292"/>
                    </a:moveTo>
                    <a:cubicBezTo>
                      <a:pt x="2543" y="3997"/>
                      <a:pt x="5087" y="-1299"/>
                      <a:pt x="7513" y="286"/>
                    </a:cubicBezTo>
                    <a:cubicBezTo>
                      <a:pt x="9939" y="1870"/>
                      <a:pt x="12209" y="17299"/>
                      <a:pt x="14557" y="18800"/>
                    </a:cubicBezTo>
                    <a:cubicBezTo>
                      <a:pt x="16904" y="20301"/>
                      <a:pt x="19252" y="14797"/>
                      <a:pt x="21600" y="9292"/>
                    </a:cubicBezTo>
                  </a:path>
                </a:pathLst>
              </a:custGeom>
              <a:noFill/>
              <a:ln w="12700" cap="flat">
                <a:solidFill>
                  <a:srgbClr val="3F3F3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ru-RU" sz="2000"/>
              </a:p>
            </p:txBody>
          </p:sp>
          <p:sp>
            <p:nvSpPr>
              <p:cNvPr id="176" name="Rectangle 87"/>
              <p:cNvSpPr>
                <a:spLocks/>
              </p:cNvSpPr>
              <p:nvPr/>
            </p:nvSpPr>
            <p:spPr bwMode="auto">
              <a:xfrm>
                <a:off x="700" y="1336"/>
                <a:ext cx="1204" cy="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wrap="none" lIns="38100" tIns="38100" rIns="38100" bIns="38100">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566738" indent="-188913">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944563" indent="-188913">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322388" indent="-1889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1700213" indent="-1889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1574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6146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0718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5290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ru-RU" sz="1600" dirty="0">
                    <a:latin typeface="Lucida Grande" charset="0"/>
                    <a:ea typeface="Lucida Grande" charset="0"/>
                    <a:cs typeface="Lucida Grande" charset="0"/>
                    <a:sym typeface="Lucida Grande" charset="0"/>
                  </a:rPr>
                  <a:t>Electromagnetic coil</a:t>
                </a:r>
                <a:endParaRPr lang="en-US" altLang="ru-RU" sz="2000" dirty="0">
                  <a:latin typeface="Lucida Grande" charset="0"/>
                  <a:ea typeface="Lucida Grande" charset="0"/>
                  <a:cs typeface="Lucida Grande" charset="0"/>
                  <a:sym typeface="Lucida Grande" charset="0"/>
                </a:endParaRPr>
              </a:p>
              <a:p>
                <a:pPr algn="ctr" eaLnBrk="1" hangingPunct="1">
                  <a:lnSpc>
                    <a:spcPct val="100000"/>
                  </a:lnSpc>
                  <a:spcBef>
                    <a:spcPct val="0"/>
                  </a:spcBef>
                  <a:buFontTx/>
                  <a:buNone/>
                </a:pPr>
                <a:r>
                  <a:rPr lang="en-US" altLang="ru-RU" sz="1600" dirty="0">
                    <a:latin typeface="Lucida Grande" charset="0"/>
                    <a:ea typeface="Lucida Grande" charset="0"/>
                    <a:cs typeface="Lucida Grande" charset="0"/>
                    <a:sym typeface="Lucida Grande" charset="0"/>
                  </a:rPr>
                  <a:t>creates a field</a:t>
                </a:r>
              </a:p>
            </p:txBody>
          </p:sp>
          <p:sp>
            <p:nvSpPr>
              <p:cNvPr id="177" name="Line 88"/>
              <p:cNvSpPr>
                <a:spLocks noChangeShapeType="1"/>
              </p:cNvSpPr>
              <p:nvPr/>
            </p:nvSpPr>
            <p:spPr bwMode="auto">
              <a:xfrm rot="10800000" flipH="1">
                <a:off x="1255" y="1261"/>
                <a:ext cx="0" cy="92"/>
              </a:xfrm>
              <a:prstGeom prst="line">
                <a:avLst/>
              </a:prstGeom>
              <a:noFill/>
              <a:ln w="6350">
                <a:solidFill>
                  <a:srgbClr val="757070"/>
                </a:solidFill>
                <a:prstDash val="dash"/>
                <a:miter lim="800000"/>
                <a:headEnd/>
                <a:tailEnd type="triangle" w="sm" len="sm"/>
              </a:ln>
              <a:extLst>
                <a:ext uri="{909E8E84-426E-40DD-AFC4-6F175D3DCCD1}">
                  <a14:hiddenFill xmlns:a14="http://schemas.microsoft.com/office/drawing/2010/main">
                    <a:noFill/>
                  </a14:hiddenFill>
                </a:ext>
              </a:extLst>
            </p:spPr>
            <p:txBody>
              <a:bodyPr lIns="0" tIns="0" rIns="0" bIns="0"/>
              <a:lstStyle/>
              <a:p>
                <a:endParaRPr lang="ru-RU" sz="2000"/>
              </a:p>
            </p:txBody>
          </p:sp>
          <p:grpSp>
            <p:nvGrpSpPr>
              <p:cNvPr id="178" name="Group 91"/>
              <p:cNvGrpSpPr>
                <a:grpSpLocks/>
              </p:cNvGrpSpPr>
              <p:nvPr/>
            </p:nvGrpSpPr>
            <p:grpSpPr bwMode="auto">
              <a:xfrm>
                <a:off x="1013" y="815"/>
                <a:ext cx="111" cy="184"/>
                <a:chOff x="-5" y="-4"/>
                <a:chExt cx="110" cy="184"/>
              </a:xfrm>
            </p:grpSpPr>
            <p:sp>
              <p:nvSpPr>
                <p:cNvPr id="186" name="Rectangle 89"/>
                <p:cNvSpPr>
                  <a:spLocks/>
                </p:cNvSpPr>
                <p:nvPr/>
              </p:nvSpPr>
              <p:spPr bwMode="auto">
                <a:xfrm>
                  <a:off x="0" y="22"/>
                  <a:ext cx="99" cy="125"/>
                </a:xfrm>
                <a:prstGeom prst="rect">
                  <a:avLst/>
                </a:prstGeom>
                <a:solidFill>
                  <a:srgbClr val="FFFFFF">
                    <a:alpha val="55685"/>
                  </a:srgbClr>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a:defRPr sz="4200">
                      <a:solidFill>
                        <a:srgbClr val="000000"/>
                      </a:solidFill>
                      <a:latin typeface="Gill Sans" charset="0"/>
                      <a:ea typeface="ヒラギノ角ゴ ProN W3" charset="0"/>
                      <a:cs typeface="ヒラギノ角ゴ ProN W3" charset="0"/>
                      <a:sym typeface="Gill Sans" charset="0"/>
                    </a:defRPr>
                  </a:lvl1pPr>
                  <a:lvl2pPr marL="742950" indent="-285750">
                    <a:defRPr sz="4200">
                      <a:solidFill>
                        <a:srgbClr val="000000"/>
                      </a:solidFill>
                      <a:latin typeface="Gill Sans" charset="0"/>
                      <a:ea typeface="ヒラギノ角ゴ ProN W3" charset="0"/>
                      <a:cs typeface="ヒラギノ角ゴ ProN W3" charset="0"/>
                      <a:sym typeface="Gill Sans" charset="0"/>
                    </a:defRPr>
                  </a:lvl2pPr>
                  <a:lvl3pPr marL="1143000" indent="-228600">
                    <a:defRPr sz="4200">
                      <a:solidFill>
                        <a:srgbClr val="000000"/>
                      </a:solidFill>
                      <a:latin typeface="Gill Sans" charset="0"/>
                      <a:ea typeface="ヒラギノ角ゴ ProN W3" charset="0"/>
                      <a:cs typeface="ヒラギノ角ゴ ProN W3" charset="0"/>
                      <a:sym typeface="Gill Sans" charset="0"/>
                    </a:defRPr>
                  </a:lvl3pPr>
                  <a:lvl4pPr marL="1600200" indent="-228600">
                    <a:defRPr sz="4200">
                      <a:solidFill>
                        <a:srgbClr val="000000"/>
                      </a:solidFill>
                      <a:latin typeface="Gill Sans" charset="0"/>
                      <a:ea typeface="ヒラギノ角ゴ ProN W3" charset="0"/>
                      <a:cs typeface="ヒラギノ角ゴ ProN W3" charset="0"/>
                      <a:sym typeface="Gill Sans" charset="0"/>
                    </a:defRPr>
                  </a:lvl4pPr>
                  <a:lvl5pPr marL="2057400" indent="-22860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endParaRPr lang="ru-RU" altLang="ru-RU" sz="4400"/>
                </a:p>
              </p:txBody>
            </p:sp>
            <p:sp>
              <p:nvSpPr>
                <p:cNvPr id="187" name="Rectangle 90"/>
                <p:cNvSpPr>
                  <a:spLocks/>
                </p:cNvSpPr>
                <p:nvPr/>
              </p:nvSpPr>
              <p:spPr bwMode="auto">
                <a:xfrm>
                  <a:off x="-5" y="-4"/>
                  <a:ext cx="110"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wrap="none" lIns="38100" tIns="38100" rIns="38100" bIns="38100">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566738" indent="-188913">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944563" indent="-188913">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322388" indent="-1889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1700213" indent="-1889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1574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6146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0718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5290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ru-RU" sz="1400" dirty="0">
                      <a:latin typeface="Lucida Grande" charset="0"/>
                      <a:ea typeface="Lucida Grande" charset="0"/>
                      <a:cs typeface="Lucida Grande" charset="0"/>
                      <a:sym typeface="Lucida Grande" charset="0"/>
                    </a:rPr>
                    <a:t>1</a:t>
                  </a:r>
                </a:p>
              </p:txBody>
            </p:sp>
          </p:grpSp>
          <p:grpSp>
            <p:nvGrpSpPr>
              <p:cNvPr id="179" name="Group 94"/>
              <p:cNvGrpSpPr>
                <a:grpSpLocks/>
              </p:cNvGrpSpPr>
              <p:nvPr/>
            </p:nvGrpSpPr>
            <p:grpSpPr bwMode="auto">
              <a:xfrm>
                <a:off x="1407" y="810"/>
                <a:ext cx="111" cy="184"/>
                <a:chOff x="-3" y="-9"/>
                <a:chExt cx="110" cy="184"/>
              </a:xfrm>
            </p:grpSpPr>
            <p:sp>
              <p:nvSpPr>
                <p:cNvPr id="184" name="Rectangle 92"/>
                <p:cNvSpPr>
                  <a:spLocks/>
                </p:cNvSpPr>
                <p:nvPr/>
              </p:nvSpPr>
              <p:spPr bwMode="auto">
                <a:xfrm>
                  <a:off x="0" y="22"/>
                  <a:ext cx="99" cy="125"/>
                </a:xfrm>
                <a:prstGeom prst="rect">
                  <a:avLst/>
                </a:prstGeom>
                <a:solidFill>
                  <a:srgbClr val="FFFFFF">
                    <a:alpha val="55685"/>
                  </a:srgbClr>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a:defRPr sz="4200">
                      <a:solidFill>
                        <a:srgbClr val="000000"/>
                      </a:solidFill>
                      <a:latin typeface="Gill Sans" charset="0"/>
                      <a:ea typeface="ヒラギノ角ゴ ProN W3" charset="0"/>
                      <a:cs typeface="ヒラギノ角ゴ ProN W3" charset="0"/>
                      <a:sym typeface="Gill Sans" charset="0"/>
                    </a:defRPr>
                  </a:lvl1pPr>
                  <a:lvl2pPr marL="742950" indent="-285750">
                    <a:defRPr sz="4200">
                      <a:solidFill>
                        <a:srgbClr val="000000"/>
                      </a:solidFill>
                      <a:latin typeface="Gill Sans" charset="0"/>
                      <a:ea typeface="ヒラギノ角ゴ ProN W3" charset="0"/>
                      <a:cs typeface="ヒラギノ角ゴ ProN W3" charset="0"/>
                      <a:sym typeface="Gill Sans" charset="0"/>
                    </a:defRPr>
                  </a:lvl2pPr>
                  <a:lvl3pPr marL="1143000" indent="-228600">
                    <a:defRPr sz="4200">
                      <a:solidFill>
                        <a:srgbClr val="000000"/>
                      </a:solidFill>
                      <a:latin typeface="Gill Sans" charset="0"/>
                      <a:ea typeface="ヒラギノ角ゴ ProN W3" charset="0"/>
                      <a:cs typeface="ヒラギノ角ゴ ProN W3" charset="0"/>
                      <a:sym typeface="Gill Sans" charset="0"/>
                    </a:defRPr>
                  </a:lvl3pPr>
                  <a:lvl4pPr marL="1600200" indent="-228600">
                    <a:defRPr sz="4200">
                      <a:solidFill>
                        <a:srgbClr val="000000"/>
                      </a:solidFill>
                      <a:latin typeface="Gill Sans" charset="0"/>
                      <a:ea typeface="ヒラギノ角ゴ ProN W3" charset="0"/>
                      <a:cs typeface="ヒラギノ角ゴ ProN W3" charset="0"/>
                      <a:sym typeface="Gill Sans" charset="0"/>
                    </a:defRPr>
                  </a:lvl4pPr>
                  <a:lvl5pPr marL="2057400" indent="-22860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endParaRPr lang="ru-RU" altLang="ru-RU" sz="4400"/>
                </a:p>
              </p:txBody>
            </p:sp>
            <p:sp>
              <p:nvSpPr>
                <p:cNvPr id="185" name="Rectangle 93"/>
                <p:cNvSpPr>
                  <a:spLocks/>
                </p:cNvSpPr>
                <p:nvPr/>
              </p:nvSpPr>
              <p:spPr bwMode="auto">
                <a:xfrm>
                  <a:off x="-3" y="-9"/>
                  <a:ext cx="110"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wrap="none" lIns="38100" tIns="38100" rIns="38100" bIns="38100">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566738" indent="-188913">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944563" indent="-188913">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322388" indent="-1889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1700213" indent="-1889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1574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6146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0718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5290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ru-RU" sz="1400" dirty="0">
                      <a:latin typeface="Lucida Grande" charset="0"/>
                      <a:ea typeface="Lucida Grande" charset="0"/>
                      <a:cs typeface="Lucida Grande" charset="0"/>
                      <a:sym typeface="Lucida Grande" charset="0"/>
                    </a:rPr>
                    <a:t>2</a:t>
                  </a:r>
                </a:p>
              </p:txBody>
            </p:sp>
          </p:grpSp>
          <p:sp>
            <p:nvSpPr>
              <p:cNvPr id="180" name="Rectangle 95"/>
              <p:cNvSpPr>
                <a:spLocks/>
              </p:cNvSpPr>
              <p:nvPr/>
            </p:nvSpPr>
            <p:spPr bwMode="auto">
              <a:xfrm>
                <a:off x="-25" y="629"/>
                <a:ext cx="692" cy="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wrap="none" lIns="38100" tIns="38100" rIns="38100" bIns="38100">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566738" indent="-188913">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944563" indent="-188913">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322388" indent="-1889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1700213" indent="-1889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1574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6146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0718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5290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r" eaLnBrk="1" hangingPunct="1">
                  <a:lnSpc>
                    <a:spcPct val="100000"/>
                  </a:lnSpc>
                  <a:spcBef>
                    <a:spcPct val="0"/>
                  </a:spcBef>
                  <a:buFontTx/>
                  <a:buNone/>
                </a:pPr>
                <a:r>
                  <a:rPr lang="en-US" altLang="ru-RU" sz="1600" dirty="0">
                    <a:latin typeface="Lucida Grande" charset="0"/>
                    <a:ea typeface="Lucida Grande" charset="0"/>
                    <a:cs typeface="Lucida Grande" charset="0"/>
                    <a:sym typeface="Lucida Grande" charset="0"/>
                  </a:rPr>
                  <a:t>Biologically</a:t>
                </a:r>
                <a:endParaRPr lang="en-US" altLang="ru-RU" sz="2000" dirty="0">
                  <a:latin typeface="Lucida Grande" charset="0"/>
                  <a:ea typeface="Lucida Grande" charset="0"/>
                  <a:cs typeface="Lucida Grande" charset="0"/>
                  <a:sym typeface="Lucida Grande" charset="0"/>
                </a:endParaRPr>
              </a:p>
              <a:p>
                <a:pPr algn="r" eaLnBrk="1" hangingPunct="1">
                  <a:lnSpc>
                    <a:spcPct val="100000"/>
                  </a:lnSpc>
                  <a:spcBef>
                    <a:spcPct val="0"/>
                  </a:spcBef>
                  <a:buFontTx/>
                  <a:buNone/>
                </a:pPr>
                <a:r>
                  <a:rPr lang="en-US" altLang="ru-RU" sz="1600" dirty="0">
                    <a:latin typeface="Lucida Grande" charset="0"/>
                    <a:ea typeface="Lucida Grande" charset="0"/>
                    <a:cs typeface="Lucida Grande" charset="0"/>
                    <a:sym typeface="Lucida Grande" charset="0"/>
                  </a:rPr>
                  <a:t>Active</a:t>
                </a:r>
                <a:endParaRPr lang="en-US" altLang="ru-RU" sz="2000" dirty="0">
                  <a:latin typeface="Lucida Grande" charset="0"/>
                  <a:ea typeface="Lucida Grande" charset="0"/>
                  <a:cs typeface="Lucida Grande" charset="0"/>
                  <a:sym typeface="Lucida Grande" charset="0"/>
                </a:endParaRPr>
              </a:p>
              <a:p>
                <a:pPr algn="r" eaLnBrk="1" hangingPunct="1">
                  <a:lnSpc>
                    <a:spcPct val="100000"/>
                  </a:lnSpc>
                  <a:spcBef>
                    <a:spcPct val="0"/>
                  </a:spcBef>
                  <a:buFontTx/>
                  <a:buNone/>
                </a:pPr>
                <a:r>
                  <a:rPr lang="en-US" altLang="ru-RU" sz="1600" dirty="0">
                    <a:latin typeface="Lucida Grande" charset="0"/>
                    <a:ea typeface="Lucida Grande" charset="0"/>
                    <a:cs typeface="Lucida Grande" charset="0"/>
                    <a:sym typeface="Lucida Grande" charset="0"/>
                  </a:rPr>
                  <a:t>Substance</a:t>
                </a:r>
              </a:p>
            </p:txBody>
          </p:sp>
          <p:sp>
            <p:nvSpPr>
              <p:cNvPr id="181" name="Line 96"/>
              <p:cNvSpPr>
                <a:spLocks noChangeShapeType="1"/>
              </p:cNvSpPr>
              <p:nvPr/>
            </p:nvSpPr>
            <p:spPr bwMode="auto">
              <a:xfrm>
                <a:off x="683" y="868"/>
                <a:ext cx="276" cy="3"/>
              </a:xfrm>
              <a:prstGeom prst="line">
                <a:avLst/>
              </a:prstGeom>
              <a:noFill/>
              <a:ln w="28575">
                <a:solidFill>
                  <a:srgbClr val="C55A11"/>
                </a:solidFill>
                <a:prstDash val="dash"/>
                <a:miter lim="800000"/>
                <a:headEnd/>
                <a:tailEnd type="triangle" w="sm" len="sm"/>
              </a:ln>
              <a:extLst>
                <a:ext uri="{909E8E84-426E-40DD-AFC4-6F175D3DCCD1}">
                  <a14:hiddenFill xmlns:a14="http://schemas.microsoft.com/office/drawing/2010/main">
                    <a:noFill/>
                  </a14:hiddenFill>
                </a:ext>
              </a:extLst>
            </p:spPr>
            <p:txBody>
              <a:bodyPr lIns="0" tIns="0" rIns="0" bIns="0"/>
              <a:lstStyle/>
              <a:p>
                <a:endParaRPr lang="ru-RU" sz="2000"/>
              </a:p>
            </p:txBody>
          </p:sp>
          <p:sp>
            <p:nvSpPr>
              <p:cNvPr id="182" name="Rectangle 97"/>
              <p:cNvSpPr>
                <a:spLocks/>
              </p:cNvSpPr>
              <p:nvPr/>
            </p:nvSpPr>
            <p:spPr bwMode="auto">
              <a:xfrm>
                <a:off x="1891" y="628"/>
                <a:ext cx="692" cy="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wrap="none" lIns="38100" tIns="38100" rIns="38100" bIns="38100">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566738" indent="-188913">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944563" indent="-188913">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322388" indent="-1889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1700213" indent="-1889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1574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6146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0718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5290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ru-RU" sz="1600" dirty="0">
                    <a:latin typeface="Lucida Grande" charset="0"/>
                    <a:ea typeface="Lucida Grande" charset="0"/>
                    <a:cs typeface="Lucida Grande" charset="0"/>
                    <a:sym typeface="Lucida Grande" charset="0"/>
                  </a:rPr>
                  <a:t>Biologically</a:t>
                </a:r>
                <a:endParaRPr lang="en-US" altLang="ru-RU" sz="2000" dirty="0">
                  <a:latin typeface="Lucida Grande" charset="0"/>
                  <a:ea typeface="Lucida Grande" charset="0"/>
                  <a:cs typeface="Lucida Grande" charset="0"/>
                  <a:sym typeface="Lucida Grande" charset="0"/>
                </a:endParaRPr>
              </a:p>
              <a:p>
                <a:pPr eaLnBrk="1" hangingPunct="1">
                  <a:lnSpc>
                    <a:spcPct val="100000"/>
                  </a:lnSpc>
                  <a:spcBef>
                    <a:spcPct val="0"/>
                  </a:spcBef>
                  <a:buFontTx/>
                  <a:buNone/>
                </a:pPr>
                <a:r>
                  <a:rPr lang="en-US" altLang="ru-RU" sz="1600" dirty="0">
                    <a:latin typeface="Lucida Grande" charset="0"/>
                    <a:ea typeface="Lucida Grande" charset="0"/>
                    <a:cs typeface="Lucida Grande" charset="0"/>
                    <a:sym typeface="Lucida Grande" charset="0"/>
                  </a:rPr>
                  <a:t>Neutral</a:t>
                </a:r>
                <a:endParaRPr lang="en-US" altLang="ru-RU" sz="2000" dirty="0">
                  <a:latin typeface="Lucida Grande" charset="0"/>
                  <a:ea typeface="Lucida Grande" charset="0"/>
                  <a:cs typeface="Lucida Grande" charset="0"/>
                  <a:sym typeface="Lucida Grande" charset="0"/>
                </a:endParaRPr>
              </a:p>
              <a:p>
                <a:pPr eaLnBrk="1" hangingPunct="1">
                  <a:lnSpc>
                    <a:spcPct val="100000"/>
                  </a:lnSpc>
                  <a:spcBef>
                    <a:spcPct val="0"/>
                  </a:spcBef>
                  <a:buFontTx/>
                  <a:buNone/>
                </a:pPr>
                <a:r>
                  <a:rPr lang="en-US" altLang="ru-RU" sz="1600" dirty="0">
                    <a:latin typeface="Lucida Grande" charset="0"/>
                    <a:ea typeface="Lucida Grande" charset="0"/>
                    <a:cs typeface="Lucida Grande" charset="0"/>
                    <a:sym typeface="Lucida Grande" charset="0"/>
                  </a:rPr>
                  <a:t>Substance</a:t>
                </a:r>
              </a:p>
            </p:txBody>
          </p:sp>
          <p:sp>
            <p:nvSpPr>
              <p:cNvPr id="183" name="Line 98"/>
              <p:cNvSpPr>
                <a:spLocks noChangeShapeType="1"/>
              </p:cNvSpPr>
              <p:nvPr/>
            </p:nvSpPr>
            <p:spPr bwMode="auto">
              <a:xfrm rot="10800000">
                <a:off x="1578" y="865"/>
                <a:ext cx="311" cy="2"/>
              </a:xfrm>
              <a:prstGeom prst="line">
                <a:avLst/>
              </a:prstGeom>
              <a:noFill/>
              <a:ln w="28575">
                <a:solidFill>
                  <a:srgbClr val="0070C0"/>
                </a:solidFill>
                <a:prstDash val="dash"/>
                <a:miter lim="800000"/>
                <a:headEnd/>
                <a:tailEnd type="triangle" w="sm" len="sm"/>
              </a:ln>
              <a:extLst>
                <a:ext uri="{909E8E84-426E-40DD-AFC4-6F175D3DCCD1}">
                  <a14:hiddenFill xmlns:a14="http://schemas.microsoft.com/office/drawing/2010/main">
                    <a:noFill/>
                  </a14:hiddenFill>
                </a:ext>
              </a:extLst>
            </p:spPr>
            <p:txBody>
              <a:bodyPr lIns="0" tIns="0" rIns="0" bIns="0"/>
              <a:lstStyle/>
              <a:p>
                <a:endParaRPr lang="ru-RU" sz="2000"/>
              </a:p>
            </p:txBody>
          </p:sp>
        </p:grpSp>
      </p:grpSp>
    </p:spTree>
    <p:extLst>
      <p:ext uri="{BB962C8B-B14F-4D97-AF65-F5344CB8AC3E}">
        <p14:creationId xmlns:p14="http://schemas.microsoft.com/office/powerpoint/2010/main" val="3377344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Прямоугольник с одним скругленным углом 11"/>
          <p:cNvSpPr/>
          <p:nvPr/>
        </p:nvSpPr>
        <p:spPr>
          <a:xfrm>
            <a:off x="-161365" y="699246"/>
            <a:ext cx="9305365" cy="6311154"/>
          </a:xfrm>
          <a:custGeom>
            <a:avLst/>
            <a:gdLst>
              <a:gd name="connsiteX0" fmla="*/ 0 w 9144000"/>
              <a:gd name="connsiteY0" fmla="*/ 0 h 6069106"/>
              <a:gd name="connsiteX1" fmla="*/ 9144000 w 9144000"/>
              <a:gd name="connsiteY1" fmla="*/ 0 h 6069106"/>
              <a:gd name="connsiteX2" fmla="*/ 9144000 w 9144000"/>
              <a:gd name="connsiteY2" fmla="*/ 0 h 6069106"/>
              <a:gd name="connsiteX3" fmla="*/ 9144000 w 9144000"/>
              <a:gd name="connsiteY3" fmla="*/ 6069106 h 6069106"/>
              <a:gd name="connsiteX4" fmla="*/ 0 w 9144000"/>
              <a:gd name="connsiteY4" fmla="*/ 6069106 h 6069106"/>
              <a:gd name="connsiteX5" fmla="*/ 0 w 9144000"/>
              <a:gd name="connsiteY5" fmla="*/ 0 h 6069106"/>
              <a:gd name="connsiteX0" fmla="*/ 35858 w 9144000"/>
              <a:gd name="connsiteY0" fmla="*/ 0 h 6158753"/>
              <a:gd name="connsiteX1" fmla="*/ 9144000 w 9144000"/>
              <a:gd name="connsiteY1" fmla="*/ 89647 h 6158753"/>
              <a:gd name="connsiteX2" fmla="*/ 9144000 w 9144000"/>
              <a:gd name="connsiteY2" fmla="*/ 89647 h 6158753"/>
              <a:gd name="connsiteX3" fmla="*/ 9144000 w 9144000"/>
              <a:gd name="connsiteY3" fmla="*/ 6158753 h 6158753"/>
              <a:gd name="connsiteX4" fmla="*/ 0 w 9144000"/>
              <a:gd name="connsiteY4" fmla="*/ 6158753 h 6158753"/>
              <a:gd name="connsiteX5" fmla="*/ 35858 w 9144000"/>
              <a:gd name="connsiteY5" fmla="*/ 0 h 6158753"/>
              <a:gd name="connsiteX0" fmla="*/ 35858 w 9144000"/>
              <a:gd name="connsiteY0" fmla="*/ 0 h 6158753"/>
              <a:gd name="connsiteX1" fmla="*/ 9144000 w 9144000"/>
              <a:gd name="connsiteY1" fmla="*/ 89647 h 6158753"/>
              <a:gd name="connsiteX2" fmla="*/ 9144000 w 9144000"/>
              <a:gd name="connsiteY2" fmla="*/ 89647 h 6158753"/>
              <a:gd name="connsiteX3" fmla="*/ 9144000 w 9144000"/>
              <a:gd name="connsiteY3" fmla="*/ 6158753 h 6158753"/>
              <a:gd name="connsiteX4" fmla="*/ 0 w 9144000"/>
              <a:gd name="connsiteY4" fmla="*/ 6158753 h 6158753"/>
              <a:gd name="connsiteX5" fmla="*/ 35858 w 9144000"/>
              <a:gd name="connsiteY5" fmla="*/ 0 h 6158753"/>
              <a:gd name="connsiteX0" fmla="*/ 35858 w 9144000"/>
              <a:gd name="connsiteY0" fmla="*/ 0 h 6158753"/>
              <a:gd name="connsiteX1" fmla="*/ 9144000 w 9144000"/>
              <a:gd name="connsiteY1" fmla="*/ 89647 h 6158753"/>
              <a:gd name="connsiteX2" fmla="*/ 9144000 w 9144000"/>
              <a:gd name="connsiteY2" fmla="*/ 35859 h 6158753"/>
              <a:gd name="connsiteX3" fmla="*/ 9144000 w 9144000"/>
              <a:gd name="connsiteY3" fmla="*/ 6158753 h 6158753"/>
              <a:gd name="connsiteX4" fmla="*/ 0 w 9144000"/>
              <a:gd name="connsiteY4" fmla="*/ 6158753 h 6158753"/>
              <a:gd name="connsiteX5" fmla="*/ 35858 w 9144000"/>
              <a:gd name="connsiteY5" fmla="*/ 0 h 6158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6158753">
                <a:moveTo>
                  <a:pt x="35858" y="0"/>
                </a:moveTo>
                <a:cubicBezTo>
                  <a:pt x="6980517" y="513976"/>
                  <a:pt x="6107953" y="59765"/>
                  <a:pt x="9144000" y="89647"/>
                </a:cubicBezTo>
                <a:lnTo>
                  <a:pt x="9144000" y="35859"/>
                </a:lnTo>
                <a:lnTo>
                  <a:pt x="9144000" y="6158753"/>
                </a:lnTo>
                <a:lnTo>
                  <a:pt x="0" y="6158753"/>
                </a:lnTo>
                <a:lnTo>
                  <a:pt x="35858" y="0"/>
                </a:lnTo>
                <a:close/>
              </a:path>
            </a:pathLst>
          </a:custGeom>
          <a:solidFill>
            <a:srgbClr val="ED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4" name="Группа 23"/>
          <p:cNvGrpSpPr/>
          <p:nvPr/>
        </p:nvGrpSpPr>
        <p:grpSpPr>
          <a:xfrm>
            <a:off x="242045" y="5212975"/>
            <a:ext cx="313763" cy="311774"/>
            <a:chOff x="-4706469" y="2456329"/>
            <a:chExt cx="2828364" cy="2810433"/>
          </a:xfrm>
        </p:grpSpPr>
        <p:sp>
          <p:nvSpPr>
            <p:cNvPr id="21" name="Овал 20"/>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Овал 21"/>
            <p:cNvSpPr/>
            <p:nvPr/>
          </p:nvSpPr>
          <p:spPr>
            <a:xfrm>
              <a:off x="-2994211" y="4352362"/>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Овал 22"/>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5" name="Группа 24"/>
          <p:cNvGrpSpPr/>
          <p:nvPr/>
        </p:nvGrpSpPr>
        <p:grpSpPr>
          <a:xfrm rot="16200000">
            <a:off x="5727088" y="6001952"/>
            <a:ext cx="329485" cy="288914"/>
            <a:chOff x="-4706469" y="2456329"/>
            <a:chExt cx="2970079" cy="2604373"/>
          </a:xfrm>
        </p:grpSpPr>
        <p:sp>
          <p:nvSpPr>
            <p:cNvPr id="26" name="Овал 25"/>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Овал 26"/>
            <p:cNvSpPr/>
            <p:nvPr/>
          </p:nvSpPr>
          <p:spPr>
            <a:xfrm>
              <a:off x="-2650783" y="4146295"/>
              <a:ext cx="914393" cy="914407"/>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Овал 27"/>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9" name="Группа 28"/>
          <p:cNvGrpSpPr/>
          <p:nvPr/>
        </p:nvGrpSpPr>
        <p:grpSpPr>
          <a:xfrm rot="16200000">
            <a:off x="3270401" y="1614249"/>
            <a:ext cx="301259" cy="311774"/>
            <a:chOff x="-4593754" y="2456329"/>
            <a:chExt cx="2715649" cy="2810433"/>
          </a:xfrm>
        </p:grpSpPr>
        <p:sp>
          <p:nvSpPr>
            <p:cNvPr id="30" name="Овал 29"/>
            <p:cNvSpPr/>
            <p:nvPr/>
          </p:nvSpPr>
          <p:spPr>
            <a:xfrm>
              <a:off x="-4593754" y="2501148"/>
              <a:ext cx="914396" cy="91440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Овал 30"/>
            <p:cNvSpPr/>
            <p:nvPr/>
          </p:nvSpPr>
          <p:spPr>
            <a:xfrm>
              <a:off x="-2994211" y="4352362"/>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Овал 31"/>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3" name="Группа 32"/>
          <p:cNvGrpSpPr/>
          <p:nvPr/>
        </p:nvGrpSpPr>
        <p:grpSpPr>
          <a:xfrm rot="16200000">
            <a:off x="8030893" y="3851094"/>
            <a:ext cx="352346" cy="273675"/>
            <a:chOff x="-4706469" y="2456329"/>
            <a:chExt cx="3176155" cy="2466996"/>
          </a:xfrm>
        </p:grpSpPr>
        <p:sp>
          <p:nvSpPr>
            <p:cNvPr id="34" name="Овал 33"/>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Овал 34"/>
            <p:cNvSpPr/>
            <p:nvPr/>
          </p:nvSpPr>
          <p:spPr>
            <a:xfrm>
              <a:off x="-2444707" y="4008921"/>
              <a:ext cx="914393" cy="91440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Овал 35"/>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7" name="Группа 36"/>
          <p:cNvGrpSpPr/>
          <p:nvPr/>
        </p:nvGrpSpPr>
        <p:grpSpPr>
          <a:xfrm rot="5400000">
            <a:off x="4182686" y="4317071"/>
            <a:ext cx="359967" cy="273674"/>
            <a:chOff x="-4706469" y="2456329"/>
            <a:chExt cx="3244863" cy="2466986"/>
          </a:xfrm>
        </p:grpSpPr>
        <p:sp>
          <p:nvSpPr>
            <p:cNvPr id="38" name="Овал 37"/>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Овал 38"/>
            <p:cNvSpPr/>
            <p:nvPr/>
          </p:nvSpPr>
          <p:spPr>
            <a:xfrm>
              <a:off x="-2376002" y="4008911"/>
              <a:ext cx="914396" cy="91440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Овал 39"/>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41" name="Группа 40"/>
          <p:cNvGrpSpPr/>
          <p:nvPr/>
        </p:nvGrpSpPr>
        <p:grpSpPr>
          <a:xfrm rot="5400000">
            <a:off x="1004704" y="3851336"/>
            <a:ext cx="313763" cy="311774"/>
            <a:chOff x="-4706469" y="2456329"/>
            <a:chExt cx="2828364" cy="2810433"/>
          </a:xfrm>
        </p:grpSpPr>
        <p:sp>
          <p:nvSpPr>
            <p:cNvPr id="42" name="Овал 41"/>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Овал 42"/>
            <p:cNvSpPr/>
            <p:nvPr/>
          </p:nvSpPr>
          <p:spPr>
            <a:xfrm>
              <a:off x="-2994211" y="4352362"/>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 name="Овал 43"/>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45" name="Группа 44"/>
          <p:cNvGrpSpPr/>
          <p:nvPr/>
        </p:nvGrpSpPr>
        <p:grpSpPr>
          <a:xfrm rot="5400000">
            <a:off x="5272627" y="1744701"/>
            <a:ext cx="312995" cy="311774"/>
            <a:chOff x="-4699546" y="2456329"/>
            <a:chExt cx="2821441" cy="2810433"/>
          </a:xfrm>
        </p:grpSpPr>
        <p:sp>
          <p:nvSpPr>
            <p:cNvPr id="46" name="Овал 45"/>
            <p:cNvSpPr/>
            <p:nvPr/>
          </p:nvSpPr>
          <p:spPr>
            <a:xfrm>
              <a:off x="-4699546" y="2958355"/>
              <a:ext cx="914396" cy="91440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Овал 46"/>
            <p:cNvSpPr/>
            <p:nvPr/>
          </p:nvSpPr>
          <p:spPr>
            <a:xfrm>
              <a:off x="-2994211" y="4352362"/>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8" name="Овал 47"/>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49" name="Группа 48"/>
          <p:cNvGrpSpPr/>
          <p:nvPr/>
        </p:nvGrpSpPr>
        <p:grpSpPr>
          <a:xfrm rot="16200000" flipH="1">
            <a:off x="1865654" y="5525744"/>
            <a:ext cx="313763" cy="311774"/>
            <a:chOff x="-4706469" y="2456329"/>
            <a:chExt cx="2828364" cy="2810433"/>
          </a:xfrm>
        </p:grpSpPr>
        <p:sp>
          <p:nvSpPr>
            <p:cNvPr id="50" name="Овал 49"/>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Овал 50"/>
            <p:cNvSpPr/>
            <p:nvPr/>
          </p:nvSpPr>
          <p:spPr>
            <a:xfrm>
              <a:off x="-2994211" y="4352362"/>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Овал 51"/>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67" name="Группа 166"/>
          <p:cNvGrpSpPr/>
          <p:nvPr/>
        </p:nvGrpSpPr>
        <p:grpSpPr>
          <a:xfrm rot="16200000">
            <a:off x="5777653" y="3195758"/>
            <a:ext cx="352346" cy="273675"/>
            <a:chOff x="-4706469" y="2456329"/>
            <a:chExt cx="3176155" cy="2466996"/>
          </a:xfrm>
        </p:grpSpPr>
        <p:sp>
          <p:nvSpPr>
            <p:cNvPr id="168" name="Овал 167"/>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9" name="Овал 168"/>
            <p:cNvSpPr/>
            <p:nvPr/>
          </p:nvSpPr>
          <p:spPr>
            <a:xfrm>
              <a:off x="-2444707" y="4008921"/>
              <a:ext cx="914393" cy="91440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0" name="Овал 169"/>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71" name="Группа 170"/>
          <p:cNvGrpSpPr/>
          <p:nvPr/>
        </p:nvGrpSpPr>
        <p:grpSpPr>
          <a:xfrm rot="16200000">
            <a:off x="7409474" y="2096422"/>
            <a:ext cx="352346" cy="273675"/>
            <a:chOff x="-4706469" y="2456329"/>
            <a:chExt cx="3176155" cy="2466996"/>
          </a:xfrm>
        </p:grpSpPr>
        <p:sp>
          <p:nvSpPr>
            <p:cNvPr id="172" name="Овал 171"/>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3" name="Овал 172"/>
            <p:cNvSpPr/>
            <p:nvPr/>
          </p:nvSpPr>
          <p:spPr>
            <a:xfrm>
              <a:off x="-2444707" y="4008921"/>
              <a:ext cx="914393" cy="91440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4" name="Овал 173"/>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75" name="Группа 174"/>
          <p:cNvGrpSpPr/>
          <p:nvPr/>
        </p:nvGrpSpPr>
        <p:grpSpPr>
          <a:xfrm rot="16200000">
            <a:off x="2876704" y="3195758"/>
            <a:ext cx="352346" cy="273675"/>
            <a:chOff x="-4706469" y="2456329"/>
            <a:chExt cx="3176155" cy="2466996"/>
          </a:xfrm>
        </p:grpSpPr>
        <p:sp>
          <p:nvSpPr>
            <p:cNvPr id="176" name="Овал 175"/>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7" name="Овал 176"/>
            <p:cNvSpPr/>
            <p:nvPr/>
          </p:nvSpPr>
          <p:spPr>
            <a:xfrm>
              <a:off x="-2444707" y="4008921"/>
              <a:ext cx="914393" cy="91440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8" name="Овал 177"/>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79" name="Группа 178"/>
          <p:cNvGrpSpPr/>
          <p:nvPr/>
        </p:nvGrpSpPr>
        <p:grpSpPr>
          <a:xfrm rot="16200000">
            <a:off x="6660553" y="4566600"/>
            <a:ext cx="352346" cy="273675"/>
            <a:chOff x="-4706469" y="2456329"/>
            <a:chExt cx="3176155" cy="2466996"/>
          </a:xfrm>
        </p:grpSpPr>
        <p:sp>
          <p:nvSpPr>
            <p:cNvPr id="180" name="Овал 179"/>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1" name="Овал 180"/>
            <p:cNvSpPr/>
            <p:nvPr/>
          </p:nvSpPr>
          <p:spPr>
            <a:xfrm>
              <a:off x="-2444707" y="4008921"/>
              <a:ext cx="914393" cy="91440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2" name="Овал 181"/>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83" name="Группа 182"/>
          <p:cNvGrpSpPr/>
          <p:nvPr/>
        </p:nvGrpSpPr>
        <p:grpSpPr>
          <a:xfrm rot="16200000">
            <a:off x="410062" y="2065242"/>
            <a:ext cx="352346" cy="273675"/>
            <a:chOff x="-4706469" y="2456329"/>
            <a:chExt cx="3176155" cy="2466996"/>
          </a:xfrm>
        </p:grpSpPr>
        <p:sp>
          <p:nvSpPr>
            <p:cNvPr id="184" name="Овал 183"/>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5" name="Овал 184"/>
            <p:cNvSpPr/>
            <p:nvPr/>
          </p:nvSpPr>
          <p:spPr>
            <a:xfrm>
              <a:off x="-2444707" y="4008921"/>
              <a:ext cx="914393" cy="91440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6" name="Овал 185"/>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87" name="Группа 186"/>
          <p:cNvGrpSpPr/>
          <p:nvPr/>
        </p:nvGrpSpPr>
        <p:grpSpPr>
          <a:xfrm rot="16200000">
            <a:off x="1553639" y="2626391"/>
            <a:ext cx="352346" cy="273675"/>
            <a:chOff x="-4706469" y="2456329"/>
            <a:chExt cx="3176155" cy="2466996"/>
          </a:xfrm>
        </p:grpSpPr>
        <p:sp>
          <p:nvSpPr>
            <p:cNvPr id="188" name="Овал 187"/>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9" name="Овал 188"/>
            <p:cNvSpPr/>
            <p:nvPr/>
          </p:nvSpPr>
          <p:spPr>
            <a:xfrm>
              <a:off x="-2444707" y="4008921"/>
              <a:ext cx="914393" cy="91440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0" name="Овал 189"/>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91" name="Группа 190"/>
          <p:cNvGrpSpPr/>
          <p:nvPr/>
        </p:nvGrpSpPr>
        <p:grpSpPr>
          <a:xfrm rot="16200000">
            <a:off x="2564567" y="4515882"/>
            <a:ext cx="352346" cy="273675"/>
            <a:chOff x="-4706469" y="2456329"/>
            <a:chExt cx="3176155" cy="2466996"/>
          </a:xfrm>
        </p:grpSpPr>
        <p:sp>
          <p:nvSpPr>
            <p:cNvPr id="192" name="Овал 191"/>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9" name="Овал 318"/>
            <p:cNvSpPr/>
            <p:nvPr/>
          </p:nvSpPr>
          <p:spPr>
            <a:xfrm>
              <a:off x="-2444707" y="4008921"/>
              <a:ext cx="914393" cy="91440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0" name="Овал 319"/>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21" name="Группа 320"/>
          <p:cNvGrpSpPr/>
          <p:nvPr/>
        </p:nvGrpSpPr>
        <p:grpSpPr>
          <a:xfrm rot="16200000">
            <a:off x="7342416" y="6240064"/>
            <a:ext cx="352346" cy="273675"/>
            <a:chOff x="-4706469" y="2456329"/>
            <a:chExt cx="3176155" cy="2466996"/>
          </a:xfrm>
        </p:grpSpPr>
        <p:sp>
          <p:nvSpPr>
            <p:cNvPr id="322" name="Овал 321"/>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3" name="Овал 322"/>
            <p:cNvSpPr/>
            <p:nvPr/>
          </p:nvSpPr>
          <p:spPr>
            <a:xfrm>
              <a:off x="-2444707" y="4008921"/>
              <a:ext cx="914393" cy="91440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4" name="Овал 323"/>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25" name="Группа 324"/>
          <p:cNvGrpSpPr/>
          <p:nvPr/>
        </p:nvGrpSpPr>
        <p:grpSpPr>
          <a:xfrm rot="16200000">
            <a:off x="3433589" y="5926299"/>
            <a:ext cx="352346" cy="273675"/>
            <a:chOff x="-4706469" y="2456329"/>
            <a:chExt cx="3176155" cy="2466996"/>
          </a:xfrm>
        </p:grpSpPr>
        <p:sp>
          <p:nvSpPr>
            <p:cNvPr id="326" name="Овал 325"/>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7" name="Овал 326"/>
            <p:cNvSpPr/>
            <p:nvPr/>
          </p:nvSpPr>
          <p:spPr>
            <a:xfrm>
              <a:off x="-2444707" y="4008921"/>
              <a:ext cx="914393" cy="91440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8" name="Овал 327"/>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29" name="Группа 328"/>
          <p:cNvGrpSpPr/>
          <p:nvPr/>
        </p:nvGrpSpPr>
        <p:grpSpPr>
          <a:xfrm rot="16200000">
            <a:off x="4287937" y="3070303"/>
            <a:ext cx="352346" cy="273675"/>
            <a:chOff x="-4706469" y="2456329"/>
            <a:chExt cx="3176155" cy="2466996"/>
          </a:xfrm>
        </p:grpSpPr>
        <p:sp>
          <p:nvSpPr>
            <p:cNvPr id="330" name="Овал 329"/>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1" name="Овал 330"/>
            <p:cNvSpPr/>
            <p:nvPr/>
          </p:nvSpPr>
          <p:spPr>
            <a:xfrm>
              <a:off x="-2444707" y="4008921"/>
              <a:ext cx="914393" cy="91440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2" name="Овал 331"/>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 name="Прямоугольник 1"/>
          <p:cNvSpPr/>
          <p:nvPr/>
        </p:nvSpPr>
        <p:spPr>
          <a:xfrm>
            <a:off x="2406223" y="212436"/>
            <a:ext cx="4516621" cy="461665"/>
          </a:xfrm>
          <a:prstGeom prst="rect">
            <a:avLst/>
          </a:prstGeom>
        </p:spPr>
        <p:txBody>
          <a:bodyPr wrap="none">
            <a:spAutoFit/>
          </a:bodyPr>
          <a:lstStyle/>
          <a:p>
            <a:r>
              <a:rPr lang="ru-RU" sz="2400" dirty="0" smtClean="0">
                <a:solidFill>
                  <a:schemeClr val="bg1"/>
                </a:solidFill>
              </a:rPr>
              <a:t>CAN </a:t>
            </a:r>
            <a:r>
              <a:rPr lang="ru-RU" sz="2400" b="1" dirty="0" smtClean="0">
                <a:solidFill>
                  <a:schemeClr val="bg1"/>
                </a:solidFill>
              </a:rPr>
              <a:t>WATER</a:t>
            </a:r>
            <a:r>
              <a:rPr lang="ru-RU" sz="2400" dirty="0" smtClean="0">
                <a:solidFill>
                  <a:schemeClr val="bg1"/>
                </a:solidFill>
              </a:rPr>
              <a:t> BE HETEROGENEOUS</a:t>
            </a:r>
            <a:r>
              <a:rPr lang="en-US" sz="2400" dirty="0" smtClean="0">
                <a:solidFill>
                  <a:schemeClr val="bg1"/>
                </a:solidFill>
              </a:rPr>
              <a:t>?</a:t>
            </a:r>
            <a:endParaRPr lang="ru-RU" sz="2400" dirty="0">
              <a:solidFill>
                <a:schemeClr val="bg1"/>
              </a:solidFill>
            </a:endParaRPr>
          </a:p>
        </p:txBody>
      </p:sp>
    </p:spTree>
    <p:extLst>
      <p:ext uri="{BB962C8B-B14F-4D97-AF65-F5344CB8AC3E}">
        <p14:creationId xmlns:p14="http://schemas.microsoft.com/office/powerpoint/2010/main" val="2204761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Прямоугольник с одним скругленным углом 11"/>
          <p:cNvSpPr/>
          <p:nvPr/>
        </p:nvSpPr>
        <p:spPr>
          <a:xfrm>
            <a:off x="-161365" y="699246"/>
            <a:ext cx="9305365" cy="6311154"/>
          </a:xfrm>
          <a:custGeom>
            <a:avLst/>
            <a:gdLst>
              <a:gd name="connsiteX0" fmla="*/ 0 w 9144000"/>
              <a:gd name="connsiteY0" fmla="*/ 0 h 6069106"/>
              <a:gd name="connsiteX1" fmla="*/ 9144000 w 9144000"/>
              <a:gd name="connsiteY1" fmla="*/ 0 h 6069106"/>
              <a:gd name="connsiteX2" fmla="*/ 9144000 w 9144000"/>
              <a:gd name="connsiteY2" fmla="*/ 0 h 6069106"/>
              <a:gd name="connsiteX3" fmla="*/ 9144000 w 9144000"/>
              <a:gd name="connsiteY3" fmla="*/ 6069106 h 6069106"/>
              <a:gd name="connsiteX4" fmla="*/ 0 w 9144000"/>
              <a:gd name="connsiteY4" fmla="*/ 6069106 h 6069106"/>
              <a:gd name="connsiteX5" fmla="*/ 0 w 9144000"/>
              <a:gd name="connsiteY5" fmla="*/ 0 h 6069106"/>
              <a:gd name="connsiteX0" fmla="*/ 35858 w 9144000"/>
              <a:gd name="connsiteY0" fmla="*/ 0 h 6158753"/>
              <a:gd name="connsiteX1" fmla="*/ 9144000 w 9144000"/>
              <a:gd name="connsiteY1" fmla="*/ 89647 h 6158753"/>
              <a:gd name="connsiteX2" fmla="*/ 9144000 w 9144000"/>
              <a:gd name="connsiteY2" fmla="*/ 89647 h 6158753"/>
              <a:gd name="connsiteX3" fmla="*/ 9144000 w 9144000"/>
              <a:gd name="connsiteY3" fmla="*/ 6158753 h 6158753"/>
              <a:gd name="connsiteX4" fmla="*/ 0 w 9144000"/>
              <a:gd name="connsiteY4" fmla="*/ 6158753 h 6158753"/>
              <a:gd name="connsiteX5" fmla="*/ 35858 w 9144000"/>
              <a:gd name="connsiteY5" fmla="*/ 0 h 6158753"/>
              <a:gd name="connsiteX0" fmla="*/ 35858 w 9144000"/>
              <a:gd name="connsiteY0" fmla="*/ 0 h 6158753"/>
              <a:gd name="connsiteX1" fmla="*/ 9144000 w 9144000"/>
              <a:gd name="connsiteY1" fmla="*/ 89647 h 6158753"/>
              <a:gd name="connsiteX2" fmla="*/ 9144000 w 9144000"/>
              <a:gd name="connsiteY2" fmla="*/ 89647 h 6158753"/>
              <a:gd name="connsiteX3" fmla="*/ 9144000 w 9144000"/>
              <a:gd name="connsiteY3" fmla="*/ 6158753 h 6158753"/>
              <a:gd name="connsiteX4" fmla="*/ 0 w 9144000"/>
              <a:gd name="connsiteY4" fmla="*/ 6158753 h 6158753"/>
              <a:gd name="connsiteX5" fmla="*/ 35858 w 9144000"/>
              <a:gd name="connsiteY5" fmla="*/ 0 h 6158753"/>
              <a:gd name="connsiteX0" fmla="*/ 35858 w 9144000"/>
              <a:gd name="connsiteY0" fmla="*/ 0 h 6158753"/>
              <a:gd name="connsiteX1" fmla="*/ 9144000 w 9144000"/>
              <a:gd name="connsiteY1" fmla="*/ 89647 h 6158753"/>
              <a:gd name="connsiteX2" fmla="*/ 9144000 w 9144000"/>
              <a:gd name="connsiteY2" fmla="*/ 35859 h 6158753"/>
              <a:gd name="connsiteX3" fmla="*/ 9144000 w 9144000"/>
              <a:gd name="connsiteY3" fmla="*/ 6158753 h 6158753"/>
              <a:gd name="connsiteX4" fmla="*/ 0 w 9144000"/>
              <a:gd name="connsiteY4" fmla="*/ 6158753 h 6158753"/>
              <a:gd name="connsiteX5" fmla="*/ 35858 w 9144000"/>
              <a:gd name="connsiteY5" fmla="*/ 0 h 6158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6158753">
                <a:moveTo>
                  <a:pt x="35858" y="0"/>
                </a:moveTo>
                <a:cubicBezTo>
                  <a:pt x="6980517" y="513976"/>
                  <a:pt x="6107953" y="59765"/>
                  <a:pt x="9144000" y="89647"/>
                </a:cubicBezTo>
                <a:lnTo>
                  <a:pt x="9144000" y="35859"/>
                </a:lnTo>
                <a:lnTo>
                  <a:pt x="9144000" y="6158753"/>
                </a:lnTo>
                <a:lnTo>
                  <a:pt x="0" y="6158753"/>
                </a:lnTo>
                <a:lnTo>
                  <a:pt x="35858" y="0"/>
                </a:lnTo>
                <a:close/>
              </a:path>
            </a:pathLst>
          </a:custGeom>
          <a:solidFill>
            <a:srgbClr val="ED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Овал 13"/>
          <p:cNvSpPr/>
          <p:nvPr/>
        </p:nvSpPr>
        <p:spPr>
          <a:xfrm>
            <a:off x="4455459" y="2617694"/>
            <a:ext cx="1219200" cy="1219200"/>
          </a:xfrm>
          <a:prstGeom prst="ellipse">
            <a:avLst/>
          </a:prstGeom>
          <a:solidFill>
            <a:srgbClr val="F9FCFD"/>
          </a:solidFill>
          <a:ln>
            <a:noFill/>
          </a:ln>
          <a:effectLst>
            <a:glow rad="101600">
              <a:schemeClr val="accent1">
                <a:satMod val="175000"/>
                <a:alpha val="11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Овал 14"/>
          <p:cNvSpPr/>
          <p:nvPr/>
        </p:nvSpPr>
        <p:spPr>
          <a:xfrm>
            <a:off x="2178423" y="2841810"/>
            <a:ext cx="1398495" cy="1398495"/>
          </a:xfrm>
          <a:prstGeom prst="ellipse">
            <a:avLst/>
          </a:prstGeom>
          <a:solidFill>
            <a:srgbClr val="F9FCFD"/>
          </a:solidFill>
          <a:ln>
            <a:noFill/>
          </a:ln>
          <a:effectLst>
            <a:glow rad="101600">
              <a:schemeClr val="accent1">
                <a:satMod val="175000"/>
                <a:alpha val="11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Овал 16"/>
          <p:cNvSpPr/>
          <p:nvPr/>
        </p:nvSpPr>
        <p:spPr>
          <a:xfrm>
            <a:off x="6499410" y="4240305"/>
            <a:ext cx="1398495" cy="1398495"/>
          </a:xfrm>
          <a:prstGeom prst="ellipse">
            <a:avLst/>
          </a:prstGeom>
          <a:solidFill>
            <a:srgbClr val="F9FCFD"/>
          </a:solidFill>
          <a:ln>
            <a:noFill/>
          </a:ln>
          <a:effectLst>
            <a:glow rad="101600">
              <a:schemeClr val="accent1">
                <a:satMod val="175000"/>
                <a:alpha val="11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Овал 17"/>
          <p:cNvSpPr/>
          <p:nvPr/>
        </p:nvSpPr>
        <p:spPr>
          <a:xfrm>
            <a:off x="6499411" y="1237128"/>
            <a:ext cx="1730190" cy="1730190"/>
          </a:xfrm>
          <a:prstGeom prst="ellipse">
            <a:avLst/>
          </a:prstGeom>
          <a:solidFill>
            <a:srgbClr val="F9FCFD"/>
          </a:solidFill>
          <a:ln>
            <a:noFill/>
          </a:ln>
          <a:effectLst>
            <a:glow rad="101600">
              <a:schemeClr val="accent1">
                <a:satMod val="175000"/>
                <a:alpha val="11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Овал 18"/>
          <p:cNvSpPr/>
          <p:nvPr/>
        </p:nvSpPr>
        <p:spPr>
          <a:xfrm>
            <a:off x="2922493" y="5212975"/>
            <a:ext cx="1568824" cy="1568824"/>
          </a:xfrm>
          <a:prstGeom prst="ellipse">
            <a:avLst/>
          </a:prstGeom>
          <a:solidFill>
            <a:srgbClr val="F9FCFD"/>
          </a:solidFill>
          <a:ln>
            <a:noFill/>
          </a:ln>
          <a:effectLst>
            <a:glow rad="101600">
              <a:schemeClr val="accent1">
                <a:satMod val="175000"/>
                <a:alpha val="11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Овал 19"/>
          <p:cNvSpPr/>
          <p:nvPr/>
        </p:nvSpPr>
        <p:spPr>
          <a:xfrm rot="4828197">
            <a:off x="242045" y="1685364"/>
            <a:ext cx="1281954" cy="1281954"/>
          </a:xfrm>
          <a:prstGeom prst="ellipse">
            <a:avLst/>
          </a:prstGeom>
          <a:solidFill>
            <a:srgbClr val="F9FCFD"/>
          </a:solidFill>
          <a:ln>
            <a:noFill/>
          </a:ln>
          <a:effectLst>
            <a:glow rad="101600">
              <a:schemeClr val="accent1">
                <a:satMod val="175000"/>
                <a:alpha val="11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4" name="Группа 23"/>
          <p:cNvGrpSpPr/>
          <p:nvPr/>
        </p:nvGrpSpPr>
        <p:grpSpPr>
          <a:xfrm>
            <a:off x="242045" y="5212975"/>
            <a:ext cx="313763" cy="311774"/>
            <a:chOff x="-4706469" y="2456329"/>
            <a:chExt cx="2828364" cy="2810433"/>
          </a:xfrm>
        </p:grpSpPr>
        <p:sp>
          <p:nvSpPr>
            <p:cNvPr id="21" name="Овал 20"/>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Овал 21"/>
            <p:cNvSpPr/>
            <p:nvPr/>
          </p:nvSpPr>
          <p:spPr>
            <a:xfrm>
              <a:off x="-2994211" y="4352362"/>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Овал 22"/>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5" name="Группа 24"/>
          <p:cNvGrpSpPr/>
          <p:nvPr/>
        </p:nvGrpSpPr>
        <p:grpSpPr>
          <a:xfrm rot="16200000">
            <a:off x="5727088" y="6001952"/>
            <a:ext cx="329485" cy="288914"/>
            <a:chOff x="-4706469" y="2456329"/>
            <a:chExt cx="2970079" cy="2604373"/>
          </a:xfrm>
        </p:grpSpPr>
        <p:sp>
          <p:nvSpPr>
            <p:cNvPr id="26" name="Овал 25"/>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Овал 26"/>
            <p:cNvSpPr/>
            <p:nvPr/>
          </p:nvSpPr>
          <p:spPr>
            <a:xfrm>
              <a:off x="-2650783" y="4146295"/>
              <a:ext cx="914393" cy="914407"/>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Овал 27"/>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9" name="Группа 28"/>
          <p:cNvGrpSpPr/>
          <p:nvPr/>
        </p:nvGrpSpPr>
        <p:grpSpPr>
          <a:xfrm rot="16200000">
            <a:off x="3270401" y="1614249"/>
            <a:ext cx="301259" cy="311774"/>
            <a:chOff x="-4593754" y="2456329"/>
            <a:chExt cx="2715649" cy="2810433"/>
          </a:xfrm>
        </p:grpSpPr>
        <p:sp>
          <p:nvSpPr>
            <p:cNvPr id="30" name="Овал 29"/>
            <p:cNvSpPr/>
            <p:nvPr/>
          </p:nvSpPr>
          <p:spPr>
            <a:xfrm>
              <a:off x="-4593754" y="2501148"/>
              <a:ext cx="914396" cy="91440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Овал 30"/>
            <p:cNvSpPr/>
            <p:nvPr/>
          </p:nvSpPr>
          <p:spPr>
            <a:xfrm>
              <a:off x="-2994211" y="4352362"/>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Овал 31"/>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3" name="Группа 32"/>
          <p:cNvGrpSpPr/>
          <p:nvPr/>
        </p:nvGrpSpPr>
        <p:grpSpPr>
          <a:xfrm rot="16200000">
            <a:off x="8030893" y="3851094"/>
            <a:ext cx="352346" cy="273675"/>
            <a:chOff x="-4706469" y="2456329"/>
            <a:chExt cx="3176155" cy="2466996"/>
          </a:xfrm>
        </p:grpSpPr>
        <p:sp>
          <p:nvSpPr>
            <p:cNvPr id="34" name="Овал 33"/>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Овал 34"/>
            <p:cNvSpPr/>
            <p:nvPr/>
          </p:nvSpPr>
          <p:spPr>
            <a:xfrm>
              <a:off x="-2444707" y="4008921"/>
              <a:ext cx="914393" cy="91440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Овал 35"/>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7" name="Группа 36"/>
          <p:cNvGrpSpPr/>
          <p:nvPr/>
        </p:nvGrpSpPr>
        <p:grpSpPr>
          <a:xfrm rot="5400000">
            <a:off x="4182686" y="4317071"/>
            <a:ext cx="359967" cy="273674"/>
            <a:chOff x="-4706469" y="2456329"/>
            <a:chExt cx="3244863" cy="2466986"/>
          </a:xfrm>
        </p:grpSpPr>
        <p:sp>
          <p:nvSpPr>
            <p:cNvPr id="38" name="Овал 37"/>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Овал 38"/>
            <p:cNvSpPr/>
            <p:nvPr/>
          </p:nvSpPr>
          <p:spPr>
            <a:xfrm>
              <a:off x="-2376002" y="4008911"/>
              <a:ext cx="914396" cy="91440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Овал 39"/>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41" name="Группа 40"/>
          <p:cNvGrpSpPr/>
          <p:nvPr/>
        </p:nvGrpSpPr>
        <p:grpSpPr>
          <a:xfrm rot="5400000">
            <a:off x="1004704" y="3851336"/>
            <a:ext cx="313763" cy="311774"/>
            <a:chOff x="-4706469" y="2456329"/>
            <a:chExt cx="2828364" cy="2810433"/>
          </a:xfrm>
        </p:grpSpPr>
        <p:sp>
          <p:nvSpPr>
            <p:cNvPr id="42" name="Овал 41"/>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Овал 42"/>
            <p:cNvSpPr/>
            <p:nvPr/>
          </p:nvSpPr>
          <p:spPr>
            <a:xfrm>
              <a:off x="-2994211" y="4352362"/>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 name="Овал 43"/>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45" name="Группа 44"/>
          <p:cNvGrpSpPr/>
          <p:nvPr/>
        </p:nvGrpSpPr>
        <p:grpSpPr>
          <a:xfrm rot="5400000">
            <a:off x="5272627" y="1744701"/>
            <a:ext cx="312995" cy="311774"/>
            <a:chOff x="-4699546" y="2456329"/>
            <a:chExt cx="2821441" cy="2810433"/>
          </a:xfrm>
        </p:grpSpPr>
        <p:sp>
          <p:nvSpPr>
            <p:cNvPr id="46" name="Овал 45"/>
            <p:cNvSpPr/>
            <p:nvPr/>
          </p:nvSpPr>
          <p:spPr>
            <a:xfrm>
              <a:off x="-4699546" y="2958355"/>
              <a:ext cx="914396" cy="91440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Овал 46"/>
            <p:cNvSpPr/>
            <p:nvPr/>
          </p:nvSpPr>
          <p:spPr>
            <a:xfrm>
              <a:off x="-2994211" y="4352362"/>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8" name="Овал 47"/>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49" name="Группа 48"/>
          <p:cNvGrpSpPr/>
          <p:nvPr/>
        </p:nvGrpSpPr>
        <p:grpSpPr>
          <a:xfrm rot="16200000" flipH="1">
            <a:off x="1865654" y="5525744"/>
            <a:ext cx="313763" cy="311774"/>
            <a:chOff x="-4706469" y="2456329"/>
            <a:chExt cx="2828364" cy="2810433"/>
          </a:xfrm>
        </p:grpSpPr>
        <p:sp>
          <p:nvSpPr>
            <p:cNvPr id="50" name="Овал 49"/>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Овал 50"/>
            <p:cNvSpPr/>
            <p:nvPr/>
          </p:nvSpPr>
          <p:spPr>
            <a:xfrm>
              <a:off x="-2994211" y="4352362"/>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Овал 51"/>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13" name="Группа 212"/>
          <p:cNvGrpSpPr/>
          <p:nvPr/>
        </p:nvGrpSpPr>
        <p:grpSpPr>
          <a:xfrm>
            <a:off x="6632973" y="1412736"/>
            <a:ext cx="1412360" cy="1476141"/>
            <a:chOff x="6632973" y="1412736"/>
            <a:chExt cx="1412360" cy="1476141"/>
          </a:xfrm>
        </p:grpSpPr>
        <p:grpSp>
          <p:nvGrpSpPr>
            <p:cNvPr id="193" name="Группа 192"/>
            <p:cNvGrpSpPr/>
            <p:nvPr/>
          </p:nvGrpSpPr>
          <p:grpSpPr>
            <a:xfrm rot="16200000">
              <a:off x="7199139" y="1999882"/>
              <a:ext cx="352346" cy="273675"/>
              <a:chOff x="-4706469" y="2456329"/>
              <a:chExt cx="3176155" cy="2466996"/>
            </a:xfrm>
          </p:grpSpPr>
          <p:sp>
            <p:nvSpPr>
              <p:cNvPr id="194" name="Овал 193"/>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5" name="Овал 194"/>
              <p:cNvSpPr/>
              <p:nvPr/>
            </p:nvSpPr>
            <p:spPr>
              <a:xfrm>
                <a:off x="-2444707" y="4008921"/>
                <a:ext cx="914393" cy="91440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6" name="Овал 195"/>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97" name="Группа 196"/>
            <p:cNvGrpSpPr/>
            <p:nvPr/>
          </p:nvGrpSpPr>
          <p:grpSpPr>
            <a:xfrm rot="16200000">
              <a:off x="7204109" y="1452071"/>
              <a:ext cx="352346" cy="273675"/>
              <a:chOff x="-4706469" y="2456329"/>
              <a:chExt cx="3176155" cy="2466996"/>
            </a:xfrm>
          </p:grpSpPr>
          <p:sp>
            <p:nvSpPr>
              <p:cNvPr id="198" name="Овал 197"/>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9" name="Овал 198"/>
              <p:cNvSpPr/>
              <p:nvPr/>
            </p:nvSpPr>
            <p:spPr>
              <a:xfrm>
                <a:off x="-2444707" y="4008921"/>
                <a:ext cx="914393" cy="91440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0" name="Овал 199"/>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01" name="Группа 200"/>
            <p:cNvGrpSpPr/>
            <p:nvPr/>
          </p:nvGrpSpPr>
          <p:grpSpPr>
            <a:xfrm rot="16200000">
              <a:off x="7732323" y="1999590"/>
              <a:ext cx="352346" cy="273675"/>
              <a:chOff x="-4706469" y="2456329"/>
              <a:chExt cx="3176155" cy="2466996"/>
            </a:xfrm>
          </p:grpSpPr>
          <p:sp>
            <p:nvSpPr>
              <p:cNvPr id="202" name="Овал 201"/>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3" name="Овал 202"/>
              <p:cNvSpPr/>
              <p:nvPr/>
            </p:nvSpPr>
            <p:spPr>
              <a:xfrm>
                <a:off x="-2444707" y="4008921"/>
                <a:ext cx="914393" cy="91440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4" name="Овал 203"/>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05" name="Группа 204"/>
            <p:cNvGrpSpPr/>
            <p:nvPr/>
          </p:nvGrpSpPr>
          <p:grpSpPr>
            <a:xfrm rot="16200000">
              <a:off x="6593638" y="2010313"/>
              <a:ext cx="352346" cy="273675"/>
              <a:chOff x="-4706469" y="2456329"/>
              <a:chExt cx="3176155" cy="2466996"/>
            </a:xfrm>
          </p:grpSpPr>
          <p:sp>
            <p:nvSpPr>
              <p:cNvPr id="206" name="Овал 205"/>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7" name="Овал 206"/>
              <p:cNvSpPr/>
              <p:nvPr/>
            </p:nvSpPr>
            <p:spPr>
              <a:xfrm>
                <a:off x="-2444707" y="4008921"/>
                <a:ext cx="914393" cy="91440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8" name="Овал 207"/>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09" name="Группа 208"/>
            <p:cNvGrpSpPr/>
            <p:nvPr/>
          </p:nvGrpSpPr>
          <p:grpSpPr>
            <a:xfrm rot="16200000">
              <a:off x="7199139" y="2575866"/>
              <a:ext cx="352346" cy="273675"/>
              <a:chOff x="-4706469" y="2456329"/>
              <a:chExt cx="3176155" cy="2466996"/>
            </a:xfrm>
          </p:grpSpPr>
          <p:sp>
            <p:nvSpPr>
              <p:cNvPr id="210" name="Овал 209"/>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1" name="Овал 210"/>
              <p:cNvSpPr/>
              <p:nvPr/>
            </p:nvSpPr>
            <p:spPr>
              <a:xfrm>
                <a:off x="-2444707" y="4008921"/>
                <a:ext cx="914393" cy="91440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2" name="Овал 211"/>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grpSp>
        <p:nvGrpSpPr>
          <p:cNvPr id="214" name="Группа 213"/>
          <p:cNvGrpSpPr/>
          <p:nvPr/>
        </p:nvGrpSpPr>
        <p:grpSpPr>
          <a:xfrm rot="17504836">
            <a:off x="6554508" y="4259672"/>
            <a:ext cx="1291793" cy="1350129"/>
            <a:chOff x="6632973" y="1412736"/>
            <a:chExt cx="1412360" cy="1476141"/>
          </a:xfrm>
        </p:grpSpPr>
        <p:grpSp>
          <p:nvGrpSpPr>
            <p:cNvPr id="215" name="Группа 214"/>
            <p:cNvGrpSpPr/>
            <p:nvPr/>
          </p:nvGrpSpPr>
          <p:grpSpPr>
            <a:xfrm rot="16200000">
              <a:off x="7199139" y="1999882"/>
              <a:ext cx="352346" cy="273675"/>
              <a:chOff x="-4706469" y="2456329"/>
              <a:chExt cx="3176155" cy="2466996"/>
            </a:xfrm>
          </p:grpSpPr>
          <p:sp>
            <p:nvSpPr>
              <p:cNvPr id="232" name="Овал 231"/>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3" name="Овал 232"/>
              <p:cNvSpPr/>
              <p:nvPr/>
            </p:nvSpPr>
            <p:spPr>
              <a:xfrm>
                <a:off x="-2444707" y="4008921"/>
                <a:ext cx="914393" cy="91440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4" name="Овал 233"/>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16" name="Группа 215"/>
            <p:cNvGrpSpPr/>
            <p:nvPr/>
          </p:nvGrpSpPr>
          <p:grpSpPr>
            <a:xfrm rot="16200000">
              <a:off x="7204109" y="1452071"/>
              <a:ext cx="352346" cy="273675"/>
              <a:chOff x="-4706469" y="2456329"/>
              <a:chExt cx="3176155" cy="2466996"/>
            </a:xfrm>
          </p:grpSpPr>
          <p:sp>
            <p:nvSpPr>
              <p:cNvPr id="229" name="Овал 228"/>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0" name="Овал 229"/>
              <p:cNvSpPr/>
              <p:nvPr/>
            </p:nvSpPr>
            <p:spPr>
              <a:xfrm>
                <a:off x="-2444707" y="4008921"/>
                <a:ext cx="914393" cy="91440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1" name="Овал 230"/>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17" name="Группа 216"/>
            <p:cNvGrpSpPr/>
            <p:nvPr/>
          </p:nvGrpSpPr>
          <p:grpSpPr>
            <a:xfrm rot="16200000">
              <a:off x="7732323" y="1999590"/>
              <a:ext cx="352346" cy="273675"/>
              <a:chOff x="-4706469" y="2456329"/>
              <a:chExt cx="3176155" cy="2466996"/>
            </a:xfrm>
          </p:grpSpPr>
          <p:sp>
            <p:nvSpPr>
              <p:cNvPr id="226" name="Овал 225"/>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7" name="Овал 226"/>
              <p:cNvSpPr/>
              <p:nvPr/>
            </p:nvSpPr>
            <p:spPr>
              <a:xfrm>
                <a:off x="-2444707" y="4008921"/>
                <a:ext cx="914393" cy="91440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8" name="Овал 227"/>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18" name="Группа 217"/>
            <p:cNvGrpSpPr/>
            <p:nvPr/>
          </p:nvGrpSpPr>
          <p:grpSpPr>
            <a:xfrm rot="16200000">
              <a:off x="6593638" y="2010313"/>
              <a:ext cx="352346" cy="273675"/>
              <a:chOff x="-4706469" y="2456329"/>
              <a:chExt cx="3176155" cy="2466996"/>
            </a:xfrm>
          </p:grpSpPr>
          <p:sp>
            <p:nvSpPr>
              <p:cNvPr id="223" name="Овал 222"/>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4" name="Овал 223"/>
              <p:cNvSpPr/>
              <p:nvPr/>
            </p:nvSpPr>
            <p:spPr>
              <a:xfrm>
                <a:off x="-2444707" y="4008921"/>
                <a:ext cx="914393" cy="91440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5" name="Овал 224"/>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19" name="Группа 218"/>
            <p:cNvGrpSpPr/>
            <p:nvPr/>
          </p:nvGrpSpPr>
          <p:grpSpPr>
            <a:xfrm rot="16200000">
              <a:off x="7199139" y="2575866"/>
              <a:ext cx="352346" cy="273675"/>
              <a:chOff x="-4706469" y="2456329"/>
              <a:chExt cx="3176155" cy="2466996"/>
            </a:xfrm>
          </p:grpSpPr>
          <p:sp>
            <p:nvSpPr>
              <p:cNvPr id="220" name="Овал 219"/>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1" name="Овал 220"/>
              <p:cNvSpPr/>
              <p:nvPr/>
            </p:nvSpPr>
            <p:spPr>
              <a:xfrm>
                <a:off x="-2444707" y="4008921"/>
                <a:ext cx="914393" cy="91440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2" name="Овал 221"/>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grpSp>
        <p:nvGrpSpPr>
          <p:cNvPr id="235" name="Группа 234"/>
          <p:cNvGrpSpPr/>
          <p:nvPr/>
        </p:nvGrpSpPr>
        <p:grpSpPr>
          <a:xfrm rot="9648371">
            <a:off x="4515426" y="2633823"/>
            <a:ext cx="1131315" cy="1182404"/>
            <a:chOff x="6632973" y="1412736"/>
            <a:chExt cx="1412360" cy="1476141"/>
          </a:xfrm>
        </p:grpSpPr>
        <p:grpSp>
          <p:nvGrpSpPr>
            <p:cNvPr id="236" name="Группа 235"/>
            <p:cNvGrpSpPr/>
            <p:nvPr/>
          </p:nvGrpSpPr>
          <p:grpSpPr>
            <a:xfrm rot="16200000">
              <a:off x="7199139" y="1999882"/>
              <a:ext cx="352346" cy="273675"/>
              <a:chOff x="-4706469" y="2456329"/>
              <a:chExt cx="3176155" cy="2466996"/>
            </a:xfrm>
          </p:grpSpPr>
          <p:sp>
            <p:nvSpPr>
              <p:cNvPr id="253" name="Овал 252"/>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4" name="Овал 253"/>
              <p:cNvSpPr/>
              <p:nvPr/>
            </p:nvSpPr>
            <p:spPr>
              <a:xfrm>
                <a:off x="-2444707" y="4008921"/>
                <a:ext cx="914393" cy="91440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5" name="Овал 254"/>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37" name="Группа 236"/>
            <p:cNvGrpSpPr/>
            <p:nvPr/>
          </p:nvGrpSpPr>
          <p:grpSpPr>
            <a:xfrm rot="16200000">
              <a:off x="7204109" y="1452071"/>
              <a:ext cx="352346" cy="273675"/>
              <a:chOff x="-4706469" y="2456329"/>
              <a:chExt cx="3176155" cy="2466996"/>
            </a:xfrm>
          </p:grpSpPr>
          <p:sp>
            <p:nvSpPr>
              <p:cNvPr id="250" name="Овал 249"/>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1" name="Овал 250"/>
              <p:cNvSpPr/>
              <p:nvPr/>
            </p:nvSpPr>
            <p:spPr>
              <a:xfrm>
                <a:off x="-2444707" y="4008921"/>
                <a:ext cx="914393" cy="91440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2" name="Овал 251"/>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38" name="Группа 237"/>
            <p:cNvGrpSpPr/>
            <p:nvPr/>
          </p:nvGrpSpPr>
          <p:grpSpPr>
            <a:xfrm rot="16200000">
              <a:off x="7732323" y="1999590"/>
              <a:ext cx="352346" cy="273675"/>
              <a:chOff x="-4706469" y="2456329"/>
              <a:chExt cx="3176155" cy="2466996"/>
            </a:xfrm>
          </p:grpSpPr>
          <p:sp>
            <p:nvSpPr>
              <p:cNvPr id="247" name="Овал 246"/>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8" name="Овал 247"/>
              <p:cNvSpPr/>
              <p:nvPr/>
            </p:nvSpPr>
            <p:spPr>
              <a:xfrm>
                <a:off x="-2444707" y="4008921"/>
                <a:ext cx="914393" cy="91440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9" name="Овал 248"/>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39" name="Группа 238"/>
            <p:cNvGrpSpPr/>
            <p:nvPr/>
          </p:nvGrpSpPr>
          <p:grpSpPr>
            <a:xfrm rot="16200000">
              <a:off x="6593638" y="2010313"/>
              <a:ext cx="352346" cy="273675"/>
              <a:chOff x="-4706469" y="2456329"/>
              <a:chExt cx="3176155" cy="2466996"/>
            </a:xfrm>
          </p:grpSpPr>
          <p:sp>
            <p:nvSpPr>
              <p:cNvPr id="244" name="Овал 243"/>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5" name="Овал 244"/>
              <p:cNvSpPr/>
              <p:nvPr/>
            </p:nvSpPr>
            <p:spPr>
              <a:xfrm>
                <a:off x="-2444707" y="4008921"/>
                <a:ext cx="914393" cy="91440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6" name="Овал 245"/>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40" name="Группа 239"/>
            <p:cNvGrpSpPr/>
            <p:nvPr/>
          </p:nvGrpSpPr>
          <p:grpSpPr>
            <a:xfrm rot="16200000">
              <a:off x="7199139" y="2575866"/>
              <a:ext cx="352346" cy="273675"/>
              <a:chOff x="-4706469" y="2456329"/>
              <a:chExt cx="3176155" cy="2466996"/>
            </a:xfrm>
          </p:grpSpPr>
          <p:sp>
            <p:nvSpPr>
              <p:cNvPr id="241" name="Овал 240"/>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2" name="Овал 241"/>
              <p:cNvSpPr/>
              <p:nvPr/>
            </p:nvSpPr>
            <p:spPr>
              <a:xfrm>
                <a:off x="-2444707" y="4008921"/>
                <a:ext cx="914393" cy="91440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3" name="Овал 242"/>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grpSp>
        <p:nvGrpSpPr>
          <p:cNvPr id="256" name="Группа 255"/>
          <p:cNvGrpSpPr/>
          <p:nvPr/>
        </p:nvGrpSpPr>
        <p:grpSpPr>
          <a:xfrm rot="12724771">
            <a:off x="3084180" y="5348498"/>
            <a:ext cx="1253474" cy="1310080"/>
            <a:chOff x="6632973" y="1412736"/>
            <a:chExt cx="1412360" cy="1476141"/>
          </a:xfrm>
        </p:grpSpPr>
        <p:grpSp>
          <p:nvGrpSpPr>
            <p:cNvPr id="257" name="Группа 256"/>
            <p:cNvGrpSpPr/>
            <p:nvPr/>
          </p:nvGrpSpPr>
          <p:grpSpPr>
            <a:xfrm rot="16200000">
              <a:off x="7199139" y="1999882"/>
              <a:ext cx="352346" cy="273675"/>
              <a:chOff x="-4706469" y="2456329"/>
              <a:chExt cx="3176155" cy="2466996"/>
            </a:xfrm>
          </p:grpSpPr>
          <p:sp>
            <p:nvSpPr>
              <p:cNvPr id="274" name="Овал 273"/>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5" name="Овал 274"/>
              <p:cNvSpPr/>
              <p:nvPr/>
            </p:nvSpPr>
            <p:spPr>
              <a:xfrm>
                <a:off x="-2444707" y="4008921"/>
                <a:ext cx="914393" cy="91440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6" name="Овал 275"/>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58" name="Группа 257"/>
            <p:cNvGrpSpPr/>
            <p:nvPr/>
          </p:nvGrpSpPr>
          <p:grpSpPr>
            <a:xfrm rot="16200000">
              <a:off x="7204109" y="1452071"/>
              <a:ext cx="352346" cy="273675"/>
              <a:chOff x="-4706469" y="2456329"/>
              <a:chExt cx="3176155" cy="2466996"/>
            </a:xfrm>
          </p:grpSpPr>
          <p:sp>
            <p:nvSpPr>
              <p:cNvPr id="271" name="Овал 270"/>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2" name="Овал 271"/>
              <p:cNvSpPr/>
              <p:nvPr/>
            </p:nvSpPr>
            <p:spPr>
              <a:xfrm>
                <a:off x="-2444707" y="4008921"/>
                <a:ext cx="914393" cy="91440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3" name="Овал 272"/>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59" name="Группа 258"/>
            <p:cNvGrpSpPr/>
            <p:nvPr/>
          </p:nvGrpSpPr>
          <p:grpSpPr>
            <a:xfrm rot="16200000">
              <a:off x="7732323" y="1999590"/>
              <a:ext cx="352346" cy="273675"/>
              <a:chOff x="-4706469" y="2456329"/>
              <a:chExt cx="3176155" cy="2466996"/>
            </a:xfrm>
          </p:grpSpPr>
          <p:sp>
            <p:nvSpPr>
              <p:cNvPr id="268" name="Овал 267"/>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9" name="Овал 268"/>
              <p:cNvSpPr/>
              <p:nvPr/>
            </p:nvSpPr>
            <p:spPr>
              <a:xfrm>
                <a:off x="-2444707" y="4008921"/>
                <a:ext cx="914393" cy="91440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0" name="Овал 269"/>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60" name="Группа 259"/>
            <p:cNvGrpSpPr/>
            <p:nvPr/>
          </p:nvGrpSpPr>
          <p:grpSpPr>
            <a:xfrm rot="16200000">
              <a:off x="6593638" y="2010313"/>
              <a:ext cx="352346" cy="273675"/>
              <a:chOff x="-4706469" y="2456329"/>
              <a:chExt cx="3176155" cy="2466996"/>
            </a:xfrm>
          </p:grpSpPr>
          <p:sp>
            <p:nvSpPr>
              <p:cNvPr id="265" name="Овал 264"/>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6" name="Овал 265"/>
              <p:cNvSpPr/>
              <p:nvPr/>
            </p:nvSpPr>
            <p:spPr>
              <a:xfrm>
                <a:off x="-2444707" y="4008921"/>
                <a:ext cx="914393" cy="91440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7" name="Овал 266"/>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61" name="Группа 260"/>
            <p:cNvGrpSpPr/>
            <p:nvPr/>
          </p:nvGrpSpPr>
          <p:grpSpPr>
            <a:xfrm rot="16200000">
              <a:off x="7199139" y="2575866"/>
              <a:ext cx="352346" cy="273675"/>
              <a:chOff x="-4706469" y="2456329"/>
              <a:chExt cx="3176155" cy="2466996"/>
            </a:xfrm>
          </p:grpSpPr>
          <p:sp>
            <p:nvSpPr>
              <p:cNvPr id="262" name="Овал 261"/>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3" name="Овал 262"/>
              <p:cNvSpPr/>
              <p:nvPr/>
            </p:nvSpPr>
            <p:spPr>
              <a:xfrm>
                <a:off x="-2444707" y="4008921"/>
                <a:ext cx="914393" cy="91440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4" name="Овал 263"/>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grpSp>
        <p:nvGrpSpPr>
          <p:cNvPr id="277" name="Группа 276"/>
          <p:cNvGrpSpPr/>
          <p:nvPr/>
        </p:nvGrpSpPr>
        <p:grpSpPr>
          <a:xfrm rot="15288966">
            <a:off x="2250932" y="2899683"/>
            <a:ext cx="1253474" cy="1310080"/>
            <a:chOff x="6632973" y="1412736"/>
            <a:chExt cx="1412360" cy="1476141"/>
          </a:xfrm>
        </p:grpSpPr>
        <p:grpSp>
          <p:nvGrpSpPr>
            <p:cNvPr id="278" name="Группа 277"/>
            <p:cNvGrpSpPr/>
            <p:nvPr/>
          </p:nvGrpSpPr>
          <p:grpSpPr>
            <a:xfrm rot="16200000">
              <a:off x="7199139" y="1999882"/>
              <a:ext cx="352346" cy="273675"/>
              <a:chOff x="-4706469" y="2456329"/>
              <a:chExt cx="3176155" cy="2466996"/>
            </a:xfrm>
          </p:grpSpPr>
          <p:sp>
            <p:nvSpPr>
              <p:cNvPr id="295" name="Овал 294"/>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6" name="Овал 295"/>
              <p:cNvSpPr/>
              <p:nvPr/>
            </p:nvSpPr>
            <p:spPr>
              <a:xfrm>
                <a:off x="-2444707" y="4008921"/>
                <a:ext cx="914393" cy="91440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7" name="Овал 296"/>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79" name="Группа 278"/>
            <p:cNvGrpSpPr/>
            <p:nvPr/>
          </p:nvGrpSpPr>
          <p:grpSpPr>
            <a:xfrm rot="16200000">
              <a:off x="7204109" y="1452071"/>
              <a:ext cx="352346" cy="273675"/>
              <a:chOff x="-4706469" y="2456329"/>
              <a:chExt cx="3176155" cy="2466996"/>
            </a:xfrm>
          </p:grpSpPr>
          <p:sp>
            <p:nvSpPr>
              <p:cNvPr id="292" name="Овал 291"/>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3" name="Овал 292"/>
              <p:cNvSpPr/>
              <p:nvPr/>
            </p:nvSpPr>
            <p:spPr>
              <a:xfrm>
                <a:off x="-2444707" y="4008921"/>
                <a:ext cx="914393" cy="91440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4" name="Овал 293"/>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80" name="Группа 279"/>
            <p:cNvGrpSpPr/>
            <p:nvPr/>
          </p:nvGrpSpPr>
          <p:grpSpPr>
            <a:xfrm rot="16200000">
              <a:off x="7732323" y="1999590"/>
              <a:ext cx="352346" cy="273675"/>
              <a:chOff x="-4706469" y="2456329"/>
              <a:chExt cx="3176155" cy="2466996"/>
            </a:xfrm>
          </p:grpSpPr>
          <p:sp>
            <p:nvSpPr>
              <p:cNvPr id="289" name="Овал 288"/>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0" name="Овал 289"/>
              <p:cNvSpPr/>
              <p:nvPr/>
            </p:nvSpPr>
            <p:spPr>
              <a:xfrm>
                <a:off x="-2444707" y="4008921"/>
                <a:ext cx="914393" cy="91440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1" name="Овал 290"/>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81" name="Группа 280"/>
            <p:cNvGrpSpPr/>
            <p:nvPr/>
          </p:nvGrpSpPr>
          <p:grpSpPr>
            <a:xfrm rot="16200000">
              <a:off x="6593638" y="2010313"/>
              <a:ext cx="352346" cy="273675"/>
              <a:chOff x="-4706469" y="2456329"/>
              <a:chExt cx="3176155" cy="2466996"/>
            </a:xfrm>
          </p:grpSpPr>
          <p:sp>
            <p:nvSpPr>
              <p:cNvPr id="286" name="Овал 285"/>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7" name="Овал 286"/>
              <p:cNvSpPr/>
              <p:nvPr/>
            </p:nvSpPr>
            <p:spPr>
              <a:xfrm>
                <a:off x="-2444707" y="4008921"/>
                <a:ext cx="914393" cy="91440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8" name="Овал 287"/>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82" name="Группа 281"/>
            <p:cNvGrpSpPr/>
            <p:nvPr/>
          </p:nvGrpSpPr>
          <p:grpSpPr>
            <a:xfrm rot="16200000">
              <a:off x="7199139" y="2575866"/>
              <a:ext cx="352346" cy="273675"/>
              <a:chOff x="-4706469" y="2456329"/>
              <a:chExt cx="3176155" cy="2466996"/>
            </a:xfrm>
          </p:grpSpPr>
          <p:sp>
            <p:nvSpPr>
              <p:cNvPr id="283" name="Овал 282"/>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4" name="Овал 283"/>
              <p:cNvSpPr/>
              <p:nvPr/>
            </p:nvSpPr>
            <p:spPr>
              <a:xfrm>
                <a:off x="-2444707" y="4008921"/>
                <a:ext cx="914393" cy="91440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5" name="Овал 284"/>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grpSp>
        <p:nvGrpSpPr>
          <p:cNvPr id="298" name="Группа 297"/>
          <p:cNvGrpSpPr/>
          <p:nvPr/>
        </p:nvGrpSpPr>
        <p:grpSpPr>
          <a:xfrm rot="14578744">
            <a:off x="337327" y="1779899"/>
            <a:ext cx="1100309" cy="1149998"/>
            <a:chOff x="6632973" y="1412736"/>
            <a:chExt cx="1412360" cy="1476141"/>
          </a:xfrm>
        </p:grpSpPr>
        <p:grpSp>
          <p:nvGrpSpPr>
            <p:cNvPr id="299" name="Группа 298"/>
            <p:cNvGrpSpPr/>
            <p:nvPr/>
          </p:nvGrpSpPr>
          <p:grpSpPr>
            <a:xfrm rot="16200000">
              <a:off x="7199139" y="1999882"/>
              <a:ext cx="352346" cy="273675"/>
              <a:chOff x="-4706469" y="2456329"/>
              <a:chExt cx="3176155" cy="2466996"/>
            </a:xfrm>
          </p:grpSpPr>
          <p:sp>
            <p:nvSpPr>
              <p:cNvPr id="316" name="Овал 315"/>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7" name="Овал 316"/>
              <p:cNvSpPr/>
              <p:nvPr/>
            </p:nvSpPr>
            <p:spPr>
              <a:xfrm>
                <a:off x="-2444707" y="4008921"/>
                <a:ext cx="914393" cy="91440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8" name="Овал 317"/>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00" name="Группа 299"/>
            <p:cNvGrpSpPr/>
            <p:nvPr/>
          </p:nvGrpSpPr>
          <p:grpSpPr>
            <a:xfrm rot="16200000">
              <a:off x="7204109" y="1452071"/>
              <a:ext cx="352346" cy="273675"/>
              <a:chOff x="-4706469" y="2456329"/>
              <a:chExt cx="3176155" cy="2466996"/>
            </a:xfrm>
          </p:grpSpPr>
          <p:sp>
            <p:nvSpPr>
              <p:cNvPr id="313" name="Овал 312"/>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4" name="Овал 313"/>
              <p:cNvSpPr/>
              <p:nvPr/>
            </p:nvSpPr>
            <p:spPr>
              <a:xfrm>
                <a:off x="-2444707" y="4008921"/>
                <a:ext cx="914393" cy="91440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5" name="Овал 314"/>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01" name="Группа 300"/>
            <p:cNvGrpSpPr/>
            <p:nvPr/>
          </p:nvGrpSpPr>
          <p:grpSpPr>
            <a:xfrm rot="16200000">
              <a:off x="7732323" y="1999590"/>
              <a:ext cx="352346" cy="273675"/>
              <a:chOff x="-4706469" y="2456329"/>
              <a:chExt cx="3176155" cy="2466996"/>
            </a:xfrm>
          </p:grpSpPr>
          <p:sp>
            <p:nvSpPr>
              <p:cNvPr id="310" name="Овал 309"/>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1" name="Овал 310"/>
              <p:cNvSpPr/>
              <p:nvPr/>
            </p:nvSpPr>
            <p:spPr>
              <a:xfrm>
                <a:off x="-2444707" y="4008921"/>
                <a:ext cx="914393" cy="91440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2" name="Овал 311"/>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02" name="Группа 301"/>
            <p:cNvGrpSpPr/>
            <p:nvPr/>
          </p:nvGrpSpPr>
          <p:grpSpPr>
            <a:xfrm rot="16200000">
              <a:off x="6593638" y="2010313"/>
              <a:ext cx="352346" cy="273675"/>
              <a:chOff x="-4706469" y="2456329"/>
              <a:chExt cx="3176155" cy="2466996"/>
            </a:xfrm>
          </p:grpSpPr>
          <p:sp>
            <p:nvSpPr>
              <p:cNvPr id="307" name="Овал 306"/>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8" name="Овал 307"/>
              <p:cNvSpPr/>
              <p:nvPr/>
            </p:nvSpPr>
            <p:spPr>
              <a:xfrm>
                <a:off x="-2444707" y="4008921"/>
                <a:ext cx="914393" cy="91440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9" name="Овал 308"/>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03" name="Группа 302"/>
            <p:cNvGrpSpPr/>
            <p:nvPr/>
          </p:nvGrpSpPr>
          <p:grpSpPr>
            <a:xfrm rot="16200000">
              <a:off x="7199139" y="2575866"/>
              <a:ext cx="352346" cy="273675"/>
              <a:chOff x="-4706469" y="2456329"/>
              <a:chExt cx="3176155" cy="2466996"/>
            </a:xfrm>
          </p:grpSpPr>
          <p:sp>
            <p:nvSpPr>
              <p:cNvPr id="304" name="Овал 303"/>
              <p:cNvSpPr/>
              <p:nvPr/>
            </p:nvSpPr>
            <p:spPr>
              <a:xfrm>
                <a:off x="-4706469" y="3083857"/>
                <a:ext cx="914400" cy="9144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5" name="Овал 304"/>
              <p:cNvSpPr/>
              <p:nvPr/>
            </p:nvSpPr>
            <p:spPr>
              <a:xfrm>
                <a:off x="-2444707" y="4008921"/>
                <a:ext cx="914393" cy="91440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6" name="Овал 305"/>
              <p:cNvSpPr/>
              <p:nvPr/>
            </p:nvSpPr>
            <p:spPr>
              <a:xfrm>
                <a:off x="-3796552" y="2456329"/>
                <a:ext cx="1918447" cy="191844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sp>
        <p:nvSpPr>
          <p:cNvPr id="319" name="TextBox 318"/>
          <p:cNvSpPr txBox="1"/>
          <p:nvPr/>
        </p:nvSpPr>
        <p:spPr>
          <a:xfrm>
            <a:off x="3347540" y="-46"/>
            <a:ext cx="5856219" cy="738664"/>
          </a:xfrm>
          <a:prstGeom prst="rect">
            <a:avLst/>
          </a:prstGeom>
          <a:noFill/>
        </p:spPr>
        <p:txBody>
          <a:bodyPr wrap="none" rtlCol="0">
            <a:spAutoFit/>
          </a:bodyPr>
          <a:lstStyle/>
          <a:p>
            <a:r>
              <a:rPr lang="en-US" sz="2400" dirty="0" smtClean="0">
                <a:solidFill>
                  <a:schemeClr val="bg1"/>
                </a:solidFill>
              </a:rPr>
              <a:t>QED Theory </a:t>
            </a:r>
          </a:p>
          <a:p>
            <a:r>
              <a:rPr lang="it-IT" dirty="0">
                <a:solidFill>
                  <a:schemeClr val="bg1"/>
                </a:solidFill>
              </a:rPr>
              <a:t>Giuliano Preparata, Emilio Del </a:t>
            </a:r>
            <a:r>
              <a:rPr lang="it-IT" dirty="0" smtClean="0">
                <a:solidFill>
                  <a:schemeClr val="bg1"/>
                </a:solidFill>
              </a:rPr>
              <a:t>Giudice </a:t>
            </a:r>
            <a:r>
              <a:rPr lang="it-IT" dirty="0">
                <a:solidFill>
                  <a:schemeClr val="bg1"/>
                </a:solidFill>
              </a:rPr>
              <a:t>and Giuseppe Vitiello</a:t>
            </a:r>
            <a:endParaRPr lang="ru-RU" dirty="0">
              <a:solidFill>
                <a:schemeClr val="bg1"/>
              </a:solidFill>
            </a:endParaRPr>
          </a:p>
        </p:txBody>
      </p:sp>
      <p:sp>
        <p:nvSpPr>
          <p:cNvPr id="321" name="Прямоугольник 320"/>
          <p:cNvSpPr/>
          <p:nvPr/>
        </p:nvSpPr>
        <p:spPr>
          <a:xfrm>
            <a:off x="1" y="6504511"/>
            <a:ext cx="9144000" cy="353489"/>
          </a:xfrm>
          <a:prstGeom prst="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spcAft>
                <a:spcPts val="800"/>
              </a:spcAft>
            </a:pPr>
            <a:r>
              <a:rPr lang="en-US" sz="1500" dirty="0">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Del </a:t>
            </a:r>
            <a:r>
              <a:rPr lang="en-US" sz="1500" dirty="0" err="1">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Giudice</a:t>
            </a:r>
            <a:r>
              <a:rPr lang="en-US" sz="1500" dirty="0">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 E., </a:t>
            </a:r>
            <a:r>
              <a:rPr lang="en-US" sz="1500" dirty="0" err="1">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Preparata</a:t>
            </a:r>
            <a:r>
              <a:rPr lang="en-US" sz="1500" dirty="0">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 G., </a:t>
            </a:r>
            <a:r>
              <a:rPr lang="en-US" sz="1500" dirty="0" err="1">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Vitiello</a:t>
            </a:r>
            <a:r>
              <a:rPr lang="en-US" sz="1500" dirty="0">
                <a:solidFill>
                  <a:schemeClr val="tx1"/>
                </a:solidFill>
                <a:latin typeface="Calibri Light" panose="020F0302020204030204" pitchFamily="34" charset="0"/>
                <a:ea typeface="Times New Roman" panose="02020603050405020304" pitchFamily="18" charset="0"/>
                <a:cs typeface="Times New Roman" panose="02020603050405020304" pitchFamily="18" charset="0"/>
              </a:rPr>
              <a:t>, G. 1988. Water as a free electric dipole laser. Physical Review Letters, 61, 1085.</a:t>
            </a:r>
            <a:endParaRPr lang="ru-RU" sz="1500" dirty="0">
              <a:solidFill>
                <a:schemeClr val="tx1"/>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2756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Прямоугольник 3"/>
          <p:cNvSpPr/>
          <p:nvPr/>
        </p:nvSpPr>
        <p:spPr>
          <a:xfrm>
            <a:off x="1" y="3224981"/>
            <a:ext cx="9144000" cy="523220"/>
          </a:xfrm>
          <a:prstGeom prst="rect">
            <a:avLst/>
          </a:prstGeom>
        </p:spPr>
        <p:txBody>
          <a:bodyPr wrap="square">
            <a:spAutoFit/>
          </a:bodyPr>
          <a:lstStyle/>
          <a:p>
            <a:r>
              <a:rPr lang="en-US" sz="2800" dirty="0">
                <a:solidFill>
                  <a:schemeClr val="bg1"/>
                </a:solidFill>
                <a:latin typeface="ArialMT"/>
              </a:rPr>
              <a:t>Published evidence that support principle of </a:t>
            </a:r>
            <a:r>
              <a:rPr lang="en-US" sz="2800" dirty="0" smtClean="0">
                <a:solidFill>
                  <a:schemeClr val="bg1"/>
                </a:solidFill>
                <a:latin typeface="ArialMT"/>
              </a:rPr>
              <a:t>IC </a:t>
            </a:r>
            <a:r>
              <a:rPr lang="en-US" sz="2800" dirty="0">
                <a:solidFill>
                  <a:schemeClr val="bg1"/>
                </a:solidFill>
                <a:latin typeface="ArialMT"/>
              </a:rPr>
              <a:t>transfer:</a:t>
            </a:r>
            <a:endParaRPr lang="ru-RU" sz="2800" dirty="0">
              <a:solidFill>
                <a:schemeClr val="bg1"/>
              </a:solidFill>
            </a:endParaRPr>
          </a:p>
        </p:txBody>
      </p:sp>
    </p:spTree>
    <p:extLst>
      <p:ext uri="{BB962C8B-B14F-4D97-AF65-F5344CB8AC3E}">
        <p14:creationId xmlns:p14="http://schemas.microsoft.com/office/powerpoint/2010/main" val="937318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3971" y="1914013"/>
            <a:ext cx="3623657" cy="3623657"/>
          </a:xfrm>
          <a:prstGeom prst="rect">
            <a:avLst/>
          </a:prstGeom>
        </p:spPr>
      </p:pic>
      <p:sp>
        <p:nvSpPr>
          <p:cNvPr id="4" name="Прямоугольник 3"/>
          <p:cNvSpPr/>
          <p:nvPr/>
        </p:nvSpPr>
        <p:spPr>
          <a:xfrm>
            <a:off x="0" y="118987"/>
            <a:ext cx="9144000" cy="1311128"/>
          </a:xfrm>
          <a:prstGeom prst="rect">
            <a:avLst/>
          </a:prstGeom>
        </p:spPr>
        <p:txBody>
          <a:bodyPr wrap="square">
            <a:spAutoFit/>
          </a:bodyPr>
          <a:lstStyle/>
          <a:p>
            <a:pPr algn="ctr">
              <a:lnSpc>
                <a:spcPct val="110000"/>
              </a:lnSpc>
            </a:pPr>
            <a:r>
              <a:rPr lang="en-US" altLang="ru-RU" sz="2400" b="1" dirty="0" smtClean="0">
                <a:solidFill>
                  <a:srgbClr val="000000"/>
                </a:solidFill>
                <a:latin typeface="Segoe UI" panose="020B0502040204020203" pitchFamily="34" charset="0"/>
                <a:cs typeface="Segoe UI" panose="020B0502040204020203" pitchFamily="34" charset="0"/>
              </a:rPr>
              <a:t>IC </a:t>
            </a:r>
            <a:r>
              <a:rPr lang="en-US" altLang="ru-RU" sz="2400" b="1" dirty="0">
                <a:solidFill>
                  <a:srgbClr val="000000"/>
                </a:solidFill>
                <a:latin typeface="Segoe UI" panose="020B0502040204020203" pitchFamily="34" charset="0"/>
                <a:cs typeface="Segoe UI" panose="020B0502040204020203" pitchFamily="34" charset="0"/>
              </a:rPr>
              <a:t>of acetylcholine, histamine, ovalbumin and other BAS had been transmitted to distant addressees  using communication networks including </a:t>
            </a:r>
            <a:r>
              <a:rPr lang="en-US" altLang="ru-RU" sz="2400" b="1" dirty="0" smtClean="0">
                <a:solidFill>
                  <a:srgbClr val="000000"/>
                </a:solidFill>
                <a:latin typeface="Segoe UI" panose="020B0502040204020203" pitchFamily="34" charset="0"/>
                <a:cs typeface="Segoe UI" panose="020B0502040204020203" pitchFamily="34" charset="0"/>
              </a:rPr>
              <a:t>Internet</a:t>
            </a:r>
          </a:p>
        </p:txBody>
      </p:sp>
      <p:sp>
        <p:nvSpPr>
          <p:cNvPr id="5" name="Прямоугольник 4"/>
          <p:cNvSpPr/>
          <p:nvPr/>
        </p:nvSpPr>
        <p:spPr>
          <a:xfrm>
            <a:off x="0" y="5780782"/>
            <a:ext cx="9144000" cy="1077218"/>
          </a:xfrm>
          <a:prstGeom prst="rect">
            <a:avLst/>
          </a:prstGeom>
        </p:spPr>
        <p:txBody>
          <a:bodyPr wrap="square">
            <a:spAutoFit/>
          </a:bodyPr>
          <a:lstStyle/>
          <a:p>
            <a:pPr algn="just"/>
            <a:r>
              <a:rPr lang="ru-RU" altLang="ru-RU" sz="1600" i="1" dirty="0">
                <a:latin typeface="Segoe UI Light" panose="020B0502040204020203" pitchFamily="34" charset="0"/>
                <a:cs typeface="Segoe UI Light" panose="020B0502040204020203" pitchFamily="34" charset="0"/>
              </a:rPr>
              <a:t>J. </a:t>
            </a:r>
            <a:r>
              <a:rPr lang="ru-RU" altLang="ru-RU" sz="1600" i="1" dirty="0" err="1">
                <a:latin typeface="Segoe UI Light" panose="020B0502040204020203" pitchFamily="34" charset="0"/>
                <a:cs typeface="Segoe UI Light" panose="020B0502040204020203" pitchFamily="34" charset="0"/>
              </a:rPr>
              <a:t>Benveniste</a:t>
            </a:r>
            <a:r>
              <a:rPr lang="ru-RU" altLang="ru-RU" sz="1600" i="1" dirty="0">
                <a:latin typeface="Segoe UI Light" panose="020B0502040204020203" pitchFamily="34" charset="0"/>
                <a:cs typeface="Segoe UI Light" panose="020B0502040204020203" pitchFamily="34" charset="0"/>
              </a:rPr>
              <a:t>, </a:t>
            </a:r>
            <a:r>
              <a:rPr lang="en-US" sz="1600" i="1" dirty="0" smtClean="0">
                <a:latin typeface="Segoe UI Light" panose="020B0502040204020203" pitchFamily="34" charset="0"/>
                <a:cs typeface="Segoe UI Light" panose="020B0502040204020203" pitchFamily="34" charset="0"/>
              </a:rPr>
              <a:t>P. </a:t>
            </a:r>
            <a:r>
              <a:rPr lang="en-US" sz="1600" i="1" dirty="0" err="1">
                <a:latin typeface="Segoe UI Light" panose="020B0502040204020203" pitchFamily="34" charset="0"/>
                <a:cs typeface="Segoe UI Light" panose="020B0502040204020203" pitchFamily="34" charset="0"/>
              </a:rPr>
              <a:t>Jurgens</a:t>
            </a:r>
            <a:r>
              <a:rPr lang="en-US" sz="1600" i="1" dirty="0">
                <a:latin typeface="Segoe UI Light" panose="020B0502040204020203" pitchFamily="34" charset="0"/>
                <a:cs typeface="Segoe UI Light" panose="020B0502040204020203" pitchFamily="34" charset="0"/>
              </a:rPr>
              <a:t>, </a:t>
            </a:r>
            <a:r>
              <a:rPr lang="en-US" sz="1600" i="1" dirty="0" smtClean="0">
                <a:latin typeface="Segoe UI Light" panose="020B0502040204020203" pitchFamily="34" charset="0"/>
                <a:cs typeface="Segoe UI Light" panose="020B0502040204020203" pitchFamily="34" charset="0"/>
              </a:rPr>
              <a:t>W. </a:t>
            </a:r>
            <a:r>
              <a:rPr lang="en-US" sz="1600" i="1" dirty="0">
                <a:latin typeface="Segoe UI Light" panose="020B0502040204020203" pitchFamily="34" charset="0"/>
                <a:cs typeface="Segoe UI Light" panose="020B0502040204020203" pitchFamily="34" charset="0"/>
              </a:rPr>
              <a:t>Hsueh, </a:t>
            </a:r>
            <a:r>
              <a:rPr lang="en-US" sz="1600" i="1" dirty="0" smtClean="0">
                <a:latin typeface="Segoe UI Light" panose="020B0502040204020203" pitchFamily="34" charset="0"/>
                <a:cs typeface="Segoe UI Light" panose="020B0502040204020203" pitchFamily="34" charset="0"/>
              </a:rPr>
              <a:t>J. </a:t>
            </a:r>
            <a:r>
              <a:rPr lang="en-US" sz="1600" i="1" dirty="0" err="1" smtClean="0">
                <a:latin typeface="Segoe UI Light" panose="020B0502040204020203" pitchFamily="34" charset="0"/>
                <a:cs typeface="Segoe UI Light" panose="020B0502040204020203" pitchFamily="34" charset="0"/>
              </a:rPr>
              <a:t>Aissa</a:t>
            </a:r>
            <a:r>
              <a:rPr lang="en-US" sz="1600" i="1" dirty="0" smtClean="0">
                <a:latin typeface="Segoe UI Light" panose="020B0502040204020203" pitchFamily="34" charset="0"/>
                <a:cs typeface="Segoe UI Light" panose="020B0502040204020203" pitchFamily="34" charset="0"/>
              </a:rPr>
              <a:t> </a:t>
            </a:r>
            <a:r>
              <a:rPr lang="ru-RU" altLang="ru-RU" sz="1600" b="1" i="1" dirty="0" smtClean="0">
                <a:latin typeface="Segoe UI Light" panose="020B0502040204020203" pitchFamily="34" charset="0"/>
                <a:cs typeface="Segoe UI Light" panose="020B0502040204020203" pitchFamily="34" charset="0"/>
              </a:rPr>
              <a:t>TRANSATLANTIC </a:t>
            </a:r>
            <a:r>
              <a:rPr lang="ru-RU" altLang="ru-RU" sz="1600" b="1" i="1" dirty="0">
                <a:latin typeface="Segoe UI Light" panose="020B0502040204020203" pitchFamily="34" charset="0"/>
                <a:cs typeface="Segoe UI Light" panose="020B0502040204020203" pitchFamily="34" charset="0"/>
              </a:rPr>
              <a:t>TRANSFER </a:t>
            </a:r>
            <a:r>
              <a:rPr lang="ru-RU" altLang="ru-RU" sz="1600" i="1" dirty="0">
                <a:latin typeface="Segoe UI Light" panose="020B0502040204020203" pitchFamily="34" charset="0"/>
                <a:cs typeface="Segoe UI Light" panose="020B0502040204020203" pitchFamily="34" charset="0"/>
              </a:rPr>
              <a:t>OF DIGITIZED ANTIGEN SIGNAL BY TELEPHONE</a:t>
            </a:r>
            <a:r>
              <a:rPr lang="en-US" altLang="ru-RU" sz="1600" i="1" dirty="0">
                <a:latin typeface="Segoe UI Light" panose="020B0502040204020203" pitchFamily="34" charset="0"/>
                <a:cs typeface="Segoe UI Light" panose="020B0502040204020203" pitchFamily="34" charset="0"/>
              </a:rPr>
              <a:t> </a:t>
            </a:r>
            <a:r>
              <a:rPr lang="ru-RU" altLang="ru-RU" sz="1600" i="1" dirty="0">
                <a:latin typeface="Segoe UI Light" panose="020B0502040204020203" pitchFamily="34" charset="0"/>
                <a:cs typeface="Segoe UI Light" panose="020B0502040204020203" pitchFamily="34" charset="0"/>
              </a:rPr>
              <a:t> LINK.  J</a:t>
            </a:r>
            <a:r>
              <a:rPr lang="en-US" altLang="ru-RU" sz="1600" i="1" dirty="0">
                <a:latin typeface="Segoe UI Light" panose="020B0502040204020203" pitchFamily="34" charset="0"/>
                <a:cs typeface="Segoe UI Light" panose="020B0502040204020203" pitchFamily="34" charset="0"/>
              </a:rPr>
              <a:t>.</a:t>
            </a:r>
            <a:r>
              <a:rPr lang="ru-RU" altLang="ru-RU" sz="1600" i="1" dirty="0">
                <a:latin typeface="Segoe UI Light" panose="020B0502040204020203" pitchFamily="34" charset="0"/>
                <a:cs typeface="Segoe UI Light" panose="020B0502040204020203" pitchFamily="34" charset="0"/>
              </a:rPr>
              <a:t> </a:t>
            </a:r>
            <a:r>
              <a:rPr lang="ru-RU" altLang="ru-RU" sz="1600" i="1" dirty="0" err="1">
                <a:latin typeface="Segoe UI Light" panose="020B0502040204020203" pitchFamily="34" charset="0"/>
                <a:cs typeface="Segoe UI Light" panose="020B0502040204020203" pitchFamily="34" charset="0"/>
              </a:rPr>
              <a:t>Allergy</a:t>
            </a:r>
            <a:r>
              <a:rPr lang="ru-RU" altLang="ru-RU" sz="1600" i="1" dirty="0">
                <a:latin typeface="Segoe UI Light" panose="020B0502040204020203" pitchFamily="34" charset="0"/>
                <a:cs typeface="Segoe UI Light" panose="020B0502040204020203" pitchFamily="34" charset="0"/>
              </a:rPr>
              <a:t> </a:t>
            </a:r>
            <a:r>
              <a:rPr lang="ru-RU" altLang="ru-RU" sz="1600" i="1" dirty="0" err="1">
                <a:latin typeface="Segoe UI Light" panose="020B0502040204020203" pitchFamily="34" charset="0"/>
                <a:cs typeface="Segoe UI Light" panose="020B0502040204020203" pitchFamily="34" charset="0"/>
              </a:rPr>
              <a:t>Clin</a:t>
            </a:r>
            <a:r>
              <a:rPr lang="en-US" altLang="ru-RU" sz="1600" i="1" dirty="0">
                <a:latin typeface="Segoe UI Light" panose="020B0502040204020203" pitchFamily="34" charset="0"/>
                <a:cs typeface="Segoe UI Light" panose="020B0502040204020203" pitchFamily="34" charset="0"/>
              </a:rPr>
              <a:t>. </a:t>
            </a:r>
            <a:r>
              <a:rPr lang="ru-RU" altLang="ru-RU" sz="1600" i="1" dirty="0" err="1">
                <a:latin typeface="Segoe UI Light" panose="020B0502040204020203" pitchFamily="34" charset="0"/>
                <a:cs typeface="Segoe UI Light" panose="020B0502040204020203" pitchFamily="34" charset="0"/>
              </a:rPr>
              <a:t>Immunol</a:t>
            </a:r>
            <a:r>
              <a:rPr lang="en-US" altLang="ru-RU" sz="1600" i="1" dirty="0">
                <a:latin typeface="Segoe UI Light" panose="020B0502040204020203" pitchFamily="34" charset="0"/>
                <a:cs typeface="Segoe UI Light" panose="020B0502040204020203" pitchFamily="34" charset="0"/>
              </a:rPr>
              <a:t>.</a:t>
            </a:r>
            <a:r>
              <a:rPr lang="ru-RU" altLang="ru-RU" sz="1600" i="1" dirty="0">
                <a:latin typeface="Segoe UI Light" panose="020B0502040204020203" pitchFamily="34" charset="0"/>
                <a:cs typeface="Segoe UI Light" panose="020B0502040204020203" pitchFamily="34" charset="0"/>
              </a:rPr>
              <a:t>, 99:S175 (1997). </a:t>
            </a:r>
            <a:r>
              <a:rPr lang="en-US" altLang="ru-RU" sz="1600" i="1" dirty="0">
                <a:latin typeface="Segoe UI Light" panose="020B0502040204020203" pitchFamily="34" charset="0"/>
                <a:cs typeface="Segoe UI Light" panose="020B0502040204020203" pitchFamily="34" charset="0"/>
              </a:rPr>
              <a:t>  </a:t>
            </a:r>
            <a:endParaRPr lang="en-US" altLang="ru-RU" sz="1600" i="1" dirty="0" smtClean="0">
              <a:latin typeface="Segoe UI Light" panose="020B0502040204020203" pitchFamily="34" charset="0"/>
              <a:cs typeface="Segoe UI Light" panose="020B0502040204020203" pitchFamily="34" charset="0"/>
            </a:endParaRPr>
          </a:p>
          <a:p>
            <a:pPr algn="just"/>
            <a:r>
              <a:rPr lang="en-US" sz="1600" i="1" dirty="0" err="1">
                <a:latin typeface="Segoe UI Light" panose="020B0502040204020203" pitchFamily="34" charset="0"/>
                <a:cs typeface="Segoe UI Light" panose="020B0502040204020203" pitchFamily="34" charset="0"/>
              </a:rPr>
              <a:t>Benveniste</a:t>
            </a:r>
            <a:r>
              <a:rPr lang="en-US" sz="1600" i="1" dirty="0">
                <a:latin typeface="Segoe UI Light" panose="020B0502040204020203" pitchFamily="34" charset="0"/>
                <a:cs typeface="Segoe UI Light" panose="020B0502040204020203" pitchFamily="34" charset="0"/>
              </a:rPr>
              <a:t>, J., </a:t>
            </a:r>
            <a:r>
              <a:rPr lang="en-US" sz="1600" i="1" dirty="0" err="1">
                <a:latin typeface="Segoe UI Light" panose="020B0502040204020203" pitchFamily="34" charset="0"/>
                <a:cs typeface="Segoe UI Light" panose="020B0502040204020203" pitchFamily="34" charset="0"/>
              </a:rPr>
              <a:t>Benveniste</a:t>
            </a:r>
            <a:r>
              <a:rPr lang="en-US" sz="1600" i="1" dirty="0">
                <a:latin typeface="Segoe UI Light" panose="020B0502040204020203" pitchFamily="34" charset="0"/>
                <a:cs typeface="Segoe UI Light" panose="020B0502040204020203" pitchFamily="34" charset="0"/>
              </a:rPr>
              <a:t> L., </a:t>
            </a:r>
            <a:r>
              <a:rPr lang="en-US" sz="1600" i="1" dirty="0" err="1">
                <a:latin typeface="Segoe UI Light" panose="020B0502040204020203" pitchFamily="34" charset="0"/>
                <a:cs typeface="Segoe UI Light" panose="020B0502040204020203" pitchFamily="34" charset="0"/>
              </a:rPr>
              <a:t>Guillonnet</a:t>
            </a:r>
            <a:r>
              <a:rPr lang="en-US" sz="1600" i="1" dirty="0">
                <a:latin typeface="Segoe UI Light" panose="020B0502040204020203" pitchFamily="34" charset="0"/>
                <a:cs typeface="Segoe UI Light" panose="020B0502040204020203" pitchFamily="34" charset="0"/>
              </a:rPr>
              <a:t>, D. 2010. Method and system for producing a substance or a signal with a coagulating or anticoagulant effect. </a:t>
            </a:r>
            <a:r>
              <a:rPr lang="ru-RU" sz="1600" b="1" i="1" dirty="0">
                <a:latin typeface="Segoe UI Light" panose="020B0502040204020203" pitchFamily="34" charset="0"/>
                <a:cs typeface="Segoe UI Light" panose="020B0502040204020203" pitchFamily="34" charset="0"/>
              </a:rPr>
              <a:t>US </a:t>
            </a:r>
            <a:r>
              <a:rPr lang="ru-RU" sz="1600" b="1" i="1" dirty="0" err="1">
                <a:latin typeface="Segoe UI Light" panose="020B0502040204020203" pitchFamily="34" charset="0"/>
                <a:cs typeface="Segoe UI Light" panose="020B0502040204020203" pitchFamily="34" charset="0"/>
              </a:rPr>
              <a:t>Patent</a:t>
            </a:r>
            <a:r>
              <a:rPr lang="ru-RU" sz="1600" b="1" i="1" dirty="0">
                <a:latin typeface="Segoe UI Light" panose="020B0502040204020203" pitchFamily="34" charset="0"/>
                <a:cs typeface="Segoe UI Light" panose="020B0502040204020203" pitchFamily="34" charset="0"/>
              </a:rPr>
              <a:t> N◦ 0 233, 296 A1</a:t>
            </a:r>
            <a:endParaRPr lang="ru-RU" altLang="ru-RU" sz="1600" i="1" dirty="0">
              <a:latin typeface="Segoe UI Light" panose="020B0502040204020203" pitchFamily="34" charset="0"/>
              <a:cs typeface="Segoe UI Light" panose="020B0502040204020203" pitchFamily="34" charset="0"/>
            </a:endParaRPr>
          </a:p>
        </p:txBody>
      </p:sp>
      <p:sp>
        <p:nvSpPr>
          <p:cNvPr id="2" name="Прямоугольник 1"/>
          <p:cNvSpPr/>
          <p:nvPr/>
        </p:nvSpPr>
        <p:spPr>
          <a:xfrm>
            <a:off x="7021015" y="2383308"/>
            <a:ext cx="1564339" cy="646331"/>
          </a:xfrm>
          <a:prstGeom prst="rect">
            <a:avLst/>
          </a:prstGeom>
          <a:noFill/>
        </p:spPr>
        <p:txBody>
          <a:bodyPr wrap="none">
            <a:spAutoFit/>
          </a:bodyPr>
          <a:lstStyle/>
          <a:p>
            <a:r>
              <a:rPr lang="ru-RU" altLang="ru-RU" i="1" dirty="0" smtClean="0">
                <a:latin typeface="Segoe UI" panose="020B0502040204020203" pitchFamily="34" charset="0"/>
                <a:cs typeface="Segoe UI" panose="020B0502040204020203" pitchFamily="34" charset="0"/>
              </a:rPr>
              <a:t>J</a:t>
            </a:r>
            <a:r>
              <a:rPr lang="ru-RU" altLang="ru-RU" i="1" dirty="0">
                <a:latin typeface="Segoe UI" panose="020B0502040204020203" pitchFamily="34" charset="0"/>
                <a:cs typeface="Segoe UI" panose="020B0502040204020203" pitchFamily="34" charset="0"/>
              </a:rPr>
              <a:t>. </a:t>
            </a:r>
            <a:r>
              <a:rPr lang="ru-RU" altLang="ru-RU" i="1" dirty="0" err="1" smtClean="0">
                <a:latin typeface="Segoe UI" panose="020B0502040204020203" pitchFamily="34" charset="0"/>
                <a:cs typeface="Segoe UI" panose="020B0502040204020203" pitchFamily="34" charset="0"/>
              </a:rPr>
              <a:t>Benveniste</a:t>
            </a:r>
            <a:r>
              <a:rPr lang="en-US" altLang="ru-RU" i="1" dirty="0" smtClean="0">
                <a:latin typeface="Segoe UI" panose="020B0502040204020203" pitchFamily="34" charset="0"/>
                <a:cs typeface="Segoe UI" panose="020B0502040204020203" pitchFamily="34" charset="0"/>
              </a:rPr>
              <a:t> </a:t>
            </a:r>
            <a:endParaRPr lang="ru-RU" altLang="ru-RU" i="1" dirty="0" smtClean="0">
              <a:latin typeface="Segoe UI" panose="020B0502040204020203" pitchFamily="34" charset="0"/>
              <a:cs typeface="Segoe UI" panose="020B0502040204020203" pitchFamily="34" charset="0"/>
            </a:endParaRPr>
          </a:p>
          <a:p>
            <a:r>
              <a:rPr lang="en-US" altLang="ru-RU" b="1" i="1" dirty="0" smtClean="0">
                <a:latin typeface="Segoe UI" panose="020B0502040204020203" pitchFamily="34" charset="0"/>
                <a:cs typeface="Segoe UI" panose="020B0502040204020203" pitchFamily="34" charset="0"/>
              </a:rPr>
              <a:t>Paris, France</a:t>
            </a:r>
            <a:endParaRPr lang="ru-RU" b="1" dirty="0">
              <a:latin typeface="Segoe UI" panose="020B0502040204020203" pitchFamily="34" charset="0"/>
              <a:cs typeface="Segoe UI" panose="020B0502040204020203" pitchFamily="34" charset="0"/>
            </a:endParaRPr>
          </a:p>
        </p:txBody>
      </p:sp>
      <p:sp>
        <p:nvSpPr>
          <p:cNvPr id="67" name="Прямоугольник 66"/>
          <p:cNvSpPr/>
          <p:nvPr/>
        </p:nvSpPr>
        <p:spPr>
          <a:xfrm>
            <a:off x="1221620" y="2387231"/>
            <a:ext cx="1633781" cy="646331"/>
          </a:xfrm>
          <a:prstGeom prst="rect">
            <a:avLst/>
          </a:prstGeom>
        </p:spPr>
        <p:txBody>
          <a:bodyPr wrap="none">
            <a:spAutoFit/>
          </a:bodyPr>
          <a:lstStyle/>
          <a:p>
            <a:pPr algn="r"/>
            <a:r>
              <a:rPr lang="en-US" i="1" dirty="0" smtClean="0">
                <a:latin typeface="Segoe UI" panose="020B0502040204020203" pitchFamily="34" charset="0"/>
                <a:cs typeface="Segoe UI" panose="020B0502040204020203" pitchFamily="34" charset="0"/>
              </a:rPr>
              <a:t>W</a:t>
            </a:r>
            <a:r>
              <a:rPr lang="en-US" i="1" dirty="0">
                <a:latin typeface="Segoe UI" panose="020B0502040204020203" pitchFamily="34" charset="0"/>
                <a:cs typeface="Segoe UI" panose="020B0502040204020203" pitchFamily="34" charset="0"/>
              </a:rPr>
              <a:t>. </a:t>
            </a:r>
            <a:r>
              <a:rPr lang="en-US" i="1" dirty="0" smtClean="0">
                <a:latin typeface="Segoe UI" panose="020B0502040204020203" pitchFamily="34" charset="0"/>
                <a:cs typeface="Segoe UI" panose="020B0502040204020203" pitchFamily="34" charset="0"/>
              </a:rPr>
              <a:t>Hsueh</a:t>
            </a:r>
            <a:r>
              <a:rPr lang="en-US" altLang="ru-RU" i="1" dirty="0" smtClean="0">
                <a:latin typeface="Segoe UI" panose="020B0502040204020203" pitchFamily="34" charset="0"/>
                <a:cs typeface="Segoe UI" panose="020B0502040204020203" pitchFamily="34" charset="0"/>
              </a:rPr>
              <a:t> </a:t>
            </a:r>
            <a:endParaRPr lang="ru-RU" altLang="ru-RU" i="1" dirty="0" smtClean="0">
              <a:latin typeface="Segoe UI" panose="020B0502040204020203" pitchFamily="34" charset="0"/>
              <a:cs typeface="Segoe UI" panose="020B0502040204020203" pitchFamily="34" charset="0"/>
            </a:endParaRPr>
          </a:p>
          <a:p>
            <a:pPr algn="r"/>
            <a:r>
              <a:rPr lang="en-US" altLang="ru-RU" b="1" i="1" dirty="0" smtClean="0">
                <a:latin typeface="Segoe UI" panose="020B0502040204020203" pitchFamily="34" charset="0"/>
                <a:cs typeface="Segoe UI" panose="020B0502040204020203" pitchFamily="34" charset="0"/>
              </a:rPr>
              <a:t>Chicago, USA</a:t>
            </a:r>
            <a:endParaRPr lang="ru-RU" b="1" dirty="0">
              <a:latin typeface="Segoe UI" panose="020B0502040204020203" pitchFamily="34" charset="0"/>
              <a:cs typeface="Segoe UI" panose="020B0502040204020203" pitchFamily="34" charset="0"/>
            </a:endParaRPr>
          </a:p>
        </p:txBody>
      </p:sp>
      <p:sp>
        <p:nvSpPr>
          <p:cNvPr id="12" name="Прямоугольник 11"/>
          <p:cNvSpPr/>
          <p:nvPr/>
        </p:nvSpPr>
        <p:spPr>
          <a:xfrm>
            <a:off x="0" y="4769291"/>
            <a:ext cx="9144000" cy="904863"/>
          </a:xfrm>
          <a:prstGeom prst="rect">
            <a:avLst/>
          </a:prstGeom>
          <a:solidFill>
            <a:schemeClr val="bg1">
              <a:lumMod val="95000"/>
              <a:alpha val="71000"/>
            </a:schemeClr>
          </a:solidFill>
        </p:spPr>
        <p:txBody>
          <a:bodyPr wrap="square">
            <a:spAutoFit/>
          </a:bodyPr>
          <a:lstStyle/>
          <a:p>
            <a:pPr algn="ctr">
              <a:lnSpc>
                <a:spcPct val="110000"/>
              </a:lnSpc>
            </a:pPr>
            <a:r>
              <a:rPr lang="en-US" altLang="ru-RU" sz="2400" dirty="0" smtClean="0">
                <a:solidFill>
                  <a:srgbClr val="000000"/>
                </a:solidFill>
                <a:latin typeface="Segoe UI" panose="020B0502040204020203" pitchFamily="34" charset="0"/>
                <a:cs typeface="Segoe UI" panose="020B0502040204020203" pitchFamily="34" charset="0"/>
              </a:rPr>
              <a:t>Water </a:t>
            </a:r>
            <a:r>
              <a:rPr lang="en-US" altLang="ru-RU" sz="2400" dirty="0">
                <a:solidFill>
                  <a:srgbClr val="000000"/>
                </a:solidFill>
                <a:latin typeface="Segoe UI" panose="020B0502040204020203" pitchFamily="34" charset="0"/>
                <a:cs typeface="Segoe UI" panose="020B0502040204020203" pitchFamily="34" charset="0"/>
              </a:rPr>
              <a:t>treated with </a:t>
            </a:r>
            <a:r>
              <a:rPr lang="en-US" altLang="ru-RU" sz="2400" dirty="0" smtClean="0">
                <a:solidFill>
                  <a:srgbClr val="000000"/>
                </a:solidFill>
                <a:latin typeface="Segoe UI" panose="020B0502040204020203" pitchFamily="34" charset="0"/>
                <a:cs typeface="Segoe UI" panose="020B0502040204020203" pitchFamily="34" charset="0"/>
              </a:rPr>
              <a:t>IC of </a:t>
            </a:r>
            <a:r>
              <a:rPr lang="en-US" altLang="ru-RU" sz="2400" dirty="0">
                <a:solidFill>
                  <a:srgbClr val="000000"/>
                </a:solidFill>
                <a:latin typeface="Segoe UI" panose="020B0502040204020203" pitchFamily="34" charset="0"/>
                <a:cs typeface="Segoe UI" panose="020B0502040204020203" pitchFamily="34" charset="0"/>
              </a:rPr>
              <a:t>BAS exerted  specific effects on the biological test </a:t>
            </a:r>
            <a:r>
              <a:rPr lang="en-US" altLang="ru-RU" sz="2400" dirty="0" smtClean="0">
                <a:solidFill>
                  <a:srgbClr val="000000"/>
                </a:solidFill>
                <a:latin typeface="Segoe UI" panose="020B0502040204020203" pitchFamily="34" charset="0"/>
                <a:cs typeface="Segoe UI" panose="020B0502040204020203" pitchFamily="34" charset="0"/>
              </a:rPr>
              <a:t>systems</a:t>
            </a:r>
            <a:endParaRPr lang="en-US" altLang="ru-RU" sz="2400" dirty="0">
              <a:solidFill>
                <a:srgbClr val="000000"/>
              </a:solidFill>
              <a:latin typeface="Segoe UI" panose="020B0502040204020203" pitchFamily="34" charset="0"/>
              <a:cs typeface="Segoe UI" panose="020B0502040204020203" pitchFamily="34" charset="0"/>
            </a:endParaRPr>
          </a:p>
        </p:txBody>
      </p:sp>
      <p:grpSp>
        <p:nvGrpSpPr>
          <p:cNvPr id="24" name="Группа 23"/>
          <p:cNvGrpSpPr/>
          <p:nvPr/>
        </p:nvGrpSpPr>
        <p:grpSpPr>
          <a:xfrm>
            <a:off x="3081671" y="3379271"/>
            <a:ext cx="391725" cy="1166496"/>
            <a:chOff x="1314450" y="3570200"/>
            <a:chExt cx="725051" cy="2159088"/>
          </a:xfrm>
        </p:grpSpPr>
        <p:grpSp>
          <p:nvGrpSpPr>
            <p:cNvPr id="52" name="Группа 51"/>
            <p:cNvGrpSpPr/>
            <p:nvPr/>
          </p:nvGrpSpPr>
          <p:grpSpPr>
            <a:xfrm>
              <a:off x="1314450" y="4094221"/>
              <a:ext cx="571500" cy="1635067"/>
              <a:chOff x="1314450" y="4094221"/>
              <a:chExt cx="571500" cy="1635067"/>
            </a:xfrm>
          </p:grpSpPr>
          <p:cxnSp>
            <p:nvCxnSpPr>
              <p:cNvPr id="55" name="Прямая соединительная линия 54"/>
              <p:cNvCxnSpPr/>
              <p:nvPr/>
            </p:nvCxnSpPr>
            <p:spPr>
              <a:xfrm flipH="1">
                <a:off x="1314450" y="4094221"/>
                <a:ext cx="190830" cy="163506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6" name="Прямая соединительная линия 55"/>
              <p:cNvCxnSpPr/>
              <p:nvPr/>
            </p:nvCxnSpPr>
            <p:spPr>
              <a:xfrm>
                <a:off x="1505280" y="4094221"/>
                <a:ext cx="380670" cy="163506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7" name="Прямая соединительная линия 56"/>
              <p:cNvCxnSpPr/>
              <p:nvPr/>
            </p:nvCxnSpPr>
            <p:spPr>
              <a:xfrm>
                <a:off x="1380497" y="5197813"/>
                <a:ext cx="422903" cy="16793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8" name="Прямая соединительная линия 57"/>
              <p:cNvCxnSpPr/>
              <p:nvPr/>
            </p:nvCxnSpPr>
            <p:spPr>
              <a:xfrm>
                <a:off x="1436068" y="4694933"/>
                <a:ext cx="231659" cy="10068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9" name="Прямая соединительная линия 58"/>
              <p:cNvCxnSpPr/>
              <p:nvPr/>
            </p:nvCxnSpPr>
            <p:spPr>
              <a:xfrm>
                <a:off x="1457184" y="4525080"/>
                <a:ext cx="168117" cy="6676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0" name="Прямая соединительная линия 59"/>
              <p:cNvCxnSpPr/>
              <p:nvPr/>
            </p:nvCxnSpPr>
            <p:spPr>
              <a:xfrm flipV="1">
                <a:off x="1436068" y="4598329"/>
                <a:ext cx="190515" cy="8527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1" name="Прямая соединительная линия 60"/>
              <p:cNvCxnSpPr/>
              <p:nvPr/>
            </p:nvCxnSpPr>
            <p:spPr>
              <a:xfrm>
                <a:off x="1409865" y="4924945"/>
                <a:ext cx="327074" cy="14215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2" name="Прямая соединительная линия 61"/>
              <p:cNvCxnSpPr/>
              <p:nvPr/>
            </p:nvCxnSpPr>
            <p:spPr>
              <a:xfrm flipV="1">
                <a:off x="1409865" y="4800766"/>
                <a:ext cx="257862" cy="12112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3" name="Прямая соединительная линия 62"/>
              <p:cNvCxnSpPr/>
              <p:nvPr/>
            </p:nvCxnSpPr>
            <p:spPr>
              <a:xfrm flipV="1">
                <a:off x="1380497" y="5070128"/>
                <a:ext cx="354986" cy="12630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4" name="Прямая соединительная линия 63"/>
              <p:cNvCxnSpPr/>
              <p:nvPr/>
            </p:nvCxnSpPr>
            <p:spPr>
              <a:xfrm flipV="1">
                <a:off x="1369062" y="5223292"/>
                <a:ext cx="400379" cy="14245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cxnSp>
          <p:nvCxnSpPr>
            <p:cNvPr id="53" name="Прямая соединительная линия 52"/>
            <p:cNvCxnSpPr/>
            <p:nvPr/>
          </p:nvCxnSpPr>
          <p:spPr>
            <a:xfrm flipV="1">
              <a:off x="1504378" y="4076338"/>
              <a:ext cx="54248" cy="1876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4" name="Дуга 53"/>
            <p:cNvSpPr/>
            <p:nvPr/>
          </p:nvSpPr>
          <p:spPr>
            <a:xfrm rot="9961486">
              <a:off x="1555999" y="3570200"/>
              <a:ext cx="483502" cy="877599"/>
            </a:xfrm>
            <a:prstGeom prst="arc">
              <a:avLst>
                <a:gd name="adj1" fmla="val 16200000"/>
                <a:gd name="adj2" fmla="val 5444222"/>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latin typeface="Segoe UI" panose="020B0502040204020203" pitchFamily="34" charset="0"/>
                <a:cs typeface="Segoe UI" panose="020B0502040204020203" pitchFamily="34" charset="0"/>
              </a:endParaRPr>
            </a:p>
          </p:txBody>
        </p:sp>
      </p:grpSp>
      <p:grpSp>
        <p:nvGrpSpPr>
          <p:cNvPr id="25" name="Группа 24"/>
          <p:cNvGrpSpPr/>
          <p:nvPr/>
        </p:nvGrpSpPr>
        <p:grpSpPr>
          <a:xfrm flipH="1">
            <a:off x="5760818" y="3362559"/>
            <a:ext cx="391725" cy="1166496"/>
            <a:chOff x="1314450" y="3570200"/>
            <a:chExt cx="725051" cy="2159088"/>
          </a:xfrm>
        </p:grpSpPr>
        <p:grpSp>
          <p:nvGrpSpPr>
            <p:cNvPr id="39" name="Группа 38"/>
            <p:cNvGrpSpPr/>
            <p:nvPr/>
          </p:nvGrpSpPr>
          <p:grpSpPr>
            <a:xfrm>
              <a:off x="1314450" y="4094221"/>
              <a:ext cx="571500" cy="1635067"/>
              <a:chOff x="1314450" y="4094221"/>
              <a:chExt cx="571500" cy="1635067"/>
            </a:xfrm>
          </p:grpSpPr>
          <p:cxnSp>
            <p:nvCxnSpPr>
              <p:cNvPr id="42" name="Прямая соединительная линия 41"/>
              <p:cNvCxnSpPr/>
              <p:nvPr/>
            </p:nvCxnSpPr>
            <p:spPr>
              <a:xfrm flipH="1">
                <a:off x="1314450" y="4094221"/>
                <a:ext cx="190830" cy="163506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p:cNvCxnSpPr/>
              <p:nvPr/>
            </p:nvCxnSpPr>
            <p:spPr>
              <a:xfrm>
                <a:off x="1505280" y="4094221"/>
                <a:ext cx="380670" cy="163506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p:cNvCxnSpPr/>
              <p:nvPr/>
            </p:nvCxnSpPr>
            <p:spPr>
              <a:xfrm>
                <a:off x="1380497" y="5197813"/>
                <a:ext cx="422903" cy="16793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a:off x="1436068" y="4694933"/>
                <a:ext cx="231659" cy="10068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p:cNvCxnSpPr/>
              <p:nvPr/>
            </p:nvCxnSpPr>
            <p:spPr>
              <a:xfrm>
                <a:off x="1457184" y="4525080"/>
                <a:ext cx="168117" cy="6676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p:cNvCxnSpPr/>
              <p:nvPr/>
            </p:nvCxnSpPr>
            <p:spPr>
              <a:xfrm flipV="1">
                <a:off x="1436068" y="4598329"/>
                <a:ext cx="190515" cy="8527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p:nvCxnSpPr>
            <p:spPr>
              <a:xfrm>
                <a:off x="1409865" y="4924945"/>
                <a:ext cx="327074" cy="14215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p:nvPr/>
            </p:nvCxnSpPr>
            <p:spPr>
              <a:xfrm flipV="1">
                <a:off x="1409865" y="4800766"/>
                <a:ext cx="257862" cy="12112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49"/>
              <p:cNvCxnSpPr/>
              <p:nvPr/>
            </p:nvCxnSpPr>
            <p:spPr>
              <a:xfrm flipV="1">
                <a:off x="1380497" y="5070128"/>
                <a:ext cx="354986" cy="12630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p:nvPr/>
            </p:nvCxnSpPr>
            <p:spPr>
              <a:xfrm flipV="1">
                <a:off x="1369062" y="5223292"/>
                <a:ext cx="400379" cy="14245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cxnSp>
          <p:nvCxnSpPr>
            <p:cNvPr id="40" name="Прямая соединительная линия 39"/>
            <p:cNvCxnSpPr/>
            <p:nvPr/>
          </p:nvCxnSpPr>
          <p:spPr>
            <a:xfrm flipV="1">
              <a:off x="1504378" y="4076338"/>
              <a:ext cx="54248" cy="1876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1" name="Дуга 40"/>
            <p:cNvSpPr/>
            <p:nvPr/>
          </p:nvSpPr>
          <p:spPr>
            <a:xfrm rot="9961486">
              <a:off x="1555999" y="3570200"/>
              <a:ext cx="483502" cy="877599"/>
            </a:xfrm>
            <a:prstGeom prst="arc">
              <a:avLst>
                <a:gd name="adj1" fmla="val 16200000"/>
                <a:gd name="adj2" fmla="val 5444222"/>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latin typeface="Segoe UI" panose="020B0502040204020203" pitchFamily="34" charset="0"/>
                <a:cs typeface="Segoe UI" panose="020B0502040204020203" pitchFamily="34" charset="0"/>
              </a:endParaRPr>
            </a:p>
          </p:txBody>
        </p:sp>
      </p:grpSp>
      <p:grpSp>
        <p:nvGrpSpPr>
          <p:cNvPr id="7" name="Группа 6"/>
          <p:cNvGrpSpPr/>
          <p:nvPr/>
        </p:nvGrpSpPr>
        <p:grpSpPr>
          <a:xfrm>
            <a:off x="5843777" y="2438945"/>
            <a:ext cx="1206195" cy="557363"/>
            <a:chOff x="8745370" y="2170381"/>
            <a:chExt cx="2092794" cy="967046"/>
          </a:xfrm>
        </p:grpSpPr>
        <p:pic>
          <p:nvPicPr>
            <p:cNvPr id="21" name="Рисунок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1576" y="2170381"/>
              <a:ext cx="1056588" cy="967046"/>
            </a:xfrm>
            <a:prstGeom prst="rect">
              <a:avLst/>
            </a:prstGeom>
          </p:spPr>
        </p:pic>
        <p:sp>
          <p:nvSpPr>
            <p:cNvPr id="23" name="Цилиндр 22"/>
            <p:cNvSpPr/>
            <p:nvPr/>
          </p:nvSpPr>
          <p:spPr>
            <a:xfrm>
              <a:off x="8745370" y="2359564"/>
              <a:ext cx="561245" cy="623436"/>
            </a:xfrm>
            <a:prstGeom prst="can">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Segoe UI" panose="020B0502040204020203" pitchFamily="34" charset="0"/>
                <a:cs typeface="Segoe UI" panose="020B0502040204020203" pitchFamily="34" charset="0"/>
              </a:endParaRPr>
            </a:p>
          </p:txBody>
        </p:sp>
        <p:sp>
          <p:nvSpPr>
            <p:cNvPr id="28" name="Куб 27"/>
            <p:cNvSpPr/>
            <p:nvPr/>
          </p:nvSpPr>
          <p:spPr>
            <a:xfrm rot="15273131">
              <a:off x="9536228" y="2676139"/>
              <a:ext cx="152400" cy="149364"/>
            </a:xfrm>
            <a:prstGeom prst="cube">
              <a:avLst>
                <a:gd name="adj" fmla="val 54582"/>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Segoe UI" panose="020B0502040204020203" pitchFamily="34" charset="0"/>
                <a:cs typeface="Segoe UI" panose="020B0502040204020203" pitchFamily="34" charset="0"/>
              </a:endParaRPr>
            </a:p>
          </p:txBody>
        </p:sp>
        <p:sp>
          <p:nvSpPr>
            <p:cNvPr id="29" name="Полилиния 28"/>
            <p:cNvSpPr/>
            <p:nvPr/>
          </p:nvSpPr>
          <p:spPr>
            <a:xfrm>
              <a:off x="9308219" y="2728348"/>
              <a:ext cx="219404" cy="167852"/>
            </a:xfrm>
            <a:custGeom>
              <a:avLst/>
              <a:gdLst>
                <a:gd name="connsiteX0" fmla="*/ 0 w 311150"/>
                <a:gd name="connsiteY0" fmla="*/ 238041 h 238041"/>
                <a:gd name="connsiteX1" fmla="*/ 82550 w 311150"/>
                <a:gd name="connsiteY1" fmla="*/ 168191 h 238041"/>
                <a:gd name="connsiteX2" fmla="*/ 165100 w 311150"/>
                <a:gd name="connsiteY2" fmla="*/ 22141 h 238041"/>
                <a:gd name="connsiteX3" fmla="*/ 311150 w 311150"/>
                <a:gd name="connsiteY3" fmla="*/ 3091 h 238041"/>
              </a:gdLst>
              <a:ahLst/>
              <a:cxnLst>
                <a:cxn ang="0">
                  <a:pos x="connsiteX0" y="connsiteY0"/>
                </a:cxn>
                <a:cxn ang="0">
                  <a:pos x="connsiteX1" y="connsiteY1"/>
                </a:cxn>
                <a:cxn ang="0">
                  <a:pos x="connsiteX2" y="connsiteY2"/>
                </a:cxn>
                <a:cxn ang="0">
                  <a:pos x="connsiteX3" y="connsiteY3"/>
                </a:cxn>
              </a:cxnLst>
              <a:rect l="l" t="t" r="r" b="b"/>
              <a:pathLst>
                <a:path w="311150" h="238041">
                  <a:moveTo>
                    <a:pt x="0" y="238041"/>
                  </a:moveTo>
                  <a:cubicBezTo>
                    <a:pt x="27516" y="221107"/>
                    <a:pt x="55033" y="204174"/>
                    <a:pt x="82550" y="168191"/>
                  </a:cubicBezTo>
                  <a:cubicBezTo>
                    <a:pt x="110067" y="132208"/>
                    <a:pt x="127000" y="49658"/>
                    <a:pt x="165100" y="22141"/>
                  </a:cubicBezTo>
                  <a:cubicBezTo>
                    <a:pt x="203200" y="-5376"/>
                    <a:pt x="257175" y="-1143"/>
                    <a:pt x="311150" y="3091"/>
                  </a:cubicBezTo>
                </a:path>
              </a:pathLst>
            </a:cu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Segoe UI" panose="020B0502040204020203" pitchFamily="34" charset="0"/>
                <a:cs typeface="Segoe UI" panose="020B0502040204020203" pitchFamily="34" charset="0"/>
              </a:endParaRPr>
            </a:p>
          </p:txBody>
        </p:sp>
        <p:sp>
          <p:nvSpPr>
            <p:cNvPr id="30" name="Полилиния 29"/>
            <p:cNvSpPr/>
            <p:nvPr/>
          </p:nvSpPr>
          <p:spPr>
            <a:xfrm>
              <a:off x="9659713" y="2777543"/>
              <a:ext cx="203732" cy="158956"/>
            </a:xfrm>
            <a:custGeom>
              <a:avLst/>
              <a:gdLst>
                <a:gd name="connsiteX0" fmla="*/ 0 w 288925"/>
                <a:gd name="connsiteY0" fmla="*/ 0 h 225425"/>
                <a:gd name="connsiteX1" fmla="*/ 88900 w 288925"/>
                <a:gd name="connsiteY1" fmla="*/ 152400 h 225425"/>
                <a:gd name="connsiteX2" fmla="*/ 225425 w 288925"/>
                <a:gd name="connsiteY2" fmla="*/ 165100 h 225425"/>
                <a:gd name="connsiteX3" fmla="*/ 288925 w 288925"/>
                <a:gd name="connsiteY3" fmla="*/ 225425 h 225425"/>
              </a:gdLst>
              <a:ahLst/>
              <a:cxnLst>
                <a:cxn ang="0">
                  <a:pos x="connsiteX0" y="connsiteY0"/>
                </a:cxn>
                <a:cxn ang="0">
                  <a:pos x="connsiteX1" y="connsiteY1"/>
                </a:cxn>
                <a:cxn ang="0">
                  <a:pos x="connsiteX2" y="connsiteY2"/>
                </a:cxn>
                <a:cxn ang="0">
                  <a:pos x="connsiteX3" y="connsiteY3"/>
                </a:cxn>
              </a:cxnLst>
              <a:rect l="l" t="t" r="r" b="b"/>
              <a:pathLst>
                <a:path w="288925" h="225425">
                  <a:moveTo>
                    <a:pt x="0" y="0"/>
                  </a:moveTo>
                  <a:cubicBezTo>
                    <a:pt x="25664" y="62441"/>
                    <a:pt x="51329" y="124883"/>
                    <a:pt x="88900" y="152400"/>
                  </a:cubicBezTo>
                  <a:cubicBezTo>
                    <a:pt x="126471" y="179917"/>
                    <a:pt x="192088" y="152929"/>
                    <a:pt x="225425" y="165100"/>
                  </a:cubicBezTo>
                  <a:cubicBezTo>
                    <a:pt x="258762" y="177271"/>
                    <a:pt x="273843" y="201348"/>
                    <a:pt x="288925" y="225425"/>
                  </a:cubicBezTo>
                </a:path>
              </a:pathLst>
            </a:cu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Segoe UI" panose="020B0502040204020203" pitchFamily="34" charset="0"/>
                <a:cs typeface="Segoe UI" panose="020B0502040204020203" pitchFamily="34" charset="0"/>
              </a:endParaRPr>
            </a:p>
          </p:txBody>
        </p:sp>
      </p:grpSp>
      <p:grpSp>
        <p:nvGrpSpPr>
          <p:cNvPr id="68" name="Группа 67"/>
          <p:cNvGrpSpPr/>
          <p:nvPr/>
        </p:nvGrpSpPr>
        <p:grpSpPr>
          <a:xfrm>
            <a:off x="2891880" y="2421700"/>
            <a:ext cx="1206195" cy="557363"/>
            <a:chOff x="8745370" y="2170381"/>
            <a:chExt cx="2092794" cy="967046"/>
          </a:xfrm>
        </p:grpSpPr>
        <p:pic>
          <p:nvPicPr>
            <p:cNvPr id="69" name="Рисунок 6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1576" y="2170381"/>
              <a:ext cx="1056588" cy="967046"/>
            </a:xfrm>
            <a:prstGeom prst="rect">
              <a:avLst/>
            </a:prstGeom>
          </p:spPr>
        </p:pic>
        <p:sp>
          <p:nvSpPr>
            <p:cNvPr id="70" name="Цилиндр 69"/>
            <p:cNvSpPr/>
            <p:nvPr/>
          </p:nvSpPr>
          <p:spPr>
            <a:xfrm>
              <a:off x="8745370" y="2359564"/>
              <a:ext cx="561245" cy="623436"/>
            </a:xfrm>
            <a:prstGeom prst="can">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Segoe UI" panose="020B0502040204020203" pitchFamily="34" charset="0"/>
                <a:cs typeface="Segoe UI" panose="020B0502040204020203" pitchFamily="34" charset="0"/>
              </a:endParaRPr>
            </a:p>
          </p:txBody>
        </p:sp>
        <p:sp>
          <p:nvSpPr>
            <p:cNvPr id="71" name="Куб 70"/>
            <p:cNvSpPr/>
            <p:nvPr/>
          </p:nvSpPr>
          <p:spPr>
            <a:xfrm rot="15273131">
              <a:off x="9536228" y="2676139"/>
              <a:ext cx="152400" cy="149364"/>
            </a:xfrm>
            <a:prstGeom prst="cube">
              <a:avLst>
                <a:gd name="adj" fmla="val 54582"/>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Segoe UI" panose="020B0502040204020203" pitchFamily="34" charset="0"/>
                <a:cs typeface="Segoe UI" panose="020B0502040204020203" pitchFamily="34" charset="0"/>
              </a:endParaRPr>
            </a:p>
          </p:txBody>
        </p:sp>
        <p:sp>
          <p:nvSpPr>
            <p:cNvPr id="72" name="Полилиния 71"/>
            <p:cNvSpPr/>
            <p:nvPr/>
          </p:nvSpPr>
          <p:spPr>
            <a:xfrm>
              <a:off x="9308219" y="2728348"/>
              <a:ext cx="219404" cy="167852"/>
            </a:xfrm>
            <a:custGeom>
              <a:avLst/>
              <a:gdLst>
                <a:gd name="connsiteX0" fmla="*/ 0 w 311150"/>
                <a:gd name="connsiteY0" fmla="*/ 238041 h 238041"/>
                <a:gd name="connsiteX1" fmla="*/ 82550 w 311150"/>
                <a:gd name="connsiteY1" fmla="*/ 168191 h 238041"/>
                <a:gd name="connsiteX2" fmla="*/ 165100 w 311150"/>
                <a:gd name="connsiteY2" fmla="*/ 22141 h 238041"/>
                <a:gd name="connsiteX3" fmla="*/ 311150 w 311150"/>
                <a:gd name="connsiteY3" fmla="*/ 3091 h 238041"/>
              </a:gdLst>
              <a:ahLst/>
              <a:cxnLst>
                <a:cxn ang="0">
                  <a:pos x="connsiteX0" y="connsiteY0"/>
                </a:cxn>
                <a:cxn ang="0">
                  <a:pos x="connsiteX1" y="connsiteY1"/>
                </a:cxn>
                <a:cxn ang="0">
                  <a:pos x="connsiteX2" y="connsiteY2"/>
                </a:cxn>
                <a:cxn ang="0">
                  <a:pos x="connsiteX3" y="connsiteY3"/>
                </a:cxn>
              </a:cxnLst>
              <a:rect l="l" t="t" r="r" b="b"/>
              <a:pathLst>
                <a:path w="311150" h="238041">
                  <a:moveTo>
                    <a:pt x="0" y="238041"/>
                  </a:moveTo>
                  <a:cubicBezTo>
                    <a:pt x="27516" y="221107"/>
                    <a:pt x="55033" y="204174"/>
                    <a:pt x="82550" y="168191"/>
                  </a:cubicBezTo>
                  <a:cubicBezTo>
                    <a:pt x="110067" y="132208"/>
                    <a:pt x="127000" y="49658"/>
                    <a:pt x="165100" y="22141"/>
                  </a:cubicBezTo>
                  <a:cubicBezTo>
                    <a:pt x="203200" y="-5376"/>
                    <a:pt x="257175" y="-1143"/>
                    <a:pt x="311150" y="3091"/>
                  </a:cubicBezTo>
                </a:path>
              </a:pathLst>
            </a:cu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Segoe UI" panose="020B0502040204020203" pitchFamily="34" charset="0"/>
                <a:cs typeface="Segoe UI" panose="020B0502040204020203" pitchFamily="34" charset="0"/>
              </a:endParaRPr>
            </a:p>
          </p:txBody>
        </p:sp>
        <p:sp>
          <p:nvSpPr>
            <p:cNvPr id="73" name="Полилиния 72"/>
            <p:cNvSpPr/>
            <p:nvPr/>
          </p:nvSpPr>
          <p:spPr>
            <a:xfrm>
              <a:off x="9659713" y="2777543"/>
              <a:ext cx="203732" cy="158956"/>
            </a:xfrm>
            <a:custGeom>
              <a:avLst/>
              <a:gdLst>
                <a:gd name="connsiteX0" fmla="*/ 0 w 288925"/>
                <a:gd name="connsiteY0" fmla="*/ 0 h 225425"/>
                <a:gd name="connsiteX1" fmla="*/ 88900 w 288925"/>
                <a:gd name="connsiteY1" fmla="*/ 152400 h 225425"/>
                <a:gd name="connsiteX2" fmla="*/ 225425 w 288925"/>
                <a:gd name="connsiteY2" fmla="*/ 165100 h 225425"/>
                <a:gd name="connsiteX3" fmla="*/ 288925 w 288925"/>
                <a:gd name="connsiteY3" fmla="*/ 225425 h 225425"/>
              </a:gdLst>
              <a:ahLst/>
              <a:cxnLst>
                <a:cxn ang="0">
                  <a:pos x="connsiteX0" y="connsiteY0"/>
                </a:cxn>
                <a:cxn ang="0">
                  <a:pos x="connsiteX1" y="connsiteY1"/>
                </a:cxn>
                <a:cxn ang="0">
                  <a:pos x="connsiteX2" y="connsiteY2"/>
                </a:cxn>
                <a:cxn ang="0">
                  <a:pos x="connsiteX3" y="connsiteY3"/>
                </a:cxn>
              </a:cxnLst>
              <a:rect l="l" t="t" r="r" b="b"/>
              <a:pathLst>
                <a:path w="288925" h="225425">
                  <a:moveTo>
                    <a:pt x="0" y="0"/>
                  </a:moveTo>
                  <a:cubicBezTo>
                    <a:pt x="25664" y="62441"/>
                    <a:pt x="51329" y="124883"/>
                    <a:pt x="88900" y="152400"/>
                  </a:cubicBezTo>
                  <a:cubicBezTo>
                    <a:pt x="126471" y="179917"/>
                    <a:pt x="192088" y="152929"/>
                    <a:pt x="225425" y="165100"/>
                  </a:cubicBezTo>
                  <a:cubicBezTo>
                    <a:pt x="258762" y="177271"/>
                    <a:pt x="273843" y="201348"/>
                    <a:pt x="288925" y="225425"/>
                  </a:cubicBezTo>
                </a:path>
              </a:pathLst>
            </a:cu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Segoe UI" panose="020B0502040204020203" pitchFamily="34" charset="0"/>
                <a:cs typeface="Segoe UI" panose="020B0502040204020203" pitchFamily="34" charset="0"/>
              </a:endParaRPr>
            </a:p>
          </p:txBody>
        </p:sp>
      </p:grpSp>
      <p:sp>
        <p:nvSpPr>
          <p:cNvPr id="16" name="Полилиния 15"/>
          <p:cNvSpPr/>
          <p:nvPr/>
        </p:nvSpPr>
        <p:spPr>
          <a:xfrm>
            <a:off x="3339565" y="3405272"/>
            <a:ext cx="2562294" cy="562186"/>
          </a:xfrm>
          <a:custGeom>
            <a:avLst/>
            <a:gdLst>
              <a:gd name="connsiteX0" fmla="*/ 3192780 w 3192780"/>
              <a:gd name="connsiteY0" fmla="*/ 406591 h 787592"/>
              <a:gd name="connsiteX1" fmla="*/ 2964180 w 3192780"/>
              <a:gd name="connsiteY1" fmla="*/ 10351 h 787592"/>
              <a:gd name="connsiteX2" fmla="*/ 2514600 w 3192780"/>
              <a:gd name="connsiteY2" fmla="*/ 779971 h 787592"/>
              <a:gd name="connsiteX3" fmla="*/ 2049780 w 3192780"/>
              <a:gd name="connsiteY3" fmla="*/ 10351 h 787592"/>
              <a:gd name="connsiteX4" fmla="*/ 1592580 w 3192780"/>
              <a:gd name="connsiteY4" fmla="*/ 779971 h 787592"/>
              <a:gd name="connsiteX5" fmla="*/ 1143000 w 3192780"/>
              <a:gd name="connsiteY5" fmla="*/ 17971 h 787592"/>
              <a:gd name="connsiteX6" fmla="*/ 678180 w 3192780"/>
              <a:gd name="connsiteY6" fmla="*/ 787591 h 787592"/>
              <a:gd name="connsiteX7" fmla="*/ 228600 w 3192780"/>
              <a:gd name="connsiteY7" fmla="*/ 10351 h 787592"/>
              <a:gd name="connsiteX8" fmla="*/ 0 w 3192780"/>
              <a:gd name="connsiteY8" fmla="*/ 437071 h 78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2780" h="787592">
                <a:moveTo>
                  <a:pt x="3192780" y="406591"/>
                </a:moveTo>
                <a:cubicBezTo>
                  <a:pt x="3134995" y="177356"/>
                  <a:pt x="3077210" y="-51879"/>
                  <a:pt x="2964180" y="10351"/>
                </a:cubicBezTo>
                <a:cubicBezTo>
                  <a:pt x="2851150" y="72581"/>
                  <a:pt x="2667000" y="779971"/>
                  <a:pt x="2514600" y="779971"/>
                </a:cubicBezTo>
                <a:cubicBezTo>
                  <a:pt x="2362200" y="779971"/>
                  <a:pt x="2203450" y="10351"/>
                  <a:pt x="2049780" y="10351"/>
                </a:cubicBezTo>
                <a:cubicBezTo>
                  <a:pt x="1896110" y="10351"/>
                  <a:pt x="1743710" y="778701"/>
                  <a:pt x="1592580" y="779971"/>
                </a:cubicBezTo>
                <a:cubicBezTo>
                  <a:pt x="1441450" y="781241"/>
                  <a:pt x="1295400" y="16701"/>
                  <a:pt x="1143000" y="17971"/>
                </a:cubicBezTo>
                <a:cubicBezTo>
                  <a:pt x="990600" y="19241"/>
                  <a:pt x="830580" y="788861"/>
                  <a:pt x="678180" y="787591"/>
                </a:cubicBezTo>
                <a:cubicBezTo>
                  <a:pt x="525780" y="786321"/>
                  <a:pt x="341630" y="68771"/>
                  <a:pt x="228600" y="10351"/>
                </a:cubicBezTo>
                <a:cubicBezTo>
                  <a:pt x="115570" y="-48069"/>
                  <a:pt x="57785" y="194501"/>
                  <a:pt x="0" y="437071"/>
                </a:cubicBezTo>
              </a:path>
            </a:pathLst>
          </a:custGeom>
          <a:ln>
            <a:headEnd type="none" w="med" len="med"/>
            <a:tailEnd type="arrow" w="med" len="med"/>
          </a:ln>
          <a:effectLst>
            <a:glow rad="177800">
              <a:schemeClr val="bg1">
                <a:alpha val="74000"/>
              </a:schemeClr>
            </a:glow>
          </a:effectLst>
        </p:spPr>
        <p:style>
          <a:lnRef idx="1">
            <a:schemeClr val="dk1"/>
          </a:lnRef>
          <a:fillRef idx="0">
            <a:schemeClr val="dk1"/>
          </a:fillRef>
          <a:effectRef idx="0">
            <a:schemeClr val="dk1"/>
          </a:effectRef>
          <a:fontRef idx="minor">
            <a:schemeClr val="tx1"/>
          </a:fontRef>
        </p:style>
        <p:txBody>
          <a:bodyPr rtlCol="0" anchor="ctr"/>
          <a:lstStyle/>
          <a:p>
            <a:pPr algn="ctr"/>
            <a:endParaRPr lang="ru-RU">
              <a:latin typeface="Segoe UI" panose="020B0502040204020203" pitchFamily="34" charset="0"/>
              <a:cs typeface="Segoe UI" panose="020B0502040204020203" pitchFamily="34" charset="0"/>
            </a:endParaRPr>
          </a:p>
        </p:txBody>
      </p:sp>
      <p:sp>
        <p:nvSpPr>
          <p:cNvPr id="85" name="TextBox 84"/>
          <p:cNvSpPr txBox="1"/>
          <p:nvPr/>
        </p:nvSpPr>
        <p:spPr>
          <a:xfrm>
            <a:off x="3950986" y="4087725"/>
            <a:ext cx="1248837" cy="369332"/>
          </a:xfrm>
          <a:prstGeom prst="rect">
            <a:avLst/>
          </a:prstGeom>
          <a:solidFill>
            <a:schemeClr val="bg1">
              <a:alpha val="66000"/>
            </a:schemeClr>
          </a:solidFill>
        </p:spPr>
        <p:txBody>
          <a:bodyPr wrap="square" rtlCol="0">
            <a:spAutoFit/>
          </a:bodyPr>
          <a:lstStyle/>
          <a:p>
            <a:pPr algn="ctr"/>
            <a:r>
              <a:rPr lang="en-US" b="1" i="1" dirty="0" smtClean="0">
                <a:latin typeface="Segoe UI" panose="020B0502040204020203" pitchFamily="34" charset="0"/>
                <a:cs typeface="Segoe UI" panose="020B0502040204020203" pitchFamily="34" charset="0"/>
              </a:rPr>
              <a:t>Internet</a:t>
            </a:r>
            <a:endParaRPr lang="ru-RU" b="1" i="1" dirty="0">
              <a:latin typeface="Segoe UI" panose="020B0502040204020203" pitchFamily="34" charset="0"/>
              <a:cs typeface="Segoe UI" panose="020B0502040204020203" pitchFamily="34" charset="0"/>
            </a:endParaRPr>
          </a:p>
        </p:txBody>
      </p:sp>
      <p:sp>
        <p:nvSpPr>
          <p:cNvPr id="8" name="Полилиния 7"/>
          <p:cNvSpPr/>
          <p:nvPr/>
        </p:nvSpPr>
        <p:spPr>
          <a:xfrm rot="21340181">
            <a:off x="2537557" y="2988725"/>
            <a:ext cx="1033846" cy="1540330"/>
          </a:xfrm>
          <a:custGeom>
            <a:avLst/>
            <a:gdLst>
              <a:gd name="connsiteX0" fmla="*/ 473407 w 989600"/>
              <a:gd name="connsiteY0" fmla="*/ 1489588 h 1489588"/>
              <a:gd name="connsiteX1" fmla="*/ 16207 w 989600"/>
              <a:gd name="connsiteY1" fmla="*/ 781665 h 1489588"/>
              <a:gd name="connsiteX2" fmla="*/ 989600 w 989600"/>
              <a:gd name="connsiteY2" fmla="*/ 0 h 1489588"/>
            </a:gdLst>
            <a:ahLst/>
            <a:cxnLst>
              <a:cxn ang="0">
                <a:pos x="connsiteX0" y="connsiteY0"/>
              </a:cxn>
              <a:cxn ang="0">
                <a:pos x="connsiteX1" y="connsiteY1"/>
              </a:cxn>
              <a:cxn ang="0">
                <a:pos x="connsiteX2" y="connsiteY2"/>
              </a:cxn>
            </a:cxnLst>
            <a:rect l="l" t="t" r="r" b="b"/>
            <a:pathLst>
              <a:path w="989600" h="1489588">
                <a:moveTo>
                  <a:pt x="473407" y="1489588"/>
                </a:moveTo>
                <a:cubicBezTo>
                  <a:pt x="201791" y="1259759"/>
                  <a:pt x="-69825" y="1029930"/>
                  <a:pt x="16207" y="781665"/>
                </a:cubicBezTo>
                <a:cubicBezTo>
                  <a:pt x="102239" y="533400"/>
                  <a:pt x="545919" y="266700"/>
                  <a:pt x="989600" y="0"/>
                </a:cubicBezTo>
              </a:path>
            </a:pathLst>
          </a:custGeom>
          <a:ln>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ru-RU">
              <a:latin typeface="Segoe UI" panose="020B0502040204020203" pitchFamily="34" charset="0"/>
              <a:cs typeface="Segoe UI" panose="020B0502040204020203" pitchFamily="34" charset="0"/>
            </a:endParaRPr>
          </a:p>
        </p:txBody>
      </p:sp>
      <p:sp>
        <p:nvSpPr>
          <p:cNvPr id="11" name="Полилиния 10"/>
          <p:cNvSpPr/>
          <p:nvPr/>
        </p:nvSpPr>
        <p:spPr>
          <a:xfrm>
            <a:off x="6164826" y="2993923"/>
            <a:ext cx="678426" cy="1327354"/>
          </a:xfrm>
          <a:custGeom>
            <a:avLst/>
            <a:gdLst>
              <a:gd name="connsiteX0" fmla="*/ 678426 w 678426"/>
              <a:gd name="connsiteY0" fmla="*/ 0 h 1327354"/>
              <a:gd name="connsiteX1" fmla="*/ 560439 w 678426"/>
              <a:gd name="connsiteY1" fmla="*/ 870154 h 1327354"/>
              <a:gd name="connsiteX2" fmla="*/ 0 w 678426"/>
              <a:gd name="connsiteY2" fmla="*/ 1327354 h 1327354"/>
            </a:gdLst>
            <a:ahLst/>
            <a:cxnLst>
              <a:cxn ang="0">
                <a:pos x="connsiteX0" y="connsiteY0"/>
              </a:cxn>
              <a:cxn ang="0">
                <a:pos x="connsiteX1" y="connsiteY1"/>
              </a:cxn>
              <a:cxn ang="0">
                <a:pos x="connsiteX2" y="connsiteY2"/>
              </a:cxn>
            </a:cxnLst>
            <a:rect l="l" t="t" r="r" b="b"/>
            <a:pathLst>
              <a:path w="678426" h="1327354">
                <a:moveTo>
                  <a:pt x="678426" y="0"/>
                </a:moveTo>
                <a:cubicBezTo>
                  <a:pt x="675968" y="324464"/>
                  <a:pt x="673510" y="648928"/>
                  <a:pt x="560439" y="870154"/>
                </a:cubicBezTo>
                <a:cubicBezTo>
                  <a:pt x="447368" y="1091380"/>
                  <a:pt x="223684" y="1209367"/>
                  <a:pt x="0" y="1327354"/>
                </a:cubicBezTo>
              </a:path>
            </a:pathLst>
          </a:custGeom>
          <a:ln>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ru-RU">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48377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Прямоугольник 71"/>
          <p:cNvSpPr/>
          <p:nvPr/>
        </p:nvSpPr>
        <p:spPr>
          <a:xfrm>
            <a:off x="0" y="2052249"/>
            <a:ext cx="9129964" cy="3383430"/>
          </a:xfrm>
          <a:prstGeom prst="rect">
            <a:avLst/>
          </a:prstGeom>
          <a:solidFill>
            <a:srgbClr val="040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Прямоугольник 36"/>
          <p:cNvSpPr/>
          <p:nvPr/>
        </p:nvSpPr>
        <p:spPr>
          <a:xfrm>
            <a:off x="-7018" y="5729631"/>
            <a:ext cx="9144000" cy="1077218"/>
          </a:xfrm>
          <a:prstGeom prst="rect">
            <a:avLst/>
          </a:prstGeom>
        </p:spPr>
        <p:txBody>
          <a:bodyPr wrap="square">
            <a:spAutoFit/>
          </a:bodyPr>
          <a:lstStyle/>
          <a:p>
            <a:pPr algn="just"/>
            <a:r>
              <a:rPr lang="en-GB" altLang="ru-RU" sz="1600" dirty="0" err="1" smtClean="0">
                <a:solidFill>
                  <a:schemeClr val="bg2">
                    <a:lumMod val="25000"/>
                  </a:schemeClr>
                </a:solidFill>
                <a:latin typeface="Segoe UI Light" panose="020B0502040204020203" pitchFamily="34" charset="0"/>
                <a:cs typeface="Segoe UI Light" panose="020B0502040204020203" pitchFamily="34" charset="0"/>
              </a:rPr>
              <a:t>Montagnier</a:t>
            </a:r>
            <a:r>
              <a:rPr lang="en-GB" altLang="ru-RU" sz="1600" dirty="0" smtClean="0">
                <a:solidFill>
                  <a:schemeClr val="bg2">
                    <a:lumMod val="25000"/>
                  </a:schemeClr>
                </a:solidFill>
                <a:latin typeface="Segoe UI Light" panose="020B0502040204020203" pitchFamily="34" charset="0"/>
                <a:cs typeface="Segoe UI Light" panose="020B0502040204020203" pitchFamily="34" charset="0"/>
              </a:rPr>
              <a:t> L., et al. (2009) Electromagnetic signals are produced by aqueous nanostructures derived from bacterial DNA sequences., </a:t>
            </a:r>
            <a:r>
              <a:rPr lang="en-GB" altLang="ru-RU" sz="1600" dirty="0" err="1" smtClean="0">
                <a:solidFill>
                  <a:schemeClr val="bg2">
                    <a:lumMod val="25000"/>
                  </a:schemeClr>
                </a:solidFill>
                <a:latin typeface="Segoe UI Light" panose="020B0502040204020203" pitchFamily="34" charset="0"/>
                <a:cs typeface="Segoe UI Light" panose="020B0502040204020203" pitchFamily="34" charset="0"/>
              </a:rPr>
              <a:t>Interdiscip</a:t>
            </a:r>
            <a:r>
              <a:rPr lang="en-GB" altLang="ru-RU" sz="1600" dirty="0" smtClean="0">
                <a:solidFill>
                  <a:schemeClr val="bg2">
                    <a:lumMod val="25000"/>
                  </a:schemeClr>
                </a:solidFill>
                <a:latin typeface="Segoe UI Light" panose="020B0502040204020203" pitchFamily="34" charset="0"/>
                <a:cs typeface="Segoe UI Light" panose="020B0502040204020203" pitchFamily="34" charset="0"/>
              </a:rPr>
              <a:t>. Sci. </a:t>
            </a:r>
            <a:r>
              <a:rPr lang="en-GB" altLang="ru-RU" sz="1600" dirty="0" err="1" smtClean="0">
                <a:solidFill>
                  <a:schemeClr val="bg2">
                    <a:lumMod val="25000"/>
                  </a:schemeClr>
                </a:solidFill>
                <a:latin typeface="Segoe UI Light" panose="020B0502040204020203" pitchFamily="34" charset="0"/>
                <a:cs typeface="Segoe UI Light" panose="020B0502040204020203" pitchFamily="34" charset="0"/>
              </a:rPr>
              <a:t>Comput</a:t>
            </a:r>
            <a:r>
              <a:rPr lang="en-GB" altLang="ru-RU" sz="1600" dirty="0" smtClean="0">
                <a:solidFill>
                  <a:schemeClr val="bg2">
                    <a:lumMod val="25000"/>
                  </a:schemeClr>
                </a:solidFill>
                <a:latin typeface="Segoe UI Light" panose="020B0502040204020203" pitchFamily="34" charset="0"/>
                <a:cs typeface="Segoe UI Light" panose="020B0502040204020203" pitchFamily="34" charset="0"/>
              </a:rPr>
              <a:t>. Life Sci., 1: 245-253.</a:t>
            </a:r>
          </a:p>
          <a:p>
            <a:pPr algn="just"/>
            <a:r>
              <a:rPr lang="it-IT" altLang="ru-RU" sz="1600" dirty="0" smtClean="0">
                <a:solidFill>
                  <a:schemeClr val="bg2">
                    <a:lumMod val="25000"/>
                  </a:schemeClr>
                </a:solidFill>
                <a:latin typeface="Segoe UI Light" panose="020B0502040204020203" pitchFamily="34" charset="0"/>
                <a:cs typeface="Segoe UI Light" panose="020B0502040204020203" pitchFamily="34" charset="0"/>
              </a:rPr>
              <a:t>Montagnier, L., Aissa, J.,  Del Giudice, E.,  Lavallée,  C.,  Tedeschi,  A. &amp; Vitiello, G. 2011. </a:t>
            </a:r>
            <a:r>
              <a:rPr lang="en-US" altLang="ru-RU" sz="1600" dirty="0" smtClean="0">
                <a:solidFill>
                  <a:schemeClr val="bg2">
                    <a:lumMod val="25000"/>
                  </a:schemeClr>
                </a:solidFill>
                <a:latin typeface="Segoe UI Light" panose="020B0502040204020203" pitchFamily="34" charset="0"/>
                <a:cs typeface="Segoe UI Light" panose="020B0502040204020203" pitchFamily="34" charset="0"/>
              </a:rPr>
              <a:t>DNA waves and water. Journal of Physics: Conference Series.  306: 012007.</a:t>
            </a:r>
            <a:endParaRPr lang="ru-RU" altLang="ru-RU" sz="1600" dirty="0">
              <a:solidFill>
                <a:schemeClr val="bg2">
                  <a:lumMod val="25000"/>
                </a:schemeClr>
              </a:solidFill>
              <a:latin typeface="Segoe UI Light" panose="020B0502040204020203" pitchFamily="34" charset="0"/>
              <a:cs typeface="Segoe UI Light" panose="020B0502040204020203" pitchFamily="34" charset="0"/>
            </a:endParaRPr>
          </a:p>
        </p:txBody>
      </p:sp>
      <p:pic>
        <p:nvPicPr>
          <p:cNvPr id="70" name="Рисунок 69"/>
          <p:cNvPicPr>
            <a:picLocks noChangeAspect="1"/>
          </p:cNvPicPr>
          <p:nvPr/>
        </p:nvPicPr>
        <p:blipFill rotWithShape="1">
          <a:blip r:embed="rId3"/>
          <a:srcRect l="11189" t="24580" r="14127" b="56017"/>
          <a:stretch/>
        </p:blipFill>
        <p:spPr>
          <a:xfrm>
            <a:off x="0" y="423681"/>
            <a:ext cx="9129964" cy="1334616"/>
          </a:xfrm>
          <a:prstGeom prst="rect">
            <a:avLst/>
          </a:prstGeom>
        </p:spPr>
      </p:pic>
      <p:pic>
        <p:nvPicPr>
          <p:cNvPr id="71" name="Рисунок 70"/>
          <p:cNvPicPr>
            <a:picLocks noChangeAspect="1"/>
          </p:cNvPicPr>
          <p:nvPr/>
        </p:nvPicPr>
        <p:blipFill rotWithShape="1">
          <a:blip r:embed="rId4"/>
          <a:srcRect l="25980" t="22341" r="27216" b="14786"/>
          <a:stretch/>
        </p:blipFill>
        <p:spPr>
          <a:xfrm>
            <a:off x="2325063" y="2052249"/>
            <a:ext cx="4479838" cy="3383430"/>
          </a:xfrm>
          <a:prstGeom prst="rect">
            <a:avLst/>
          </a:prstGeom>
        </p:spPr>
      </p:pic>
    </p:spTree>
    <p:extLst>
      <p:ext uri="{BB962C8B-B14F-4D97-AF65-F5344CB8AC3E}">
        <p14:creationId xmlns:p14="http://schemas.microsoft.com/office/powerpoint/2010/main" val="3484232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5752617"/>
            <a:ext cx="9144000" cy="1077218"/>
          </a:xfrm>
          <a:prstGeom prst="rect">
            <a:avLst/>
          </a:prstGeom>
        </p:spPr>
        <p:txBody>
          <a:bodyPr wrap="square">
            <a:spAutoFit/>
          </a:bodyPr>
          <a:lstStyle/>
          <a:p>
            <a:pPr marL="285750" indent="-285750" algn="just">
              <a:buFont typeface="Arial" panose="020B0604020202020204" pitchFamily="34" charset="0"/>
              <a:buChar char="•"/>
            </a:pPr>
            <a:r>
              <a:rPr lang="it-IT" altLang="ru-RU" sz="1600" dirty="0" smtClean="0">
                <a:solidFill>
                  <a:schemeClr val="bg2">
                    <a:lumMod val="25000"/>
                  </a:schemeClr>
                </a:solidFill>
                <a:latin typeface="Segoe UI Light" panose="020B0502040204020203" pitchFamily="34" charset="0"/>
                <a:cs typeface="Segoe UI Light" panose="020B0502040204020203" pitchFamily="34" charset="0"/>
              </a:rPr>
              <a:t>Foletti A., et al. </a:t>
            </a:r>
            <a:r>
              <a:rPr lang="en-US" altLang="ru-RU" sz="1600" dirty="0" smtClean="0">
                <a:solidFill>
                  <a:schemeClr val="bg2">
                    <a:lumMod val="25000"/>
                  </a:schemeClr>
                </a:solidFill>
                <a:latin typeface="Segoe UI Light" panose="020B0502040204020203" pitchFamily="34" charset="0"/>
                <a:cs typeface="Segoe UI Light" panose="020B0502040204020203" pitchFamily="34" charset="0"/>
              </a:rPr>
              <a:t>(2011) Differentiation of human LAN-5 </a:t>
            </a:r>
            <a:r>
              <a:rPr lang="en-US" altLang="ru-RU" sz="1600" dirty="0" err="1" smtClean="0">
                <a:solidFill>
                  <a:schemeClr val="bg2">
                    <a:lumMod val="25000"/>
                  </a:schemeClr>
                </a:solidFill>
                <a:latin typeface="Segoe UI Light" panose="020B0502040204020203" pitchFamily="34" charset="0"/>
                <a:cs typeface="Segoe UI Light" panose="020B0502040204020203" pitchFamily="34" charset="0"/>
              </a:rPr>
              <a:t>neuroblastoma</a:t>
            </a:r>
            <a:r>
              <a:rPr lang="en-US" altLang="ru-RU" sz="1600" dirty="0" smtClean="0">
                <a:solidFill>
                  <a:schemeClr val="bg2">
                    <a:lumMod val="25000"/>
                  </a:schemeClr>
                </a:solidFill>
                <a:latin typeface="Segoe UI Light" panose="020B0502040204020203" pitchFamily="34" charset="0"/>
                <a:cs typeface="Segoe UI Light" panose="020B0502040204020203" pitchFamily="34" charset="0"/>
              </a:rPr>
              <a:t> cells induced by extremely low frequency electronically transmitted retinoic acid. JACM 17(8), 701-704.</a:t>
            </a:r>
          </a:p>
          <a:p>
            <a:pPr marL="285750" lvl="0" indent="-285750" algn="just">
              <a:buFont typeface="Arial" panose="020B0604020202020204" pitchFamily="34" charset="0"/>
              <a:buChar char="•"/>
            </a:pPr>
            <a:r>
              <a:rPr lang="en-US" sz="1600" dirty="0" err="1" smtClean="0">
                <a:solidFill>
                  <a:schemeClr val="bg2">
                    <a:lumMod val="25000"/>
                  </a:schemeClr>
                </a:solidFill>
                <a:latin typeface="Segoe UI Light" panose="020B0502040204020203" pitchFamily="34" charset="0"/>
                <a:cs typeface="Segoe UI Light" panose="020B0502040204020203" pitchFamily="34" charset="0"/>
              </a:rPr>
              <a:t>Foletti</a:t>
            </a:r>
            <a:r>
              <a:rPr lang="en-US" sz="1600" dirty="0" smtClean="0">
                <a:solidFill>
                  <a:schemeClr val="bg2">
                    <a:lumMod val="25000"/>
                  </a:schemeClr>
                </a:solidFill>
                <a:latin typeface="Segoe UI Light" panose="020B0502040204020203" pitchFamily="34" charset="0"/>
                <a:cs typeface="Segoe UI Light" panose="020B0502040204020203" pitchFamily="34" charset="0"/>
              </a:rPr>
              <a:t> </a:t>
            </a:r>
            <a:r>
              <a:rPr lang="en-US" sz="1600" dirty="0">
                <a:solidFill>
                  <a:schemeClr val="bg2">
                    <a:lumMod val="25000"/>
                  </a:schemeClr>
                </a:solidFill>
                <a:latin typeface="Segoe UI Light" panose="020B0502040204020203" pitchFamily="34" charset="0"/>
                <a:cs typeface="Segoe UI Light" panose="020B0502040204020203" pitchFamily="34" charset="0"/>
              </a:rPr>
              <a:t>A. et al, Electromagnetic Information Delivery as a New </a:t>
            </a:r>
            <a:r>
              <a:rPr lang="en-US" sz="1600" dirty="0" err="1">
                <a:solidFill>
                  <a:schemeClr val="bg2">
                    <a:lumMod val="25000"/>
                  </a:schemeClr>
                </a:solidFill>
                <a:latin typeface="Segoe UI Light" panose="020B0502040204020203" pitchFamily="34" charset="0"/>
                <a:cs typeface="Segoe UI Light" panose="020B0502040204020203" pitchFamily="34" charset="0"/>
              </a:rPr>
              <a:t>Perspsctive</a:t>
            </a:r>
            <a:r>
              <a:rPr lang="en-US" sz="1600" dirty="0">
                <a:solidFill>
                  <a:schemeClr val="bg2">
                    <a:lumMod val="25000"/>
                  </a:schemeClr>
                </a:solidFill>
                <a:latin typeface="Segoe UI Light" panose="020B0502040204020203" pitchFamily="34" charset="0"/>
                <a:cs typeface="Segoe UI Light" panose="020B0502040204020203" pitchFamily="34" charset="0"/>
              </a:rPr>
              <a:t> in Medicine, PIERS Proceedings, Stockholm, Sweden, Aug. </a:t>
            </a:r>
            <a:r>
              <a:rPr lang="en-US" sz="1600" dirty="0" smtClean="0">
                <a:solidFill>
                  <a:schemeClr val="bg2">
                    <a:lumMod val="25000"/>
                  </a:schemeClr>
                </a:solidFill>
                <a:latin typeface="Segoe UI Light" panose="020B0502040204020203" pitchFamily="34" charset="0"/>
                <a:cs typeface="Segoe UI Light" panose="020B0502040204020203" pitchFamily="34" charset="0"/>
              </a:rPr>
              <a:t>12-15, 2013</a:t>
            </a:r>
            <a:endParaRPr lang="en-US" altLang="ru-RU" sz="1600" dirty="0">
              <a:solidFill>
                <a:schemeClr val="bg2">
                  <a:lumMod val="25000"/>
                </a:schemeClr>
              </a:solidFill>
              <a:latin typeface="Segoe UI Light" panose="020B0502040204020203" pitchFamily="34" charset="0"/>
              <a:cs typeface="Segoe UI Light" panose="020B0502040204020203" pitchFamily="34" charset="0"/>
            </a:endParaRPr>
          </a:p>
        </p:txBody>
      </p:sp>
      <p:pic>
        <p:nvPicPr>
          <p:cNvPr id="2" name="Рисунок 1"/>
          <p:cNvPicPr>
            <a:picLocks noChangeAspect="1"/>
          </p:cNvPicPr>
          <p:nvPr/>
        </p:nvPicPr>
        <p:blipFill rotWithShape="1">
          <a:blip r:embed="rId3"/>
          <a:srcRect l="11609" t="22901" r="51154" b="25419"/>
          <a:stretch/>
        </p:blipFill>
        <p:spPr>
          <a:xfrm>
            <a:off x="2850637" y="2770098"/>
            <a:ext cx="3715682" cy="2899279"/>
          </a:xfrm>
          <a:prstGeom prst="rect">
            <a:avLst/>
          </a:prstGeom>
        </p:spPr>
      </p:pic>
      <p:pic>
        <p:nvPicPr>
          <p:cNvPr id="3" name="Рисунок 2"/>
          <p:cNvPicPr>
            <a:picLocks noChangeAspect="1"/>
          </p:cNvPicPr>
          <p:nvPr/>
        </p:nvPicPr>
        <p:blipFill rotWithShape="1">
          <a:blip r:embed="rId4"/>
          <a:srcRect l="18742" t="14692" r="21574" b="75672"/>
          <a:stretch/>
        </p:blipFill>
        <p:spPr>
          <a:xfrm>
            <a:off x="0" y="0"/>
            <a:ext cx="9144000" cy="829994"/>
          </a:xfrm>
          <a:prstGeom prst="rect">
            <a:avLst/>
          </a:prstGeom>
        </p:spPr>
      </p:pic>
      <p:pic>
        <p:nvPicPr>
          <p:cNvPr id="5" name="Рисунок 4"/>
          <p:cNvPicPr>
            <a:picLocks noChangeAspect="1"/>
          </p:cNvPicPr>
          <p:nvPr/>
        </p:nvPicPr>
        <p:blipFill rotWithShape="1">
          <a:blip r:embed="rId4"/>
          <a:srcRect l="18742" t="30346" r="21574" b="55282"/>
          <a:stretch/>
        </p:blipFill>
        <p:spPr>
          <a:xfrm>
            <a:off x="0" y="766070"/>
            <a:ext cx="9144000" cy="1237958"/>
          </a:xfrm>
          <a:prstGeom prst="rect">
            <a:avLst/>
          </a:prstGeom>
        </p:spPr>
      </p:pic>
      <p:pic>
        <p:nvPicPr>
          <p:cNvPr id="6" name="Рисунок 5"/>
          <p:cNvPicPr>
            <a:picLocks noChangeAspect="1"/>
          </p:cNvPicPr>
          <p:nvPr/>
        </p:nvPicPr>
        <p:blipFill rotWithShape="1">
          <a:blip r:embed="rId4"/>
          <a:srcRect l="18742" t="49053" r="21574" b="43331"/>
          <a:stretch/>
        </p:blipFill>
        <p:spPr>
          <a:xfrm>
            <a:off x="0" y="2004028"/>
            <a:ext cx="9144000" cy="656016"/>
          </a:xfrm>
          <a:prstGeom prst="rect">
            <a:avLst/>
          </a:prstGeom>
        </p:spPr>
      </p:pic>
    </p:spTree>
    <p:extLst>
      <p:ext uri="{BB962C8B-B14F-4D97-AF65-F5344CB8AC3E}">
        <p14:creationId xmlns:p14="http://schemas.microsoft.com/office/powerpoint/2010/main" val="2370736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0" y="2404062"/>
            <a:ext cx="9144000" cy="308234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0" y="5688449"/>
            <a:ext cx="9144000" cy="1169551"/>
          </a:xfrm>
          <a:prstGeom prst="rect">
            <a:avLst/>
          </a:prstGeom>
        </p:spPr>
        <p:txBody>
          <a:bodyPr wrap="square">
            <a:spAutoFit/>
          </a:bodyPr>
          <a:lstStyle/>
          <a:p>
            <a:pPr marL="285750" indent="-285750" algn="just">
              <a:buFont typeface="Arial" panose="020B0604020202020204" pitchFamily="34" charset="0"/>
              <a:buChar char="•"/>
            </a:pPr>
            <a:r>
              <a:rPr lang="en-US" sz="1400" dirty="0" err="1">
                <a:solidFill>
                  <a:schemeClr val="bg2">
                    <a:lumMod val="25000"/>
                  </a:schemeClr>
                </a:solidFill>
                <a:latin typeface="Segoe UI Light" panose="020B0502040204020203" pitchFamily="34" charset="0"/>
                <a:cs typeface="Segoe UI Light" panose="020B0502040204020203" pitchFamily="34" charset="0"/>
              </a:rPr>
              <a:t>Citro</a:t>
            </a:r>
            <a:r>
              <a:rPr lang="en-US" sz="1400" dirty="0">
                <a:solidFill>
                  <a:schemeClr val="bg2">
                    <a:lumMod val="25000"/>
                  </a:schemeClr>
                </a:solidFill>
                <a:latin typeface="Segoe UI Light" panose="020B0502040204020203" pitchFamily="34" charset="0"/>
                <a:cs typeface="Segoe UI Light" panose="020B0502040204020203" pitchFamily="34" charset="0"/>
              </a:rPr>
              <a:t> M, Smith CW, Scott-Morley A, </a:t>
            </a:r>
            <a:r>
              <a:rPr lang="en-US" sz="1400" dirty="0" err="1">
                <a:solidFill>
                  <a:schemeClr val="bg2">
                    <a:lumMod val="25000"/>
                  </a:schemeClr>
                </a:solidFill>
                <a:latin typeface="Segoe UI Light" panose="020B0502040204020203" pitchFamily="34" charset="0"/>
                <a:cs typeface="Segoe UI Light" panose="020B0502040204020203" pitchFamily="34" charset="0"/>
              </a:rPr>
              <a:t>Pongratz</a:t>
            </a:r>
            <a:r>
              <a:rPr lang="en-US" sz="1400" dirty="0">
                <a:solidFill>
                  <a:schemeClr val="bg2">
                    <a:lumMod val="25000"/>
                  </a:schemeClr>
                </a:solidFill>
                <a:latin typeface="Segoe UI Light" panose="020B0502040204020203" pitchFamily="34" charset="0"/>
                <a:cs typeface="Segoe UI Light" panose="020B0502040204020203" pitchFamily="34" charset="0"/>
              </a:rPr>
              <a:t> W, </a:t>
            </a:r>
            <a:r>
              <a:rPr lang="en-US" sz="1400" dirty="0" err="1">
                <a:solidFill>
                  <a:schemeClr val="bg2">
                    <a:lumMod val="25000"/>
                  </a:schemeClr>
                </a:solidFill>
                <a:latin typeface="Segoe UI Light" panose="020B0502040204020203" pitchFamily="34" charset="0"/>
                <a:cs typeface="Segoe UI Light" panose="020B0502040204020203" pitchFamily="34" charset="0"/>
              </a:rPr>
              <a:t>Endler</a:t>
            </a:r>
            <a:r>
              <a:rPr lang="en-US" sz="1400" dirty="0">
                <a:solidFill>
                  <a:schemeClr val="bg2">
                    <a:lumMod val="25000"/>
                  </a:schemeClr>
                </a:solidFill>
                <a:latin typeface="Segoe UI Light" panose="020B0502040204020203" pitchFamily="34" charset="0"/>
                <a:cs typeface="Segoe UI Light" panose="020B0502040204020203" pitchFamily="34" charset="0"/>
              </a:rPr>
              <a:t> PC. Transfer of information from molecules by means of electronic amplification. In: </a:t>
            </a:r>
            <a:r>
              <a:rPr lang="en-US" sz="1400" dirty="0" err="1">
                <a:solidFill>
                  <a:schemeClr val="bg2">
                    <a:lumMod val="25000"/>
                  </a:schemeClr>
                </a:solidFill>
                <a:latin typeface="Segoe UI Light" panose="020B0502040204020203" pitchFamily="34" charset="0"/>
                <a:cs typeface="Segoe UI Light" panose="020B0502040204020203" pitchFamily="34" charset="0"/>
              </a:rPr>
              <a:t>Endler</a:t>
            </a:r>
            <a:r>
              <a:rPr lang="en-US" sz="1400" dirty="0">
                <a:solidFill>
                  <a:schemeClr val="bg2">
                    <a:lumMod val="25000"/>
                  </a:schemeClr>
                </a:solidFill>
                <a:latin typeface="Segoe UI Light" panose="020B0502040204020203" pitchFamily="34" charset="0"/>
                <a:cs typeface="Segoe UI Light" panose="020B0502040204020203" pitchFamily="34" charset="0"/>
              </a:rPr>
              <a:t> PC, Schulte J, editors. Ultra high dilution: physiology and physics. Dordrecht (Nederland): Kluwer Academic Pub.; 1994. 209-214. </a:t>
            </a:r>
            <a:endParaRPr lang="en-US" sz="1400" dirty="0" smtClean="0">
              <a:solidFill>
                <a:schemeClr val="bg2">
                  <a:lumMod val="25000"/>
                </a:schemeClr>
              </a:solidFill>
              <a:latin typeface="Segoe UI Light" panose="020B0502040204020203" pitchFamily="34" charset="0"/>
              <a:cs typeface="Segoe UI Light" panose="020B0502040204020203" pitchFamily="34" charset="0"/>
            </a:endParaRPr>
          </a:p>
          <a:p>
            <a:pPr marL="285750" indent="-285750" algn="just">
              <a:buFont typeface="Arial" panose="020B0604020202020204" pitchFamily="34" charset="0"/>
              <a:buChar char="•"/>
            </a:pPr>
            <a:r>
              <a:rPr lang="en-US" sz="1400" dirty="0" smtClean="0">
                <a:solidFill>
                  <a:schemeClr val="bg2">
                    <a:lumMod val="25000"/>
                  </a:schemeClr>
                </a:solidFill>
                <a:latin typeface="Segoe UI Light" panose="020B0502040204020203" pitchFamily="34" charset="0"/>
                <a:cs typeface="Segoe UI Light" panose="020B0502040204020203" pitchFamily="34" charset="0"/>
              </a:rPr>
              <a:t>P</a:t>
            </a:r>
            <a:r>
              <a:rPr lang="en-US" sz="1400" dirty="0">
                <a:solidFill>
                  <a:schemeClr val="bg2">
                    <a:lumMod val="25000"/>
                  </a:schemeClr>
                </a:solidFill>
                <a:latin typeface="Segoe UI Light" panose="020B0502040204020203" pitchFamily="34" charset="0"/>
                <a:cs typeface="Segoe UI Light" panose="020B0502040204020203" pitchFamily="34" charset="0"/>
              </a:rPr>
              <a:t>. C. </a:t>
            </a:r>
            <a:r>
              <a:rPr lang="en-US" sz="1400" dirty="0" err="1">
                <a:solidFill>
                  <a:schemeClr val="bg2">
                    <a:lumMod val="25000"/>
                  </a:schemeClr>
                </a:solidFill>
                <a:latin typeface="Segoe UI Light" panose="020B0502040204020203" pitchFamily="34" charset="0"/>
                <a:cs typeface="Segoe UI Light" panose="020B0502040204020203" pitchFamily="34" charset="0"/>
              </a:rPr>
              <a:t>Endler</a:t>
            </a:r>
            <a:r>
              <a:rPr lang="en-US" sz="1400" dirty="0">
                <a:solidFill>
                  <a:schemeClr val="bg2">
                    <a:lumMod val="25000"/>
                  </a:schemeClr>
                </a:solidFill>
                <a:latin typeface="Segoe UI Light" panose="020B0502040204020203" pitchFamily="34" charset="0"/>
                <a:cs typeface="Segoe UI Light" panose="020B0502040204020203" pitchFamily="34" charset="0"/>
              </a:rPr>
              <a:t>, W. </a:t>
            </a:r>
            <a:r>
              <a:rPr lang="en-US" sz="1400" dirty="0" err="1">
                <a:solidFill>
                  <a:schemeClr val="bg2">
                    <a:lumMod val="25000"/>
                  </a:schemeClr>
                </a:solidFill>
                <a:latin typeface="Segoe UI Light" panose="020B0502040204020203" pitchFamily="34" charset="0"/>
                <a:cs typeface="Segoe UI Light" panose="020B0502040204020203" pitchFamily="34" charset="0"/>
              </a:rPr>
              <a:t>Pongratz</a:t>
            </a:r>
            <a:r>
              <a:rPr lang="en-US" sz="1400" dirty="0">
                <a:solidFill>
                  <a:schemeClr val="bg2">
                    <a:lumMod val="25000"/>
                  </a:schemeClr>
                </a:solidFill>
                <a:latin typeface="Segoe UI Light" panose="020B0502040204020203" pitchFamily="34" charset="0"/>
                <a:cs typeface="Segoe UI Light" panose="020B0502040204020203" pitchFamily="34" charset="0"/>
              </a:rPr>
              <a:t>, C. W. Smith, J. Schulte, F. </a:t>
            </a:r>
            <a:r>
              <a:rPr lang="en-US" sz="1400" dirty="0" err="1">
                <a:solidFill>
                  <a:schemeClr val="bg2">
                    <a:lumMod val="25000"/>
                  </a:schemeClr>
                </a:solidFill>
                <a:latin typeface="Segoe UI Light" panose="020B0502040204020203" pitchFamily="34" charset="0"/>
                <a:cs typeface="Segoe UI Light" panose="020B0502040204020203" pitchFamily="34" charset="0"/>
              </a:rPr>
              <a:t>Senekowitsch</a:t>
            </a:r>
            <a:r>
              <a:rPr lang="en-US" sz="1400" dirty="0">
                <a:solidFill>
                  <a:schemeClr val="bg2">
                    <a:lumMod val="25000"/>
                  </a:schemeClr>
                </a:solidFill>
                <a:latin typeface="Segoe UI Light" panose="020B0502040204020203" pitchFamily="34" charset="0"/>
                <a:cs typeface="Segoe UI Light" panose="020B0502040204020203" pitchFamily="34" charset="0"/>
              </a:rPr>
              <a:t>, M. </a:t>
            </a:r>
            <a:r>
              <a:rPr lang="en-US" sz="1400" dirty="0" err="1">
                <a:solidFill>
                  <a:schemeClr val="bg2">
                    <a:lumMod val="25000"/>
                  </a:schemeClr>
                </a:solidFill>
                <a:latin typeface="Segoe UI Light" panose="020B0502040204020203" pitchFamily="34" charset="0"/>
                <a:cs typeface="Segoe UI Light" panose="020B0502040204020203" pitchFamily="34" charset="0"/>
              </a:rPr>
              <a:t>Citro</a:t>
            </a:r>
            <a:r>
              <a:rPr lang="en-US" sz="1400" dirty="0">
                <a:solidFill>
                  <a:schemeClr val="bg2">
                    <a:lumMod val="25000"/>
                  </a:schemeClr>
                </a:solidFill>
                <a:latin typeface="Segoe UI Light" panose="020B0502040204020203" pitchFamily="34" charset="0"/>
                <a:cs typeface="Segoe UI Light" panose="020B0502040204020203" pitchFamily="34" charset="0"/>
              </a:rPr>
              <a:t>. Non-Molecular Information Transfer from </a:t>
            </a:r>
            <a:r>
              <a:rPr lang="en-US" sz="1400" dirty="0" err="1">
                <a:solidFill>
                  <a:schemeClr val="bg2">
                    <a:lumMod val="25000"/>
                  </a:schemeClr>
                </a:solidFill>
                <a:latin typeface="Segoe UI Light" panose="020B0502040204020203" pitchFamily="34" charset="0"/>
                <a:cs typeface="Segoe UI Light" panose="020B0502040204020203" pitchFamily="34" charset="0"/>
              </a:rPr>
              <a:t>Thyroxine</a:t>
            </a:r>
            <a:r>
              <a:rPr lang="en-US" sz="1400" dirty="0">
                <a:solidFill>
                  <a:schemeClr val="bg2">
                    <a:lumMod val="25000"/>
                  </a:schemeClr>
                </a:solidFill>
                <a:latin typeface="Segoe UI Light" panose="020B0502040204020203" pitchFamily="34" charset="0"/>
                <a:cs typeface="Segoe UI Light" panose="020B0502040204020203" pitchFamily="34" charset="0"/>
              </a:rPr>
              <a:t> to Frogs. Signals and Images 1997, pp 149-159</a:t>
            </a:r>
          </a:p>
        </p:txBody>
      </p:sp>
      <p:grpSp>
        <p:nvGrpSpPr>
          <p:cNvPr id="11" name="Группа 10"/>
          <p:cNvGrpSpPr/>
          <p:nvPr/>
        </p:nvGrpSpPr>
        <p:grpSpPr>
          <a:xfrm>
            <a:off x="4662822" y="2589901"/>
            <a:ext cx="4367176" cy="2710662"/>
            <a:chOff x="0" y="2030284"/>
            <a:chExt cx="4367176" cy="2710662"/>
          </a:xfrm>
        </p:grpSpPr>
        <p:pic>
          <p:nvPicPr>
            <p:cNvPr id="7" name="Рисунок 6"/>
            <p:cNvPicPr>
              <a:picLocks noChangeAspect="1"/>
            </p:cNvPicPr>
            <p:nvPr/>
          </p:nvPicPr>
          <p:blipFill rotWithShape="1">
            <a:blip r:embed="rId3"/>
            <a:srcRect l="20591" t="33894" r="35512" b="17644"/>
            <a:stretch/>
          </p:blipFill>
          <p:spPr>
            <a:xfrm>
              <a:off x="0" y="2030284"/>
              <a:ext cx="4367176" cy="2710662"/>
            </a:xfrm>
            <a:prstGeom prst="rect">
              <a:avLst/>
            </a:prstGeom>
          </p:spPr>
        </p:pic>
        <p:sp>
          <p:nvSpPr>
            <p:cNvPr id="8" name="Прямоугольник 7"/>
            <p:cNvSpPr/>
            <p:nvPr/>
          </p:nvSpPr>
          <p:spPr>
            <a:xfrm>
              <a:off x="0" y="3826546"/>
              <a:ext cx="196948" cy="9144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0" name="Группа 9"/>
          <p:cNvGrpSpPr/>
          <p:nvPr/>
        </p:nvGrpSpPr>
        <p:grpSpPr>
          <a:xfrm>
            <a:off x="122961" y="2589901"/>
            <a:ext cx="4555492" cy="2710662"/>
            <a:chOff x="4465650" y="2030284"/>
            <a:chExt cx="4555492" cy="2710662"/>
          </a:xfrm>
        </p:grpSpPr>
        <p:pic>
          <p:nvPicPr>
            <p:cNvPr id="6" name="Рисунок 5"/>
            <p:cNvPicPr>
              <a:picLocks noChangeAspect="1"/>
            </p:cNvPicPr>
            <p:nvPr/>
          </p:nvPicPr>
          <p:blipFill rotWithShape="1">
            <a:blip r:embed="rId4"/>
            <a:srcRect l="3617" t="12548" r="27186" b="13990"/>
            <a:stretch/>
          </p:blipFill>
          <p:spPr>
            <a:xfrm>
              <a:off x="4465650" y="2030284"/>
              <a:ext cx="4541424" cy="2710662"/>
            </a:xfrm>
            <a:prstGeom prst="rect">
              <a:avLst/>
            </a:prstGeom>
          </p:spPr>
        </p:pic>
        <p:sp>
          <p:nvSpPr>
            <p:cNvPr id="9" name="Прямоугольник 8"/>
            <p:cNvSpPr/>
            <p:nvPr/>
          </p:nvSpPr>
          <p:spPr>
            <a:xfrm>
              <a:off x="8890782" y="2030284"/>
              <a:ext cx="130360" cy="179626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12" name="Рисунок 11"/>
          <p:cNvPicPr>
            <a:picLocks noChangeAspect="1"/>
          </p:cNvPicPr>
          <p:nvPr/>
        </p:nvPicPr>
        <p:blipFill rotWithShape="1">
          <a:blip r:embed="rId5"/>
          <a:srcRect l="15491" t="30924" r="16539" b="38852"/>
          <a:stretch/>
        </p:blipFill>
        <p:spPr>
          <a:xfrm>
            <a:off x="-5461" y="-6136"/>
            <a:ext cx="9149461" cy="2287366"/>
          </a:xfrm>
          <a:prstGeom prst="rect">
            <a:avLst/>
          </a:prstGeom>
        </p:spPr>
      </p:pic>
    </p:spTree>
    <p:extLst>
      <p:ext uri="{BB962C8B-B14F-4D97-AF65-F5344CB8AC3E}">
        <p14:creationId xmlns:p14="http://schemas.microsoft.com/office/powerpoint/2010/main" val="798880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5" name="TextBox 4"/>
          <p:cNvSpPr txBox="1"/>
          <p:nvPr/>
        </p:nvSpPr>
        <p:spPr>
          <a:xfrm>
            <a:off x="0" y="4038052"/>
            <a:ext cx="9144000" cy="923330"/>
          </a:xfrm>
          <a:prstGeom prst="rect">
            <a:avLst/>
          </a:prstGeom>
          <a:noFill/>
        </p:spPr>
        <p:txBody>
          <a:bodyPr wrap="square" rtlCol="0">
            <a:spAutoFit/>
          </a:bodyPr>
          <a:lstStyle/>
          <a:p>
            <a:pPr algn="ctr"/>
            <a:r>
              <a:rPr lang="hi-IN" sz="5400" dirty="0" smtClean="0">
                <a:solidFill>
                  <a:schemeClr val="bg1"/>
                </a:solidFill>
              </a:rPr>
              <a:t>जानकारी क्या है?</a:t>
            </a:r>
            <a:endParaRPr lang="ru-RU" sz="5400" dirty="0">
              <a:solidFill>
                <a:schemeClr val="bg1"/>
              </a:solidFill>
            </a:endParaRPr>
          </a:p>
        </p:txBody>
      </p:sp>
      <p:sp>
        <p:nvSpPr>
          <p:cNvPr id="6" name="Прямоугольник 5"/>
          <p:cNvSpPr/>
          <p:nvPr/>
        </p:nvSpPr>
        <p:spPr>
          <a:xfrm>
            <a:off x="0" y="2944679"/>
            <a:ext cx="9144000" cy="707886"/>
          </a:xfrm>
          <a:prstGeom prst="rect">
            <a:avLst/>
          </a:prstGeom>
        </p:spPr>
        <p:txBody>
          <a:bodyPr wrap="square">
            <a:spAutoFit/>
          </a:bodyPr>
          <a:lstStyle/>
          <a:p>
            <a:pPr algn="ctr"/>
            <a:r>
              <a:rPr lang="ru-RU" sz="4000" dirty="0" err="1" smtClean="0">
                <a:solidFill>
                  <a:schemeClr val="bg1"/>
                </a:solidFill>
              </a:rPr>
              <a:t>भगवान</a:t>
            </a:r>
            <a:r>
              <a:rPr lang="ru-RU" sz="4000" dirty="0" smtClean="0">
                <a:solidFill>
                  <a:schemeClr val="bg1"/>
                </a:solidFill>
              </a:rPr>
              <a:t> </a:t>
            </a:r>
            <a:r>
              <a:rPr lang="ru-RU" sz="4000" dirty="0" err="1" smtClean="0">
                <a:solidFill>
                  <a:schemeClr val="bg1"/>
                </a:solidFill>
              </a:rPr>
              <a:t>आपका</a:t>
            </a:r>
            <a:r>
              <a:rPr lang="ru-RU" sz="4000" dirty="0" smtClean="0">
                <a:solidFill>
                  <a:schemeClr val="bg1"/>
                </a:solidFill>
              </a:rPr>
              <a:t> </a:t>
            </a:r>
            <a:r>
              <a:rPr lang="ru-RU" sz="4000" dirty="0" err="1" smtClean="0">
                <a:solidFill>
                  <a:schemeClr val="bg1"/>
                </a:solidFill>
              </a:rPr>
              <a:t>भला</a:t>
            </a:r>
            <a:r>
              <a:rPr lang="ru-RU" sz="4000" dirty="0" smtClean="0">
                <a:solidFill>
                  <a:schemeClr val="bg1"/>
                </a:solidFill>
              </a:rPr>
              <a:t> </a:t>
            </a:r>
            <a:r>
              <a:rPr lang="ru-RU" sz="4000" dirty="0" err="1" smtClean="0">
                <a:solidFill>
                  <a:schemeClr val="bg1"/>
                </a:solidFill>
              </a:rPr>
              <a:t>करे</a:t>
            </a:r>
            <a:endParaRPr lang="ru-RU" sz="4000" dirty="0">
              <a:solidFill>
                <a:schemeClr val="bg1"/>
              </a:solidFill>
            </a:endParaRPr>
          </a:p>
        </p:txBody>
      </p:sp>
      <p:sp>
        <p:nvSpPr>
          <p:cNvPr id="7" name="TextBox 6"/>
          <p:cNvSpPr txBox="1"/>
          <p:nvPr/>
        </p:nvSpPr>
        <p:spPr>
          <a:xfrm>
            <a:off x="0" y="1498129"/>
            <a:ext cx="9144000" cy="1446550"/>
          </a:xfrm>
          <a:prstGeom prst="rect">
            <a:avLst/>
          </a:prstGeom>
          <a:noFill/>
        </p:spPr>
        <p:txBody>
          <a:bodyPr wrap="square" rtlCol="0">
            <a:spAutoFit/>
          </a:bodyPr>
          <a:lstStyle/>
          <a:p>
            <a:pPr algn="ctr"/>
            <a:r>
              <a:rPr lang="hi-IN" sz="8800" dirty="0" smtClean="0">
                <a:solidFill>
                  <a:schemeClr val="bg1"/>
                </a:solidFill>
              </a:rPr>
              <a:t>को नमस्कार</a:t>
            </a:r>
            <a:endParaRPr lang="ru-RU" sz="8800" dirty="0">
              <a:solidFill>
                <a:schemeClr val="bg1"/>
              </a:solidFill>
            </a:endParaRPr>
          </a:p>
        </p:txBody>
      </p:sp>
    </p:spTree>
    <p:extLst>
      <p:ext uri="{BB962C8B-B14F-4D97-AF65-F5344CB8AC3E}">
        <p14:creationId xmlns:p14="http://schemas.microsoft.com/office/powerpoint/2010/main" val="70322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3"/>
          <a:srcRect l="19686" t="32789" r="22518" b="49487"/>
          <a:stretch/>
        </p:blipFill>
        <p:spPr>
          <a:xfrm>
            <a:off x="-2" y="232011"/>
            <a:ext cx="9144001" cy="1569493"/>
          </a:xfrm>
          <a:prstGeom prst="rect">
            <a:avLst/>
          </a:prstGeom>
        </p:spPr>
      </p:pic>
      <p:sp>
        <p:nvSpPr>
          <p:cNvPr id="5" name="Прямоугольник 4"/>
          <p:cNvSpPr/>
          <p:nvPr/>
        </p:nvSpPr>
        <p:spPr>
          <a:xfrm>
            <a:off x="-1" y="6119336"/>
            <a:ext cx="9144000" cy="738664"/>
          </a:xfrm>
          <a:prstGeom prst="rect">
            <a:avLst/>
          </a:prstGeom>
        </p:spPr>
        <p:txBody>
          <a:bodyPr wrap="square">
            <a:spAutoFit/>
          </a:bodyPr>
          <a:lstStyle/>
          <a:p>
            <a:pPr marL="285750" lvl="0" indent="-285750" algn="just">
              <a:buFont typeface="Arial" panose="020B0604020202020204" pitchFamily="34" charset="0"/>
              <a:buChar char="•"/>
            </a:pPr>
            <a:r>
              <a:rPr lang="en-US" sz="1400" dirty="0">
                <a:solidFill>
                  <a:schemeClr val="bg2">
                    <a:lumMod val="25000"/>
                  </a:schemeClr>
                </a:solidFill>
                <a:latin typeface="Segoe UI Light" panose="020B0502040204020203" pitchFamily="34" charset="0"/>
                <a:cs typeface="Segoe UI Light" panose="020B0502040204020203" pitchFamily="34" charset="0"/>
              </a:rPr>
              <a:t>J.A. Heredia-Rojas, R. Gomez-Flores, A. O. Rodriguez-de la Fuente, E. </a:t>
            </a:r>
            <a:r>
              <a:rPr lang="en-US" sz="1400" dirty="0" err="1">
                <a:solidFill>
                  <a:schemeClr val="bg2">
                    <a:lumMod val="25000"/>
                  </a:schemeClr>
                </a:solidFill>
                <a:latin typeface="Segoe UI Light" panose="020B0502040204020203" pitchFamily="34" charset="0"/>
                <a:cs typeface="Segoe UI Light" panose="020B0502040204020203" pitchFamily="34" charset="0"/>
              </a:rPr>
              <a:t>Monreal</a:t>
            </a:r>
            <a:r>
              <a:rPr lang="en-US" sz="1400" dirty="0">
                <a:solidFill>
                  <a:schemeClr val="bg2">
                    <a:lumMod val="25000"/>
                  </a:schemeClr>
                </a:solidFill>
                <a:latin typeface="Segoe UI Light" panose="020B0502040204020203" pitchFamily="34" charset="0"/>
                <a:cs typeface="Segoe UI Light" panose="020B0502040204020203" pitchFamily="34" charset="0"/>
              </a:rPr>
              <a:t>-Cuevas, A. C. Torres-Flores, L. E. Rodriguez-Flores, M. </a:t>
            </a:r>
            <a:r>
              <a:rPr lang="en-US" sz="1400" dirty="0" err="1">
                <a:solidFill>
                  <a:schemeClr val="bg2">
                    <a:lumMod val="25000"/>
                  </a:schemeClr>
                </a:solidFill>
                <a:latin typeface="Segoe UI Light" panose="020B0502040204020203" pitchFamily="34" charset="0"/>
                <a:cs typeface="Segoe UI Light" panose="020B0502040204020203" pitchFamily="34" charset="0"/>
              </a:rPr>
              <a:t>Beltcheva</a:t>
            </a:r>
            <a:r>
              <a:rPr lang="en-US" sz="1400" dirty="0">
                <a:solidFill>
                  <a:schemeClr val="bg2">
                    <a:lumMod val="25000"/>
                  </a:schemeClr>
                </a:solidFill>
                <a:latin typeface="Segoe UI Light" panose="020B0502040204020203" pitchFamily="34" charset="0"/>
                <a:cs typeface="Segoe UI Light" panose="020B0502040204020203" pitchFamily="34" charset="0"/>
              </a:rPr>
              <a:t>, A. C. Torres-Pantoja. Antimicrobial effect of amphotericin B </a:t>
            </a:r>
            <a:r>
              <a:rPr lang="en-US" sz="1400" dirty="0" err="1">
                <a:solidFill>
                  <a:schemeClr val="bg2">
                    <a:lumMod val="25000"/>
                  </a:schemeClr>
                </a:solidFill>
                <a:latin typeface="Segoe UI Light" panose="020B0502040204020203" pitchFamily="34" charset="0"/>
                <a:cs typeface="Segoe UI Light" panose="020B0502040204020203" pitchFamily="34" charset="0"/>
              </a:rPr>
              <a:t>electronicallyactivated</a:t>
            </a:r>
            <a:r>
              <a:rPr lang="en-US" sz="1400" dirty="0">
                <a:solidFill>
                  <a:schemeClr val="bg2">
                    <a:lumMod val="25000"/>
                  </a:schemeClr>
                </a:solidFill>
                <a:latin typeface="Segoe UI Light" panose="020B0502040204020203" pitchFamily="34" charset="0"/>
                <a:cs typeface="Segoe UI Light" panose="020B0502040204020203" pitchFamily="34" charset="0"/>
              </a:rPr>
              <a:t> water against </a:t>
            </a:r>
            <a:r>
              <a:rPr lang="en-US" sz="1400" i="1" dirty="0">
                <a:solidFill>
                  <a:schemeClr val="bg2">
                    <a:lumMod val="25000"/>
                  </a:schemeClr>
                </a:solidFill>
                <a:latin typeface="Segoe UI Light" panose="020B0502040204020203" pitchFamily="34" charset="0"/>
                <a:cs typeface="Segoe UI Light" panose="020B0502040204020203" pitchFamily="34" charset="0"/>
              </a:rPr>
              <a:t>Candida </a:t>
            </a:r>
            <a:r>
              <a:rPr lang="en-US" sz="1400" i="1" dirty="0" err="1">
                <a:solidFill>
                  <a:schemeClr val="bg2">
                    <a:lumMod val="25000"/>
                  </a:schemeClr>
                </a:solidFill>
                <a:latin typeface="Segoe UI Light" panose="020B0502040204020203" pitchFamily="34" charset="0"/>
                <a:cs typeface="Segoe UI Light" panose="020B0502040204020203" pitchFamily="34" charset="0"/>
              </a:rPr>
              <a:t>albicans</a:t>
            </a:r>
            <a:r>
              <a:rPr lang="en-US" sz="1400" i="1" dirty="0">
                <a:solidFill>
                  <a:schemeClr val="bg2">
                    <a:lumMod val="25000"/>
                  </a:schemeClr>
                </a:solidFill>
                <a:latin typeface="Segoe UI Light" panose="020B0502040204020203" pitchFamily="34" charset="0"/>
                <a:cs typeface="Segoe UI Light" panose="020B0502040204020203" pitchFamily="34" charset="0"/>
              </a:rPr>
              <a:t>.</a:t>
            </a:r>
            <a:r>
              <a:rPr lang="en-US" sz="1400" dirty="0">
                <a:solidFill>
                  <a:schemeClr val="bg2">
                    <a:lumMod val="25000"/>
                  </a:schemeClr>
                </a:solidFill>
                <a:latin typeface="Segoe UI Light" panose="020B0502040204020203" pitchFamily="34" charset="0"/>
                <a:cs typeface="Segoe UI Light" panose="020B0502040204020203" pitchFamily="34" charset="0"/>
              </a:rPr>
              <a:t> African journal of Microbiology Research 6(15). 2012, pp. 3685-3689</a:t>
            </a:r>
          </a:p>
        </p:txBody>
      </p:sp>
      <p:pic>
        <p:nvPicPr>
          <p:cNvPr id="6" name="Рисунок 5"/>
          <p:cNvPicPr>
            <a:picLocks noChangeAspect="1"/>
          </p:cNvPicPr>
          <p:nvPr/>
        </p:nvPicPr>
        <p:blipFill rotWithShape="1">
          <a:blip r:embed="rId4"/>
          <a:srcRect l="24511" t="14132" r="26794" b="30084"/>
          <a:stretch/>
        </p:blipFill>
        <p:spPr>
          <a:xfrm>
            <a:off x="1463666" y="1958453"/>
            <a:ext cx="6216664" cy="4003933"/>
          </a:xfrm>
          <a:prstGeom prst="rect">
            <a:avLst/>
          </a:prstGeom>
        </p:spPr>
      </p:pic>
    </p:spTree>
    <p:extLst>
      <p:ext uri="{BB962C8B-B14F-4D97-AF65-F5344CB8AC3E}">
        <p14:creationId xmlns:p14="http://schemas.microsoft.com/office/powerpoint/2010/main" val="1440477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842488"/>
            <a:ext cx="9144000" cy="1126462"/>
          </a:xfrm>
          <a:prstGeom prst="rect">
            <a:avLst/>
          </a:prstGeom>
        </p:spPr>
        <p:txBody>
          <a:bodyPr wrap="square">
            <a:spAutoFit/>
          </a:bodyPr>
          <a:lstStyle/>
          <a:p>
            <a:pPr algn="ctr">
              <a:lnSpc>
                <a:spcPct val="120000"/>
              </a:lnSpc>
            </a:pPr>
            <a:r>
              <a:rPr lang="en-US" altLang="ru-RU" sz="2800" dirty="0" smtClean="0">
                <a:solidFill>
                  <a:srgbClr val="000000"/>
                </a:solidFill>
                <a:latin typeface="Segoe UI" panose="020B0502040204020203" pitchFamily="34" charset="0"/>
                <a:cs typeface="Segoe UI" panose="020B0502040204020203" pitchFamily="34" charset="0"/>
              </a:rPr>
              <a:t>The Principle Scheme of a devices for Electronic Transmission of  IC of BAS</a:t>
            </a:r>
            <a:r>
              <a:rPr lang="it-IT" altLang="ru-RU" sz="2800" dirty="0" smtClean="0">
                <a:solidFill>
                  <a:srgbClr val="000000"/>
                </a:solidFill>
                <a:latin typeface="Segoe UI" panose="020B0502040204020203" pitchFamily="34" charset="0"/>
                <a:cs typeface="Segoe UI" panose="020B0502040204020203" pitchFamily="34" charset="0"/>
              </a:rPr>
              <a:t> </a:t>
            </a:r>
            <a:endParaRPr lang="it-IT" altLang="ru-RU" sz="2800" dirty="0">
              <a:solidFill>
                <a:srgbClr val="000000"/>
              </a:solidFill>
              <a:latin typeface="Segoe UI" panose="020B0502040204020203" pitchFamily="34" charset="0"/>
              <a:cs typeface="Segoe UI" panose="020B0502040204020203" pitchFamily="34" charset="0"/>
            </a:endParaRPr>
          </a:p>
        </p:txBody>
      </p:sp>
      <p:sp>
        <p:nvSpPr>
          <p:cNvPr id="16" name="Прямоугольник 15"/>
          <p:cNvSpPr/>
          <p:nvPr/>
        </p:nvSpPr>
        <p:spPr>
          <a:xfrm>
            <a:off x="457" y="6000170"/>
            <a:ext cx="9143093" cy="85783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ru-RU" sz="1509" dirty="0">
              <a:latin typeface="Georgia" panose="02040502050405020303" pitchFamily="18" charset="0"/>
            </a:endParaRPr>
          </a:p>
        </p:txBody>
      </p:sp>
      <p:sp>
        <p:nvSpPr>
          <p:cNvPr id="17" name="Прямоугольник 16"/>
          <p:cNvSpPr/>
          <p:nvPr/>
        </p:nvSpPr>
        <p:spPr>
          <a:xfrm>
            <a:off x="457" y="1"/>
            <a:ext cx="9143093" cy="84958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09">
              <a:latin typeface="Georgia" panose="02040502050405020303" pitchFamily="18" charset="0"/>
            </a:endParaRPr>
          </a:p>
        </p:txBody>
      </p:sp>
      <p:grpSp>
        <p:nvGrpSpPr>
          <p:cNvPr id="18" name="Группа 17"/>
          <p:cNvGrpSpPr/>
          <p:nvPr/>
        </p:nvGrpSpPr>
        <p:grpSpPr>
          <a:xfrm>
            <a:off x="136589" y="2118916"/>
            <a:ext cx="5088882" cy="3555183"/>
            <a:chOff x="1565339" y="715079"/>
            <a:chExt cx="4189522" cy="2926874"/>
          </a:xfrm>
        </p:grpSpPr>
        <p:cxnSp>
          <p:nvCxnSpPr>
            <p:cNvPr id="19" name="Прямая соединительная линия 18"/>
            <p:cNvCxnSpPr/>
            <p:nvPr/>
          </p:nvCxnSpPr>
          <p:spPr>
            <a:xfrm>
              <a:off x="4069325" y="3598076"/>
              <a:ext cx="370232" cy="0"/>
            </a:xfrm>
            <a:prstGeom prst="line">
              <a:avLst/>
            </a:prstGeom>
            <a:ln w="41275" cap="rnd">
              <a:solidFill>
                <a:schemeClr val="bg2">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p:nvPr/>
          </p:nvCxnSpPr>
          <p:spPr>
            <a:xfrm>
              <a:off x="2447026" y="3598076"/>
              <a:ext cx="529900" cy="0"/>
            </a:xfrm>
            <a:prstGeom prst="line">
              <a:avLst/>
            </a:prstGeom>
            <a:ln w="41275" cap="rnd">
              <a:solidFill>
                <a:schemeClr val="bg2">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5" name="Группа 24"/>
            <p:cNvGrpSpPr/>
            <p:nvPr/>
          </p:nvGrpSpPr>
          <p:grpSpPr>
            <a:xfrm>
              <a:off x="2952862" y="2116767"/>
              <a:ext cx="1138543" cy="1510778"/>
              <a:chOff x="8706815" y="3215975"/>
              <a:chExt cx="1138543" cy="1510778"/>
            </a:xfrm>
          </p:grpSpPr>
          <p:sp>
            <p:nvSpPr>
              <p:cNvPr id="104" name="Прямоугольник 103"/>
              <p:cNvSpPr/>
              <p:nvPr/>
            </p:nvSpPr>
            <p:spPr>
              <a:xfrm>
                <a:off x="8706815" y="3215975"/>
                <a:ext cx="1138543" cy="1510778"/>
              </a:xfrm>
              <a:prstGeom prst="rect">
                <a:avLst/>
              </a:prstGeom>
              <a:solidFill>
                <a:schemeClr val="bg1"/>
              </a:solidFill>
              <a:ln>
                <a:solidFill>
                  <a:schemeClr val="bg2">
                    <a:lumMod val="50000"/>
                  </a:schemeClr>
                </a:solidFill>
              </a:ln>
            </p:spPr>
            <p:style>
              <a:lnRef idx="2">
                <a:schemeClr val="accent3"/>
              </a:lnRef>
              <a:fillRef idx="1">
                <a:schemeClr val="lt1"/>
              </a:fillRef>
              <a:effectRef idx="0">
                <a:schemeClr val="accent3"/>
              </a:effectRef>
              <a:fontRef idx="minor">
                <a:schemeClr val="dk1"/>
              </a:fontRef>
            </p:style>
            <p:txBody>
              <a:bodyPr rtlCol="0" anchor="b"/>
              <a:lstStyle/>
              <a:p>
                <a:pPr algn="ctr"/>
                <a:r>
                  <a:rPr lang="en-US" sz="2000" dirty="0" smtClean="0">
                    <a:latin typeface="Segoe UI" panose="020B0502040204020203" pitchFamily="34" charset="0"/>
                    <a:cs typeface="Segoe UI" panose="020B0502040204020203" pitchFamily="34" charset="0"/>
                  </a:rPr>
                  <a:t>Amplifier</a:t>
                </a:r>
                <a:endParaRPr lang="ru-RU" sz="2000" dirty="0">
                  <a:latin typeface="Segoe UI" panose="020B0502040204020203" pitchFamily="34" charset="0"/>
                  <a:cs typeface="Segoe UI" panose="020B0502040204020203" pitchFamily="34" charset="0"/>
                </a:endParaRPr>
              </a:p>
            </p:txBody>
          </p:sp>
          <p:sp>
            <p:nvSpPr>
              <p:cNvPr id="105" name="Равнобедренный треугольник 104"/>
              <p:cNvSpPr/>
              <p:nvPr/>
            </p:nvSpPr>
            <p:spPr>
              <a:xfrm rot="5400000">
                <a:off x="8998283" y="3679836"/>
                <a:ext cx="630354" cy="543409"/>
              </a:xfrm>
              <a:prstGeom prst="triangl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schemeClr val="tx1"/>
                  </a:solidFill>
                  <a:latin typeface="Segoe UI" panose="020B0502040204020203" pitchFamily="34" charset="0"/>
                  <a:cs typeface="Segoe UI" panose="020B0502040204020203" pitchFamily="34" charset="0"/>
                </a:endParaRPr>
              </a:p>
            </p:txBody>
          </p:sp>
        </p:grpSp>
        <p:grpSp>
          <p:nvGrpSpPr>
            <p:cNvPr id="26" name="Группа 25"/>
            <p:cNvGrpSpPr/>
            <p:nvPr/>
          </p:nvGrpSpPr>
          <p:grpSpPr>
            <a:xfrm>
              <a:off x="2153806" y="1083993"/>
              <a:ext cx="361950" cy="2339332"/>
              <a:chOff x="5077988" y="1990725"/>
              <a:chExt cx="361950" cy="2339332"/>
            </a:xfrm>
          </p:grpSpPr>
          <p:sp>
            <p:nvSpPr>
              <p:cNvPr id="101" name="Блок-схема: знак завершения 7"/>
              <p:cNvSpPr/>
              <p:nvPr/>
            </p:nvSpPr>
            <p:spPr>
              <a:xfrm rot="16200000">
                <a:off x="4184488" y="3107596"/>
                <a:ext cx="2143170" cy="30175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19003"/>
                  <a:gd name="connsiteY0" fmla="*/ 0 h 21600"/>
                  <a:gd name="connsiteX1" fmla="*/ 18125 w 19003"/>
                  <a:gd name="connsiteY1" fmla="*/ 0 h 21600"/>
                  <a:gd name="connsiteX2" fmla="*/ 18222 w 19003"/>
                  <a:gd name="connsiteY2" fmla="*/ 10800 h 21600"/>
                  <a:gd name="connsiteX3" fmla="*/ 18125 w 19003"/>
                  <a:gd name="connsiteY3" fmla="*/ 21600 h 21600"/>
                  <a:gd name="connsiteX4" fmla="*/ 3475 w 19003"/>
                  <a:gd name="connsiteY4" fmla="*/ 21600 h 21600"/>
                  <a:gd name="connsiteX5" fmla="*/ 0 w 19003"/>
                  <a:gd name="connsiteY5" fmla="*/ 10800 h 21600"/>
                  <a:gd name="connsiteX6" fmla="*/ 3475 w 19003"/>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3" h="21600">
                    <a:moveTo>
                      <a:pt x="3475" y="0"/>
                    </a:moveTo>
                    <a:lnTo>
                      <a:pt x="18125" y="0"/>
                    </a:lnTo>
                    <a:cubicBezTo>
                      <a:pt x="20044" y="0"/>
                      <a:pt x="18222" y="4835"/>
                      <a:pt x="18222" y="10800"/>
                    </a:cubicBezTo>
                    <a:cubicBezTo>
                      <a:pt x="18222" y="16765"/>
                      <a:pt x="20044" y="21600"/>
                      <a:pt x="18125" y="21600"/>
                    </a:cubicBezTo>
                    <a:lnTo>
                      <a:pt x="3475" y="21600"/>
                    </a:lnTo>
                    <a:cubicBezTo>
                      <a:pt x="1556" y="21600"/>
                      <a:pt x="0" y="16765"/>
                      <a:pt x="0" y="10800"/>
                    </a:cubicBezTo>
                    <a:cubicBezTo>
                      <a:pt x="0" y="4835"/>
                      <a:pt x="1556" y="0"/>
                      <a:pt x="3475" y="0"/>
                    </a:cubicBezTo>
                    <a:close/>
                  </a:path>
                </a:pathLst>
              </a:custGeom>
              <a:solidFill>
                <a:srgbClr val="F4B083"/>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latin typeface="Segoe UI" panose="020B0502040204020203" pitchFamily="34" charset="0"/>
                  <a:cs typeface="Segoe UI" panose="020B0502040204020203" pitchFamily="34" charset="0"/>
                </a:endParaRPr>
              </a:p>
            </p:txBody>
          </p:sp>
          <p:sp>
            <p:nvSpPr>
              <p:cNvPr id="102" name="Прямоугольник 101"/>
              <p:cNvSpPr/>
              <p:nvPr/>
            </p:nvSpPr>
            <p:spPr>
              <a:xfrm>
                <a:off x="5077988" y="2141806"/>
                <a:ext cx="361950" cy="136259"/>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latin typeface="Segoe UI" panose="020B0502040204020203" pitchFamily="34" charset="0"/>
                  <a:cs typeface="Segoe UI" panose="020B0502040204020203" pitchFamily="34" charset="0"/>
                </a:endParaRPr>
              </a:p>
            </p:txBody>
          </p:sp>
          <p:sp>
            <p:nvSpPr>
              <p:cNvPr id="103" name="Прямоугольник 102"/>
              <p:cNvSpPr/>
              <p:nvPr/>
            </p:nvSpPr>
            <p:spPr>
              <a:xfrm>
                <a:off x="5118842" y="1990725"/>
                <a:ext cx="274462" cy="150974"/>
              </a:xfrm>
              <a:prstGeom prst="rect">
                <a:avLst/>
              </a:prstGeom>
              <a:solidFill>
                <a:schemeClr val="tx1">
                  <a:lumMod val="75000"/>
                  <a:lumOff val="2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latin typeface="Segoe UI" panose="020B0502040204020203" pitchFamily="34" charset="0"/>
                  <a:cs typeface="Segoe UI" panose="020B0502040204020203" pitchFamily="34" charset="0"/>
                </a:endParaRPr>
              </a:p>
            </p:txBody>
          </p:sp>
        </p:grpSp>
        <p:cxnSp>
          <p:nvCxnSpPr>
            <p:cNvPr id="27" name="Прямая соединительная линия 26"/>
            <p:cNvCxnSpPr/>
            <p:nvPr/>
          </p:nvCxnSpPr>
          <p:spPr>
            <a:xfrm flipV="1">
              <a:off x="2082115" y="1649845"/>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p:nvPr/>
          </p:nvCxnSpPr>
          <p:spPr>
            <a:xfrm flipV="1">
              <a:off x="2082115" y="1711258"/>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p:cNvCxnSpPr/>
            <p:nvPr/>
          </p:nvCxnSpPr>
          <p:spPr>
            <a:xfrm flipV="1">
              <a:off x="2082115" y="1776935"/>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p:cNvCxnSpPr/>
            <p:nvPr/>
          </p:nvCxnSpPr>
          <p:spPr>
            <a:xfrm flipV="1">
              <a:off x="2082116" y="1840433"/>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p:cNvCxnSpPr/>
            <p:nvPr/>
          </p:nvCxnSpPr>
          <p:spPr>
            <a:xfrm flipV="1">
              <a:off x="2082116" y="1901846"/>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Прямая соединительная линия 31"/>
            <p:cNvCxnSpPr/>
            <p:nvPr/>
          </p:nvCxnSpPr>
          <p:spPr>
            <a:xfrm flipV="1">
              <a:off x="2082116" y="1967523"/>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p:cNvCxnSpPr/>
            <p:nvPr/>
          </p:nvCxnSpPr>
          <p:spPr>
            <a:xfrm flipV="1">
              <a:off x="2082115" y="2031021"/>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33"/>
            <p:cNvCxnSpPr/>
            <p:nvPr/>
          </p:nvCxnSpPr>
          <p:spPr>
            <a:xfrm flipV="1">
              <a:off x="2082115" y="2092434"/>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p:cNvCxnSpPr/>
            <p:nvPr/>
          </p:nvCxnSpPr>
          <p:spPr>
            <a:xfrm flipV="1">
              <a:off x="2082115" y="2158111"/>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p:cNvCxnSpPr/>
            <p:nvPr/>
          </p:nvCxnSpPr>
          <p:spPr>
            <a:xfrm flipV="1">
              <a:off x="2082115" y="2219477"/>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p:cNvCxnSpPr/>
            <p:nvPr/>
          </p:nvCxnSpPr>
          <p:spPr>
            <a:xfrm flipV="1">
              <a:off x="2085005" y="2281933"/>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Прямая соединительная линия 37"/>
            <p:cNvCxnSpPr/>
            <p:nvPr/>
          </p:nvCxnSpPr>
          <p:spPr>
            <a:xfrm flipV="1">
              <a:off x="2082115" y="2346567"/>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38"/>
            <p:cNvCxnSpPr/>
            <p:nvPr/>
          </p:nvCxnSpPr>
          <p:spPr>
            <a:xfrm flipV="1">
              <a:off x="2082116" y="2410065"/>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p:cNvCxnSpPr/>
            <p:nvPr/>
          </p:nvCxnSpPr>
          <p:spPr>
            <a:xfrm flipV="1">
              <a:off x="2082116" y="2471478"/>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p:cNvCxnSpPr/>
            <p:nvPr/>
          </p:nvCxnSpPr>
          <p:spPr>
            <a:xfrm flipV="1">
              <a:off x="2082116" y="2537155"/>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p:cNvCxnSpPr/>
            <p:nvPr/>
          </p:nvCxnSpPr>
          <p:spPr>
            <a:xfrm flipV="1">
              <a:off x="2082115" y="2600653"/>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p:cNvCxnSpPr/>
            <p:nvPr/>
          </p:nvCxnSpPr>
          <p:spPr>
            <a:xfrm flipV="1">
              <a:off x="2082115" y="2662066"/>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p:cNvCxnSpPr/>
            <p:nvPr/>
          </p:nvCxnSpPr>
          <p:spPr>
            <a:xfrm flipV="1">
              <a:off x="2082115" y="2727743"/>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flipV="1">
              <a:off x="2082115" y="2795483"/>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p:cNvCxnSpPr/>
            <p:nvPr/>
          </p:nvCxnSpPr>
          <p:spPr>
            <a:xfrm flipV="1">
              <a:off x="2082115" y="2861160"/>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p:cNvCxnSpPr/>
            <p:nvPr/>
          </p:nvCxnSpPr>
          <p:spPr>
            <a:xfrm flipV="1">
              <a:off x="2082116" y="2924658"/>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p:nvCxnSpPr>
          <p:spPr>
            <a:xfrm flipV="1">
              <a:off x="2082116" y="2986071"/>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p:nvPr/>
          </p:nvCxnSpPr>
          <p:spPr>
            <a:xfrm flipV="1">
              <a:off x="2082116" y="3051748"/>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49"/>
            <p:cNvCxnSpPr/>
            <p:nvPr/>
          </p:nvCxnSpPr>
          <p:spPr>
            <a:xfrm flipV="1">
              <a:off x="2082115" y="3115246"/>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p:nvPr/>
          </p:nvCxnSpPr>
          <p:spPr>
            <a:xfrm flipV="1">
              <a:off x="2082115" y="3176659"/>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Прямая соединительная линия 51"/>
            <p:cNvCxnSpPr/>
            <p:nvPr/>
          </p:nvCxnSpPr>
          <p:spPr>
            <a:xfrm flipV="1">
              <a:off x="2082115" y="3242336"/>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Прямая соединительная линия 52"/>
            <p:cNvCxnSpPr/>
            <p:nvPr/>
          </p:nvCxnSpPr>
          <p:spPr>
            <a:xfrm flipV="1">
              <a:off x="2079226" y="3315360"/>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Прямая соединительная линия 53"/>
            <p:cNvCxnSpPr/>
            <p:nvPr/>
          </p:nvCxnSpPr>
          <p:spPr>
            <a:xfrm flipV="1">
              <a:off x="2085005" y="3390814"/>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Прямая соединительная линия 54"/>
            <p:cNvCxnSpPr/>
            <p:nvPr/>
          </p:nvCxnSpPr>
          <p:spPr>
            <a:xfrm flipV="1">
              <a:off x="2075914" y="1522845"/>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Прямая соединительная линия 55"/>
            <p:cNvCxnSpPr/>
            <p:nvPr/>
          </p:nvCxnSpPr>
          <p:spPr>
            <a:xfrm flipV="1">
              <a:off x="2075914" y="1584258"/>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7" name="Прямоугольник 56"/>
            <p:cNvSpPr/>
            <p:nvPr/>
          </p:nvSpPr>
          <p:spPr>
            <a:xfrm>
              <a:off x="2034486" y="1432236"/>
              <a:ext cx="594812" cy="19106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sz="2400">
                <a:latin typeface="Segoe UI" panose="020B0502040204020203" pitchFamily="34" charset="0"/>
                <a:cs typeface="Segoe UI" panose="020B0502040204020203" pitchFamily="34" charset="0"/>
              </a:endParaRPr>
            </a:p>
          </p:txBody>
        </p:sp>
        <p:sp>
          <p:nvSpPr>
            <p:cNvPr id="58" name="Прямоугольник 57"/>
            <p:cNvSpPr/>
            <p:nvPr/>
          </p:nvSpPr>
          <p:spPr>
            <a:xfrm>
              <a:off x="2034485" y="3437166"/>
              <a:ext cx="594812" cy="19106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sz="2400">
                <a:latin typeface="Segoe UI" panose="020B0502040204020203" pitchFamily="34" charset="0"/>
                <a:cs typeface="Segoe UI" panose="020B0502040204020203" pitchFamily="34" charset="0"/>
              </a:endParaRPr>
            </a:p>
          </p:txBody>
        </p:sp>
        <p:grpSp>
          <p:nvGrpSpPr>
            <p:cNvPr id="59" name="Группа 58"/>
            <p:cNvGrpSpPr/>
            <p:nvPr/>
          </p:nvGrpSpPr>
          <p:grpSpPr>
            <a:xfrm>
              <a:off x="4425754" y="1097712"/>
              <a:ext cx="594813" cy="2544241"/>
              <a:chOff x="4549579" y="1097712"/>
              <a:chExt cx="594813" cy="2544241"/>
            </a:xfrm>
          </p:grpSpPr>
          <p:grpSp>
            <p:nvGrpSpPr>
              <p:cNvPr id="65" name="Группа 64"/>
              <p:cNvGrpSpPr/>
              <p:nvPr/>
            </p:nvGrpSpPr>
            <p:grpSpPr>
              <a:xfrm>
                <a:off x="4652665" y="1097712"/>
                <a:ext cx="376237" cy="2339332"/>
                <a:chOff x="5061753" y="1990725"/>
                <a:chExt cx="376237" cy="2339332"/>
              </a:xfrm>
            </p:grpSpPr>
            <p:sp>
              <p:nvSpPr>
                <p:cNvPr id="98" name="Блок-схема: знак завершения 7"/>
                <p:cNvSpPr/>
                <p:nvPr/>
              </p:nvSpPr>
              <p:spPr>
                <a:xfrm rot="16200000">
                  <a:off x="4184488" y="3107596"/>
                  <a:ext cx="2143170" cy="30175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19003"/>
                    <a:gd name="connsiteY0" fmla="*/ 0 h 21600"/>
                    <a:gd name="connsiteX1" fmla="*/ 18125 w 19003"/>
                    <a:gd name="connsiteY1" fmla="*/ 0 h 21600"/>
                    <a:gd name="connsiteX2" fmla="*/ 18222 w 19003"/>
                    <a:gd name="connsiteY2" fmla="*/ 10800 h 21600"/>
                    <a:gd name="connsiteX3" fmla="*/ 18125 w 19003"/>
                    <a:gd name="connsiteY3" fmla="*/ 21600 h 21600"/>
                    <a:gd name="connsiteX4" fmla="*/ 3475 w 19003"/>
                    <a:gd name="connsiteY4" fmla="*/ 21600 h 21600"/>
                    <a:gd name="connsiteX5" fmla="*/ 0 w 19003"/>
                    <a:gd name="connsiteY5" fmla="*/ 10800 h 21600"/>
                    <a:gd name="connsiteX6" fmla="*/ 3475 w 19003"/>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3" h="21600">
                      <a:moveTo>
                        <a:pt x="3475" y="0"/>
                      </a:moveTo>
                      <a:lnTo>
                        <a:pt x="18125" y="0"/>
                      </a:lnTo>
                      <a:cubicBezTo>
                        <a:pt x="20044" y="0"/>
                        <a:pt x="18222" y="4835"/>
                        <a:pt x="18222" y="10800"/>
                      </a:cubicBezTo>
                      <a:cubicBezTo>
                        <a:pt x="18222" y="16765"/>
                        <a:pt x="20044" y="21600"/>
                        <a:pt x="18125" y="21600"/>
                      </a:cubicBezTo>
                      <a:lnTo>
                        <a:pt x="3475" y="21600"/>
                      </a:lnTo>
                      <a:cubicBezTo>
                        <a:pt x="1556" y="21600"/>
                        <a:pt x="0" y="16765"/>
                        <a:pt x="0" y="10800"/>
                      </a:cubicBezTo>
                      <a:cubicBezTo>
                        <a:pt x="0" y="4835"/>
                        <a:pt x="1556" y="0"/>
                        <a:pt x="3475" y="0"/>
                      </a:cubicBezTo>
                      <a:close/>
                    </a:path>
                  </a:pathLst>
                </a:custGeom>
                <a:solidFill>
                  <a:srgbClr val="5B9BD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latin typeface="Segoe UI" panose="020B0502040204020203" pitchFamily="34" charset="0"/>
                    <a:cs typeface="Segoe UI" panose="020B0502040204020203" pitchFamily="34" charset="0"/>
                  </a:endParaRPr>
                </a:p>
              </p:txBody>
            </p:sp>
            <p:sp>
              <p:nvSpPr>
                <p:cNvPr id="99" name="Прямоугольник 98"/>
                <p:cNvSpPr/>
                <p:nvPr/>
              </p:nvSpPr>
              <p:spPr>
                <a:xfrm>
                  <a:off x="5061753" y="2142384"/>
                  <a:ext cx="376237" cy="136259"/>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latin typeface="Segoe UI" panose="020B0502040204020203" pitchFamily="34" charset="0"/>
                    <a:cs typeface="Segoe UI" panose="020B0502040204020203" pitchFamily="34" charset="0"/>
                  </a:endParaRPr>
                </a:p>
              </p:txBody>
            </p:sp>
            <p:sp>
              <p:nvSpPr>
                <p:cNvPr id="100" name="Прямоугольник 99"/>
                <p:cNvSpPr/>
                <p:nvPr/>
              </p:nvSpPr>
              <p:spPr>
                <a:xfrm>
                  <a:off x="5118842" y="1990725"/>
                  <a:ext cx="274462" cy="150974"/>
                </a:xfrm>
                <a:prstGeom prst="rect">
                  <a:avLst/>
                </a:prstGeom>
                <a:solidFill>
                  <a:schemeClr val="tx1">
                    <a:lumMod val="75000"/>
                    <a:lumOff val="2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latin typeface="Segoe UI" panose="020B0502040204020203" pitchFamily="34" charset="0"/>
                    <a:cs typeface="Segoe UI" panose="020B0502040204020203" pitchFamily="34" charset="0"/>
                  </a:endParaRPr>
                </a:p>
              </p:txBody>
            </p:sp>
          </p:grpSp>
          <p:cxnSp>
            <p:nvCxnSpPr>
              <p:cNvPr id="66" name="Прямая соединительная линия 65"/>
              <p:cNvCxnSpPr/>
              <p:nvPr/>
            </p:nvCxnSpPr>
            <p:spPr>
              <a:xfrm flipV="1">
                <a:off x="4597209" y="1663564"/>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Прямая соединительная линия 66"/>
              <p:cNvCxnSpPr/>
              <p:nvPr/>
            </p:nvCxnSpPr>
            <p:spPr>
              <a:xfrm flipV="1">
                <a:off x="4597209" y="1724977"/>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Прямая соединительная линия 67"/>
              <p:cNvCxnSpPr/>
              <p:nvPr/>
            </p:nvCxnSpPr>
            <p:spPr>
              <a:xfrm flipV="1">
                <a:off x="4597209" y="1790654"/>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Прямая соединительная линия 68"/>
              <p:cNvCxnSpPr/>
              <p:nvPr/>
            </p:nvCxnSpPr>
            <p:spPr>
              <a:xfrm flipV="1">
                <a:off x="4597210" y="1854152"/>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Прямая соединительная линия 69"/>
              <p:cNvCxnSpPr/>
              <p:nvPr/>
            </p:nvCxnSpPr>
            <p:spPr>
              <a:xfrm flipV="1">
                <a:off x="4597210" y="1915565"/>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1" name="Прямая соединительная линия 70"/>
              <p:cNvCxnSpPr/>
              <p:nvPr/>
            </p:nvCxnSpPr>
            <p:spPr>
              <a:xfrm flipV="1">
                <a:off x="4597210" y="1981242"/>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Прямая соединительная линия 71"/>
              <p:cNvCxnSpPr/>
              <p:nvPr/>
            </p:nvCxnSpPr>
            <p:spPr>
              <a:xfrm flipV="1">
                <a:off x="4597209" y="2044740"/>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Прямая соединительная линия 72"/>
              <p:cNvCxnSpPr/>
              <p:nvPr/>
            </p:nvCxnSpPr>
            <p:spPr>
              <a:xfrm flipV="1">
                <a:off x="4597209" y="2106153"/>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Прямая соединительная линия 73"/>
              <p:cNvCxnSpPr/>
              <p:nvPr/>
            </p:nvCxnSpPr>
            <p:spPr>
              <a:xfrm flipV="1">
                <a:off x="4597209" y="2171830"/>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Прямая соединительная линия 74"/>
              <p:cNvCxnSpPr/>
              <p:nvPr/>
            </p:nvCxnSpPr>
            <p:spPr>
              <a:xfrm flipV="1">
                <a:off x="4597209" y="2233196"/>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Прямая соединительная линия 75"/>
              <p:cNvCxnSpPr/>
              <p:nvPr/>
            </p:nvCxnSpPr>
            <p:spPr>
              <a:xfrm flipV="1">
                <a:off x="4600099" y="2295652"/>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Прямая соединительная линия 76"/>
              <p:cNvCxnSpPr/>
              <p:nvPr/>
            </p:nvCxnSpPr>
            <p:spPr>
              <a:xfrm flipV="1">
                <a:off x="4597209" y="2360286"/>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Прямая соединительная линия 77"/>
              <p:cNvCxnSpPr/>
              <p:nvPr/>
            </p:nvCxnSpPr>
            <p:spPr>
              <a:xfrm flipV="1">
                <a:off x="4597210" y="2423784"/>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Прямая соединительная линия 78"/>
              <p:cNvCxnSpPr/>
              <p:nvPr/>
            </p:nvCxnSpPr>
            <p:spPr>
              <a:xfrm flipV="1">
                <a:off x="4597210" y="2485197"/>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Прямая соединительная линия 79"/>
              <p:cNvCxnSpPr/>
              <p:nvPr/>
            </p:nvCxnSpPr>
            <p:spPr>
              <a:xfrm flipV="1">
                <a:off x="4597210" y="2550874"/>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Прямая соединительная линия 80"/>
              <p:cNvCxnSpPr/>
              <p:nvPr/>
            </p:nvCxnSpPr>
            <p:spPr>
              <a:xfrm flipV="1">
                <a:off x="4597209" y="2614372"/>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Прямая соединительная линия 81"/>
              <p:cNvCxnSpPr/>
              <p:nvPr/>
            </p:nvCxnSpPr>
            <p:spPr>
              <a:xfrm flipV="1">
                <a:off x="4597209" y="2675785"/>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3" name="Прямая соединительная линия 82"/>
              <p:cNvCxnSpPr/>
              <p:nvPr/>
            </p:nvCxnSpPr>
            <p:spPr>
              <a:xfrm flipV="1">
                <a:off x="4597209" y="2741462"/>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Прямая соединительная линия 83"/>
              <p:cNvCxnSpPr/>
              <p:nvPr/>
            </p:nvCxnSpPr>
            <p:spPr>
              <a:xfrm flipV="1">
                <a:off x="4597209" y="2809202"/>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5" name="Прямая соединительная линия 84"/>
              <p:cNvCxnSpPr/>
              <p:nvPr/>
            </p:nvCxnSpPr>
            <p:spPr>
              <a:xfrm flipV="1">
                <a:off x="4597209" y="2874879"/>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Прямая соединительная линия 85"/>
              <p:cNvCxnSpPr/>
              <p:nvPr/>
            </p:nvCxnSpPr>
            <p:spPr>
              <a:xfrm flipV="1">
                <a:off x="4597210" y="2938377"/>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Прямая соединительная линия 86"/>
              <p:cNvCxnSpPr/>
              <p:nvPr/>
            </p:nvCxnSpPr>
            <p:spPr>
              <a:xfrm flipV="1">
                <a:off x="4597210" y="2999790"/>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8" name="Прямая соединительная линия 87"/>
              <p:cNvCxnSpPr/>
              <p:nvPr/>
            </p:nvCxnSpPr>
            <p:spPr>
              <a:xfrm flipV="1">
                <a:off x="4597210" y="3065467"/>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Прямая соединительная линия 88"/>
              <p:cNvCxnSpPr/>
              <p:nvPr/>
            </p:nvCxnSpPr>
            <p:spPr>
              <a:xfrm flipV="1">
                <a:off x="4597209" y="3128965"/>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0" name="Прямая соединительная линия 89"/>
              <p:cNvCxnSpPr/>
              <p:nvPr/>
            </p:nvCxnSpPr>
            <p:spPr>
              <a:xfrm flipV="1">
                <a:off x="4597209" y="3190378"/>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Прямая соединительная линия 90"/>
              <p:cNvCxnSpPr/>
              <p:nvPr/>
            </p:nvCxnSpPr>
            <p:spPr>
              <a:xfrm flipV="1">
                <a:off x="4597209" y="3256055"/>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Прямая соединительная линия 91"/>
              <p:cNvCxnSpPr/>
              <p:nvPr/>
            </p:nvCxnSpPr>
            <p:spPr>
              <a:xfrm flipV="1">
                <a:off x="4594320" y="3329079"/>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Прямая соединительная линия 92"/>
              <p:cNvCxnSpPr/>
              <p:nvPr/>
            </p:nvCxnSpPr>
            <p:spPr>
              <a:xfrm flipV="1">
                <a:off x="4600099" y="3404533"/>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Прямая соединительная линия 93"/>
              <p:cNvCxnSpPr/>
              <p:nvPr/>
            </p:nvCxnSpPr>
            <p:spPr>
              <a:xfrm flipV="1">
                <a:off x="4591008" y="1536564"/>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Прямая соединительная линия 94"/>
              <p:cNvCxnSpPr/>
              <p:nvPr/>
            </p:nvCxnSpPr>
            <p:spPr>
              <a:xfrm flipV="1">
                <a:off x="4591008" y="1597977"/>
                <a:ext cx="499552" cy="135525"/>
              </a:xfrm>
              <a:prstGeom prst="line">
                <a:avLst/>
              </a:prstGeom>
              <a:ln w="412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96" name="Прямоугольник 95"/>
              <p:cNvSpPr/>
              <p:nvPr/>
            </p:nvSpPr>
            <p:spPr>
              <a:xfrm>
                <a:off x="4549580" y="1445955"/>
                <a:ext cx="594812" cy="19106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sz="2400">
                  <a:latin typeface="Segoe UI" panose="020B0502040204020203" pitchFamily="34" charset="0"/>
                  <a:cs typeface="Segoe UI" panose="020B0502040204020203" pitchFamily="34" charset="0"/>
                </a:endParaRPr>
              </a:p>
            </p:txBody>
          </p:sp>
          <p:sp>
            <p:nvSpPr>
              <p:cNvPr id="97" name="Прямоугольник 96"/>
              <p:cNvSpPr/>
              <p:nvPr/>
            </p:nvSpPr>
            <p:spPr>
              <a:xfrm>
                <a:off x="4549579" y="3450885"/>
                <a:ext cx="594812" cy="19106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sz="2400">
                  <a:latin typeface="Segoe UI" panose="020B0502040204020203" pitchFamily="34" charset="0"/>
                  <a:cs typeface="Segoe UI" panose="020B0502040204020203" pitchFamily="34" charset="0"/>
                </a:endParaRPr>
              </a:p>
            </p:txBody>
          </p:sp>
        </p:grpSp>
        <p:sp>
          <p:nvSpPr>
            <p:cNvPr id="60" name="TextBox 59"/>
            <p:cNvSpPr txBox="1"/>
            <p:nvPr/>
          </p:nvSpPr>
          <p:spPr>
            <a:xfrm>
              <a:off x="2838456" y="1619631"/>
              <a:ext cx="1362198" cy="481427"/>
            </a:xfrm>
            <a:prstGeom prst="rect">
              <a:avLst/>
            </a:prstGeom>
            <a:noFill/>
          </p:spPr>
          <p:txBody>
            <a:bodyPr wrap="none" rtlCol="0">
              <a:spAutoFit/>
            </a:bodyPr>
            <a:lstStyle/>
            <a:p>
              <a:pPr algn="ctr">
                <a:spcBef>
                  <a:spcPct val="0"/>
                </a:spcBef>
              </a:pPr>
              <a:r>
                <a:rPr lang="en-US" altLang="ru-RU" sz="1600" dirty="0" smtClean="0">
                  <a:latin typeface="Lucida Grande" charset="0"/>
                  <a:ea typeface="Lucida Grande" charset="0"/>
                  <a:cs typeface="Lucida Grande" charset="0"/>
                  <a:sym typeface="Lucida Grande" charset="0"/>
                </a:rPr>
                <a:t>Electromagnetic</a:t>
              </a:r>
              <a:br>
                <a:rPr lang="en-US" altLang="ru-RU" sz="1600" dirty="0" smtClean="0">
                  <a:latin typeface="Lucida Grande" charset="0"/>
                  <a:ea typeface="Lucida Grande" charset="0"/>
                  <a:cs typeface="Lucida Grande" charset="0"/>
                  <a:sym typeface="Lucida Grande" charset="0"/>
                </a:rPr>
              </a:br>
              <a:r>
                <a:rPr lang="en-US" altLang="ru-RU" sz="1600" dirty="0" smtClean="0">
                  <a:latin typeface="Lucida Grande" charset="0"/>
                  <a:ea typeface="Lucida Grande" charset="0"/>
                  <a:cs typeface="Lucida Grande" charset="0"/>
                  <a:sym typeface="Lucida Grande" charset="0"/>
                </a:rPr>
                <a:t>coils</a:t>
              </a:r>
              <a:endParaRPr lang="en-US" altLang="ru-RU" sz="2000" dirty="0">
                <a:latin typeface="Lucida Grande" charset="0"/>
                <a:ea typeface="Lucida Grande" charset="0"/>
                <a:cs typeface="Lucida Grande" charset="0"/>
                <a:sym typeface="Lucida Grande" charset="0"/>
              </a:endParaRPr>
            </a:p>
          </p:txBody>
        </p:sp>
        <p:sp>
          <p:nvSpPr>
            <p:cNvPr id="61" name="TextBox 60"/>
            <p:cNvSpPr txBox="1"/>
            <p:nvPr/>
          </p:nvSpPr>
          <p:spPr>
            <a:xfrm>
              <a:off x="1565339" y="715079"/>
              <a:ext cx="1546006" cy="329398"/>
            </a:xfrm>
            <a:prstGeom prst="rect">
              <a:avLst/>
            </a:prstGeom>
            <a:noFill/>
          </p:spPr>
          <p:txBody>
            <a:bodyPr wrap="none" rtlCol="0">
              <a:spAutoFit/>
            </a:bodyPr>
            <a:lstStyle/>
            <a:p>
              <a:r>
                <a:rPr lang="en-US" sz="2000" i="1" dirty="0" smtClean="0">
                  <a:latin typeface="Segoe UI" panose="020B0502040204020203" pitchFamily="34" charset="0"/>
                  <a:cs typeface="Segoe UI" panose="020B0502040204020203" pitchFamily="34" charset="0"/>
                </a:rPr>
                <a:t>Solution of BAS</a:t>
              </a:r>
              <a:endParaRPr lang="ru-RU" sz="2000" i="1" dirty="0">
                <a:latin typeface="Segoe UI" panose="020B0502040204020203" pitchFamily="34" charset="0"/>
                <a:cs typeface="Segoe UI" panose="020B0502040204020203" pitchFamily="34" charset="0"/>
              </a:endParaRPr>
            </a:p>
          </p:txBody>
        </p:sp>
        <p:sp>
          <p:nvSpPr>
            <p:cNvPr id="62" name="TextBox 61"/>
            <p:cNvSpPr txBox="1"/>
            <p:nvPr/>
          </p:nvSpPr>
          <p:spPr>
            <a:xfrm>
              <a:off x="3699185" y="717884"/>
              <a:ext cx="2055676" cy="329398"/>
            </a:xfrm>
            <a:prstGeom prst="rect">
              <a:avLst/>
            </a:prstGeom>
            <a:noFill/>
          </p:spPr>
          <p:txBody>
            <a:bodyPr wrap="none" rtlCol="0">
              <a:spAutoFit/>
            </a:bodyPr>
            <a:lstStyle/>
            <a:p>
              <a:r>
                <a:rPr lang="en-US" sz="2000" i="1" dirty="0" smtClean="0">
                  <a:latin typeface="Segoe UI" panose="020B0502040204020203" pitchFamily="34" charset="0"/>
                  <a:cs typeface="Segoe UI" panose="020B0502040204020203" pitchFamily="34" charset="0"/>
                </a:rPr>
                <a:t>Water with IC of BAS</a:t>
              </a:r>
              <a:endParaRPr lang="ru-RU" sz="2000" i="1" dirty="0">
                <a:latin typeface="Segoe UI" panose="020B0502040204020203" pitchFamily="34" charset="0"/>
                <a:cs typeface="Segoe UI" panose="020B0502040204020203" pitchFamily="34" charset="0"/>
              </a:endParaRPr>
            </a:p>
          </p:txBody>
        </p:sp>
        <p:cxnSp>
          <p:nvCxnSpPr>
            <p:cNvPr id="63" name="Прямая со стрелкой 62"/>
            <p:cNvCxnSpPr>
              <a:stCxn id="60" idx="1"/>
            </p:cNvCxnSpPr>
            <p:nvPr/>
          </p:nvCxnSpPr>
          <p:spPr>
            <a:xfrm flipH="1" flipV="1">
              <a:off x="2669397" y="1860343"/>
              <a:ext cx="169059" cy="1"/>
            </a:xfrm>
            <a:prstGeom prst="straightConnector1">
              <a:avLst/>
            </a:prstGeom>
            <a:ln>
              <a:solidFill>
                <a:schemeClr val="bg2">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4" name="Прямая со стрелкой 63"/>
            <p:cNvCxnSpPr>
              <a:stCxn id="60" idx="3"/>
            </p:cNvCxnSpPr>
            <p:nvPr/>
          </p:nvCxnSpPr>
          <p:spPr>
            <a:xfrm flipV="1">
              <a:off x="4200655" y="1860343"/>
              <a:ext cx="183947" cy="1"/>
            </a:xfrm>
            <a:prstGeom prst="straightConnector1">
              <a:avLst/>
            </a:prstGeom>
            <a:ln>
              <a:solidFill>
                <a:schemeClr val="bg2">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164" name="Группа 2"/>
          <p:cNvGrpSpPr>
            <a:grpSpLocks/>
          </p:cNvGrpSpPr>
          <p:nvPr/>
        </p:nvGrpSpPr>
        <p:grpSpPr bwMode="auto">
          <a:xfrm>
            <a:off x="4779677" y="2796302"/>
            <a:ext cx="4140201" cy="2690813"/>
            <a:chOff x="1357312" y="4429125"/>
            <a:chExt cx="4140201" cy="2690813"/>
          </a:xfrm>
        </p:grpSpPr>
        <p:grpSp>
          <p:nvGrpSpPr>
            <p:cNvPr id="165" name="Group 32"/>
            <p:cNvGrpSpPr>
              <a:grpSpLocks/>
            </p:cNvGrpSpPr>
            <p:nvPr/>
          </p:nvGrpSpPr>
          <p:grpSpPr bwMode="auto">
            <a:xfrm>
              <a:off x="1447800" y="4611688"/>
              <a:ext cx="4019550" cy="1190625"/>
              <a:chOff x="0" y="0"/>
              <a:chExt cx="2531" cy="749"/>
            </a:xfrm>
            <a:effectLst>
              <a:glow rad="50800">
                <a:srgbClr val="F4B083">
                  <a:alpha val="40000"/>
                </a:srgbClr>
              </a:glow>
            </a:effectLst>
          </p:grpSpPr>
          <p:sp>
            <p:nvSpPr>
              <p:cNvPr id="233" name="Oval 27"/>
              <p:cNvSpPr>
                <a:spLocks/>
              </p:cNvSpPr>
              <p:nvPr/>
            </p:nvSpPr>
            <p:spPr bwMode="auto">
              <a:xfrm>
                <a:off x="0" y="0"/>
                <a:ext cx="2531" cy="749"/>
              </a:xfrm>
              <a:prstGeom prst="ellipse">
                <a:avLst/>
              </a:prstGeom>
              <a:noFill/>
              <a:ln w="12700" cap="flat">
                <a:solidFill>
                  <a:srgbClr val="42719B">
                    <a:alpha val="1999"/>
                  </a:srgb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eaLnBrk="1" hangingPunct="1">
                  <a:defRPr/>
                </a:pPr>
                <a:endParaRPr lang="ru-RU" sz="2000"/>
              </a:p>
            </p:txBody>
          </p:sp>
          <p:sp>
            <p:nvSpPr>
              <p:cNvPr id="234" name="Oval 28"/>
              <p:cNvSpPr>
                <a:spLocks/>
              </p:cNvSpPr>
              <p:nvPr/>
            </p:nvSpPr>
            <p:spPr bwMode="auto">
              <a:xfrm>
                <a:off x="214" y="74"/>
                <a:ext cx="2102" cy="601"/>
              </a:xfrm>
              <a:prstGeom prst="ellipse">
                <a:avLst/>
              </a:prstGeom>
              <a:noFill/>
              <a:ln w="12700" cap="flat">
                <a:solidFill>
                  <a:srgbClr val="42719B">
                    <a:alpha val="1999"/>
                  </a:srgb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eaLnBrk="1" hangingPunct="1">
                  <a:defRPr/>
                </a:pPr>
                <a:endParaRPr lang="ru-RU" sz="2000"/>
              </a:p>
            </p:txBody>
          </p:sp>
          <p:sp>
            <p:nvSpPr>
              <p:cNvPr id="235" name="Oval 29"/>
              <p:cNvSpPr>
                <a:spLocks/>
              </p:cNvSpPr>
              <p:nvPr/>
            </p:nvSpPr>
            <p:spPr bwMode="auto">
              <a:xfrm>
                <a:off x="361" y="132"/>
                <a:ext cx="1806" cy="475"/>
              </a:xfrm>
              <a:prstGeom prst="ellipse">
                <a:avLst/>
              </a:prstGeom>
              <a:noFill/>
              <a:ln w="12700" cap="flat">
                <a:solidFill>
                  <a:srgbClr val="42719B">
                    <a:alpha val="1999"/>
                  </a:srgb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eaLnBrk="1" hangingPunct="1">
                  <a:defRPr/>
                </a:pPr>
                <a:endParaRPr lang="ru-RU" sz="2000"/>
              </a:p>
            </p:txBody>
          </p:sp>
          <p:sp>
            <p:nvSpPr>
              <p:cNvPr id="236" name="Oval 30"/>
              <p:cNvSpPr>
                <a:spLocks/>
              </p:cNvSpPr>
              <p:nvPr/>
            </p:nvSpPr>
            <p:spPr bwMode="auto">
              <a:xfrm>
                <a:off x="490" y="190"/>
                <a:ext cx="1562" cy="368"/>
              </a:xfrm>
              <a:prstGeom prst="ellipse">
                <a:avLst/>
              </a:prstGeom>
              <a:noFill/>
              <a:ln w="12700" cap="flat">
                <a:solidFill>
                  <a:srgbClr val="42719B">
                    <a:alpha val="1999"/>
                  </a:srgb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eaLnBrk="1" hangingPunct="1">
                  <a:defRPr/>
                </a:pPr>
                <a:endParaRPr lang="ru-RU" sz="2000"/>
              </a:p>
            </p:txBody>
          </p:sp>
          <p:sp>
            <p:nvSpPr>
              <p:cNvPr id="237" name="Oval 31"/>
              <p:cNvSpPr>
                <a:spLocks/>
              </p:cNvSpPr>
              <p:nvPr/>
            </p:nvSpPr>
            <p:spPr bwMode="auto">
              <a:xfrm>
                <a:off x="617" y="227"/>
                <a:ext cx="1307" cy="294"/>
              </a:xfrm>
              <a:prstGeom prst="ellipse">
                <a:avLst/>
              </a:prstGeom>
              <a:noFill/>
              <a:ln w="12700" cap="flat">
                <a:solidFill>
                  <a:srgbClr val="42719B">
                    <a:alpha val="1999"/>
                  </a:srgb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eaLnBrk="1" hangingPunct="1">
                  <a:defRPr/>
                </a:pPr>
                <a:endParaRPr lang="ru-RU" sz="2000"/>
              </a:p>
            </p:txBody>
          </p:sp>
        </p:grpSp>
        <p:grpSp>
          <p:nvGrpSpPr>
            <p:cNvPr id="166" name="Group 38"/>
            <p:cNvGrpSpPr>
              <a:grpSpLocks/>
            </p:cNvGrpSpPr>
            <p:nvPr/>
          </p:nvGrpSpPr>
          <p:grpSpPr bwMode="auto">
            <a:xfrm>
              <a:off x="1447800" y="5816600"/>
              <a:ext cx="4019550" cy="1189038"/>
              <a:chOff x="0" y="0"/>
              <a:chExt cx="2531" cy="749"/>
            </a:xfrm>
            <a:effectLst>
              <a:glow rad="50800">
                <a:srgbClr val="F4B083">
                  <a:alpha val="40000"/>
                </a:srgbClr>
              </a:glow>
            </a:effectLst>
          </p:grpSpPr>
          <p:sp>
            <p:nvSpPr>
              <p:cNvPr id="228" name="Oval 33"/>
              <p:cNvSpPr>
                <a:spLocks/>
              </p:cNvSpPr>
              <p:nvPr/>
            </p:nvSpPr>
            <p:spPr bwMode="auto">
              <a:xfrm>
                <a:off x="0" y="0"/>
                <a:ext cx="2531" cy="749"/>
              </a:xfrm>
              <a:prstGeom prst="ellipse">
                <a:avLst/>
              </a:prstGeom>
              <a:noFill/>
              <a:ln w="12700" cap="flat">
                <a:solidFill>
                  <a:srgbClr val="42719B">
                    <a:alpha val="1999"/>
                  </a:srgb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eaLnBrk="1" hangingPunct="1">
                  <a:defRPr/>
                </a:pPr>
                <a:endParaRPr lang="ru-RU" sz="2000"/>
              </a:p>
            </p:txBody>
          </p:sp>
          <p:sp>
            <p:nvSpPr>
              <p:cNvPr id="229" name="Oval 34"/>
              <p:cNvSpPr>
                <a:spLocks/>
              </p:cNvSpPr>
              <p:nvPr/>
            </p:nvSpPr>
            <p:spPr bwMode="auto">
              <a:xfrm>
                <a:off x="214" y="74"/>
                <a:ext cx="2102" cy="601"/>
              </a:xfrm>
              <a:prstGeom prst="ellipse">
                <a:avLst/>
              </a:prstGeom>
              <a:noFill/>
              <a:ln w="12700" cap="flat">
                <a:solidFill>
                  <a:srgbClr val="42719B">
                    <a:alpha val="1999"/>
                  </a:srgb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eaLnBrk="1" hangingPunct="1">
                  <a:defRPr/>
                </a:pPr>
                <a:endParaRPr lang="ru-RU" sz="2000"/>
              </a:p>
            </p:txBody>
          </p:sp>
          <p:sp>
            <p:nvSpPr>
              <p:cNvPr id="230" name="Oval 35"/>
              <p:cNvSpPr>
                <a:spLocks/>
              </p:cNvSpPr>
              <p:nvPr/>
            </p:nvSpPr>
            <p:spPr bwMode="auto">
              <a:xfrm>
                <a:off x="361" y="132"/>
                <a:ext cx="1806" cy="475"/>
              </a:xfrm>
              <a:prstGeom prst="ellipse">
                <a:avLst/>
              </a:prstGeom>
              <a:noFill/>
              <a:ln w="12700" cap="flat">
                <a:solidFill>
                  <a:srgbClr val="42719B">
                    <a:alpha val="1999"/>
                  </a:srgb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eaLnBrk="1" hangingPunct="1">
                  <a:defRPr/>
                </a:pPr>
                <a:endParaRPr lang="ru-RU" sz="2000"/>
              </a:p>
            </p:txBody>
          </p:sp>
          <p:sp>
            <p:nvSpPr>
              <p:cNvPr id="231" name="Oval 36"/>
              <p:cNvSpPr>
                <a:spLocks/>
              </p:cNvSpPr>
              <p:nvPr/>
            </p:nvSpPr>
            <p:spPr bwMode="auto">
              <a:xfrm>
                <a:off x="490" y="190"/>
                <a:ext cx="1562" cy="368"/>
              </a:xfrm>
              <a:prstGeom prst="ellipse">
                <a:avLst/>
              </a:prstGeom>
              <a:noFill/>
              <a:ln w="12700" cap="flat">
                <a:solidFill>
                  <a:srgbClr val="42719B">
                    <a:alpha val="1999"/>
                  </a:srgb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eaLnBrk="1" hangingPunct="1">
                  <a:defRPr/>
                </a:pPr>
                <a:endParaRPr lang="ru-RU" sz="2000"/>
              </a:p>
            </p:txBody>
          </p:sp>
          <p:sp>
            <p:nvSpPr>
              <p:cNvPr id="232" name="Oval 37"/>
              <p:cNvSpPr>
                <a:spLocks/>
              </p:cNvSpPr>
              <p:nvPr/>
            </p:nvSpPr>
            <p:spPr bwMode="auto">
              <a:xfrm>
                <a:off x="617" y="227"/>
                <a:ext cx="1307" cy="294"/>
              </a:xfrm>
              <a:prstGeom prst="ellipse">
                <a:avLst/>
              </a:prstGeom>
              <a:noFill/>
              <a:ln w="12700" cap="flat">
                <a:solidFill>
                  <a:srgbClr val="42719B">
                    <a:alpha val="1999"/>
                  </a:srgb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eaLnBrk="1" hangingPunct="1">
                  <a:defRPr/>
                </a:pPr>
                <a:endParaRPr lang="ru-RU" sz="2000"/>
              </a:p>
            </p:txBody>
          </p:sp>
        </p:grpSp>
        <p:grpSp>
          <p:nvGrpSpPr>
            <p:cNvPr id="167" name="Group 99"/>
            <p:cNvGrpSpPr>
              <a:grpSpLocks/>
            </p:cNvGrpSpPr>
            <p:nvPr/>
          </p:nvGrpSpPr>
          <p:grpSpPr bwMode="auto">
            <a:xfrm>
              <a:off x="1357312" y="4429125"/>
              <a:ext cx="4140201" cy="2690813"/>
              <a:chOff x="-25" y="0"/>
              <a:chExt cx="2608" cy="1695"/>
            </a:xfrm>
          </p:grpSpPr>
          <p:sp>
            <p:nvSpPr>
              <p:cNvPr id="168" name="Line 39"/>
              <p:cNvSpPr>
                <a:spLocks noChangeShapeType="1"/>
              </p:cNvSpPr>
              <p:nvPr/>
            </p:nvSpPr>
            <p:spPr bwMode="auto">
              <a:xfrm rot="10800000" flipH="1">
                <a:off x="1795" y="228"/>
                <a:ext cx="0" cy="311"/>
              </a:xfrm>
              <a:prstGeom prst="line">
                <a:avLst/>
              </a:prstGeom>
              <a:noFill/>
              <a:ln w="41275"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grpSp>
            <p:nvGrpSpPr>
              <p:cNvPr id="169" name="Group 48"/>
              <p:cNvGrpSpPr>
                <a:grpSpLocks/>
              </p:cNvGrpSpPr>
              <p:nvPr/>
            </p:nvGrpSpPr>
            <p:grpSpPr bwMode="auto">
              <a:xfrm>
                <a:off x="977" y="539"/>
                <a:ext cx="586" cy="672"/>
                <a:chOff x="0" y="0"/>
                <a:chExt cx="585" cy="671"/>
              </a:xfrm>
            </p:grpSpPr>
            <p:grpSp>
              <p:nvGrpSpPr>
                <p:cNvPr id="220" name="Group 43"/>
                <p:cNvGrpSpPr>
                  <a:grpSpLocks/>
                </p:cNvGrpSpPr>
                <p:nvPr/>
              </p:nvGrpSpPr>
              <p:grpSpPr bwMode="auto">
                <a:xfrm>
                  <a:off x="0" y="0"/>
                  <a:ext cx="190" cy="671"/>
                  <a:chOff x="0" y="0"/>
                  <a:chExt cx="190" cy="671"/>
                </a:xfrm>
              </p:grpSpPr>
              <p:sp>
                <p:nvSpPr>
                  <p:cNvPr id="225" name="Freeform 40"/>
                  <p:cNvSpPr>
                    <a:spLocks/>
                  </p:cNvSpPr>
                  <p:nvPr/>
                </p:nvSpPr>
                <p:spPr bwMode="auto">
                  <a:xfrm rot="-5400000">
                    <a:off x="-219" y="288"/>
                    <a:ext cx="615" cy="152"/>
                  </a:xfrm>
                  <a:custGeom>
                    <a:avLst/>
                    <a:gdLst>
                      <a:gd name="T0" fmla="*/ 0 w 20479"/>
                      <a:gd name="T1" fmla="*/ 0 h 21600"/>
                      <a:gd name="T2" fmla="*/ 0 w 20479"/>
                      <a:gd name="T3" fmla="*/ 0 h 21600"/>
                      <a:gd name="T4" fmla="*/ 0 w 20479"/>
                      <a:gd name="T5" fmla="*/ 0 h 21600"/>
                      <a:gd name="T6" fmla="*/ 0 w 20479"/>
                      <a:gd name="T7" fmla="*/ 0 h 21600"/>
                      <a:gd name="T8" fmla="*/ 0 w 20479"/>
                      <a:gd name="T9" fmla="*/ 0 h 21600"/>
                      <a:gd name="T10" fmla="*/ 0 w 20479"/>
                      <a:gd name="T11" fmla="*/ 0 h 21600"/>
                      <a:gd name="T12" fmla="*/ 0 w 20479"/>
                      <a:gd name="T13" fmla="*/ 0 h 21600"/>
                      <a:gd name="T14" fmla="*/ 0 w 20479"/>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479" h="21600">
                        <a:moveTo>
                          <a:pt x="3745" y="0"/>
                        </a:moveTo>
                        <a:lnTo>
                          <a:pt x="19532" y="0"/>
                        </a:lnTo>
                        <a:cubicBezTo>
                          <a:pt x="21600" y="0"/>
                          <a:pt x="19637" y="4835"/>
                          <a:pt x="19637" y="10800"/>
                        </a:cubicBezTo>
                        <a:cubicBezTo>
                          <a:pt x="19637" y="16765"/>
                          <a:pt x="21600" y="21600"/>
                          <a:pt x="19532" y="21600"/>
                        </a:cubicBezTo>
                        <a:lnTo>
                          <a:pt x="3745" y="21600"/>
                        </a:lnTo>
                        <a:cubicBezTo>
                          <a:pt x="1677" y="21600"/>
                          <a:pt x="0" y="16765"/>
                          <a:pt x="0" y="10800"/>
                        </a:cubicBezTo>
                        <a:cubicBezTo>
                          <a:pt x="0" y="4835"/>
                          <a:pt x="1677" y="0"/>
                          <a:pt x="3745" y="0"/>
                        </a:cubicBezTo>
                        <a:close/>
                        <a:moveTo>
                          <a:pt x="3745" y="0"/>
                        </a:moveTo>
                      </a:path>
                    </a:pathLst>
                  </a:custGeom>
                  <a:solidFill>
                    <a:srgbClr val="F4B083"/>
                  </a:solidFill>
                  <a:ln w="12700" cap="flat">
                    <a:solidFill>
                      <a:srgbClr val="757070"/>
                    </a:solidFill>
                    <a:prstDash val="solid"/>
                    <a:miter lim="800000"/>
                    <a:headEnd type="none" w="med" len="med"/>
                    <a:tailEnd type="none" w="med" len="med"/>
                  </a:ln>
                </p:spPr>
                <p:txBody>
                  <a:bodyPr lIns="0" tIns="0" rIns="0" bIns="0"/>
                  <a:lstStyle/>
                  <a:p>
                    <a:endParaRPr lang="ru-RU" sz="2000"/>
                  </a:p>
                </p:txBody>
              </p:sp>
              <p:sp>
                <p:nvSpPr>
                  <p:cNvPr id="226" name="Rectangle 41"/>
                  <p:cNvSpPr>
                    <a:spLocks/>
                  </p:cNvSpPr>
                  <p:nvPr/>
                </p:nvSpPr>
                <p:spPr bwMode="auto">
                  <a:xfrm>
                    <a:off x="0" y="43"/>
                    <a:ext cx="190" cy="39"/>
                  </a:xfrm>
                  <a:prstGeom prst="rect">
                    <a:avLst/>
                  </a:prstGeom>
                  <a:solidFill>
                    <a:srgbClr val="AEABAB"/>
                  </a:solidFill>
                  <a:ln w="12700">
                    <a:solidFill>
                      <a:srgbClr val="757070"/>
                    </a:solidFill>
                    <a:miter lim="800000"/>
                    <a:headEnd/>
                    <a:tailEnd/>
                  </a:ln>
                </p:spPr>
                <p:txBody>
                  <a:bodyPr lIns="0" tIns="0" rIns="0" bIns="0"/>
                  <a:lstStyle>
                    <a:lvl1pPr>
                      <a:defRPr sz="4200">
                        <a:solidFill>
                          <a:srgbClr val="000000"/>
                        </a:solidFill>
                        <a:latin typeface="Gill Sans" charset="0"/>
                        <a:ea typeface="ヒラギノ角ゴ ProN W3" charset="0"/>
                        <a:cs typeface="ヒラギノ角ゴ ProN W3" charset="0"/>
                        <a:sym typeface="Gill Sans" charset="0"/>
                      </a:defRPr>
                    </a:lvl1pPr>
                    <a:lvl2pPr marL="742950" indent="-285750">
                      <a:defRPr sz="4200">
                        <a:solidFill>
                          <a:srgbClr val="000000"/>
                        </a:solidFill>
                        <a:latin typeface="Gill Sans" charset="0"/>
                        <a:ea typeface="ヒラギノ角ゴ ProN W3" charset="0"/>
                        <a:cs typeface="ヒラギノ角ゴ ProN W3" charset="0"/>
                        <a:sym typeface="Gill Sans" charset="0"/>
                      </a:defRPr>
                    </a:lvl2pPr>
                    <a:lvl3pPr marL="1143000" indent="-228600">
                      <a:defRPr sz="4200">
                        <a:solidFill>
                          <a:srgbClr val="000000"/>
                        </a:solidFill>
                        <a:latin typeface="Gill Sans" charset="0"/>
                        <a:ea typeface="ヒラギノ角ゴ ProN W3" charset="0"/>
                        <a:cs typeface="ヒラギノ角ゴ ProN W3" charset="0"/>
                        <a:sym typeface="Gill Sans" charset="0"/>
                      </a:defRPr>
                    </a:lvl3pPr>
                    <a:lvl4pPr marL="1600200" indent="-228600">
                      <a:defRPr sz="4200">
                        <a:solidFill>
                          <a:srgbClr val="000000"/>
                        </a:solidFill>
                        <a:latin typeface="Gill Sans" charset="0"/>
                        <a:ea typeface="ヒラギノ角ゴ ProN W3" charset="0"/>
                        <a:cs typeface="ヒラギノ角ゴ ProN W3" charset="0"/>
                        <a:sym typeface="Gill Sans" charset="0"/>
                      </a:defRPr>
                    </a:lvl4pPr>
                    <a:lvl5pPr marL="2057400" indent="-22860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endParaRPr lang="ru-RU" altLang="ru-RU" sz="4400"/>
                  </a:p>
                </p:txBody>
              </p:sp>
              <p:sp>
                <p:nvSpPr>
                  <p:cNvPr id="227" name="Rectangle 42"/>
                  <p:cNvSpPr>
                    <a:spLocks/>
                  </p:cNvSpPr>
                  <p:nvPr/>
                </p:nvSpPr>
                <p:spPr bwMode="auto">
                  <a:xfrm>
                    <a:off x="20" y="0"/>
                    <a:ext cx="146" cy="43"/>
                  </a:xfrm>
                  <a:prstGeom prst="rect">
                    <a:avLst/>
                  </a:prstGeom>
                  <a:solidFill>
                    <a:srgbClr val="3F3F3F"/>
                  </a:solidFill>
                  <a:ln w="12700">
                    <a:solidFill>
                      <a:srgbClr val="757070"/>
                    </a:solidFill>
                    <a:miter lim="800000"/>
                    <a:headEnd/>
                    <a:tailEnd/>
                  </a:ln>
                </p:spPr>
                <p:txBody>
                  <a:bodyPr lIns="0" tIns="0" rIns="0" bIns="0"/>
                  <a:lstStyle>
                    <a:lvl1pPr>
                      <a:defRPr sz="4200">
                        <a:solidFill>
                          <a:srgbClr val="000000"/>
                        </a:solidFill>
                        <a:latin typeface="Gill Sans" charset="0"/>
                        <a:ea typeface="ヒラギノ角ゴ ProN W3" charset="0"/>
                        <a:cs typeface="ヒラギノ角ゴ ProN W3" charset="0"/>
                        <a:sym typeface="Gill Sans" charset="0"/>
                      </a:defRPr>
                    </a:lvl1pPr>
                    <a:lvl2pPr marL="742950" indent="-285750">
                      <a:defRPr sz="4200">
                        <a:solidFill>
                          <a:srgbClr val="000000"/>
                        </a:solidFill>
                        <a:latin typeface="Gill Sans" charset="0"/>
                        <a:ea typeface="ヒラギノ角ゴ ProN W3" charset="0"/>
                        <a:cs typeface="ヒラギノ角ゴ ProN W3" charset="0"/>
                        <a:sym typeface="Gill Sans" charset="0"/>
                      </a:defRPr>
                    </a:lvl2pPr>
                    <a:lvl3pPr marL="1143000" indent="-228600">
                      <a:defRPr sz="4200">
                        <a:solidFill>
                          <a:srgbClr val="000000"/>
                        </a:solidFill>
                        <a:latin typeface="Gill Sans" charset="0"/>
                        <a:ea typeface="ヒラギノ角ゴ ProN W3" charset="0"/>
                        <a:cs typeface="ヒラギノ角ゴ ProN W3" charset="0"/>
                        <a:sym typeface="Gill Sans" charset="0"/>
                      </a:defRPr>
                    </a:lvl3pPr>
                    <a:lvl4pPr marL="1600200" indent="-228600">
                      <a:defRPr sz="4200">
                        <a:solidFill>
                          <a:srgbClr val="000000"/>
                        </a:solidFill>
                        <a:latin typeface="Gill Sans" charset="0"/>
                        <a:ea typeface="ヒラギノ角ゴ ProN W3" charset="0"/>
                        <a:cs typeface="ヒラギノ角ゴ ProN W3" charset="0"/>
                        <a:sym typeface="Gill Sans" charset="0"/>
                      </a:defRPr>
                    </a:lvl4pPr>
                    <a:lvl5pPr marL="2057400" indent="-22860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endParaRPr lang="ru-RU" altLang="ru-RU" sz="4400"/>
                  </a:p>
                </p:txBody>
              </p:sp>
            </p:grpSp>
            <p:grpSp>
              <p:nvGrpSpPr>
                <p:cNvPr id="221" name="Group 47"/>
                <p:cNvGrpSpPr>
                  <a:grpSpLocks/>
                </p:cNvGrpSpPr>
                <p:nvPr/>
              </p:nvGrpSpPr>
              <p:grpSpPr bwMode="auto">
                <a:xfrm>
                  <a:off x="387" y="0"/>
                  <a:ext cx="198" cy="671"/>
                  <a:chOff x="0" y="0"/>
                  <a:chExt cx="197" cy="671"/>
                </a:xfrm>
              </p:grpSpPr>
              <p:sp>
                <p:nvSpPr>
                  <p:cNvPr id="222" name="Freeform 44"/>
                  <p:cNvSpPr>
                    <a:spLocks/>
                  </p:cNvSpPr>
                  <p:nvPr/>
                </p:nvSpPr>
                <p:spPr bwMode="auto">
                  <a:xfrm rot="-5400000">
                    <a:off x="-209" y="288"/>
                    <a:ext cx="614" cy="152"/>
                  </a:xfrm>
                  <a:custGeom>
                    <a:avLst/>
                    <a:gdLst>
                      <a:gd name="T0" fmla="*/ 0 w 20479"/>
                      <a:gd name="T1" fmla="*/ 0 h 21600"/>
                      <a:gd name="T2" fmla="*/ 0 w 20479"/>
                      <a:gd name="T3" fmla="*/ 0 h 21600"/>
                      <a:gd name="T4" fmla="*/ 0 w 20479"/>
                      <a:gd name="T5" fmla="*/ 0 h 21600"/>
                      <a:gd name="T6" fmla="*/ 0 w 20479"/>
                      <a:gd name="T7" fmla="*/ 0 h 21600"/>
                      <a:gd name="T8" fmla="*/ 0 w 20479"/>
                      <a:gd name="T9" fmla="*/ 0 h 21600"/>
                      <a:gd name="T10" fmla="*/ 0 w 20479"/>
                      <a:gd name="T11" fmla="*/ 0 h 21600"/>
                      <a:gd name="T12" fmla="*/ 0 w 20479"/>
                      <a:gd name="T13" fmla="*/ 0 h 21600"/>
                      <a:gd name="T14" fmla="*/ 0 w 20479"/>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479" h="21600">
                        <a:moveTo>
                          <a:pt x="3745" y="0"/>
                        </a:moveTo>
                        <a:lnTo>
                          <a:pt x="19532" y="0"/>
                        </a:lnTo>
                        <a:cubicBezTo>
                          <a:pt x="21600" y="0"/>
                          <a:pt x="19637" y="4835"/>
                          <a:pt x="19637" y="10800"/>
                        </a:cubicBezTo>
                        <a:cubicBezTo>
                          <a:pt x="19637" y="16765"/>
                          <a:pt x="21600" y="21600"/>
                          <a:pt x="19532" y="21600"/>
                        </a:cubicBezTo>
                        <a:lnTo>
                          <a:pt x="3745" y="21600"/>
                        </a:lnTo>
                        <a:cubicBezTo>
                          <a:pt x="1677" y="21600"/>
                          <a:pt x="0" y="16765"/>
                          <a:pt x="0" y="10800"/>
                        </a:cubicBezTo>
                        <a:cubicBezTo>
                          <a:pt x="0" y="4835"/>
                          <a:pt x="1677" y="0"/>
                          <a:pt x="3745" y="0"/>
                        </a:cubicBezTo>
                        <a:close/>
                        <a:moveTo>
                          <a:pt x="3745" y="0"/>
                        </a:moveTo>
                      </a:path>
                    </a:pathLst>
                  </a:custGeom>
                  <a:solidFill>
                    <a:srgbClr val="5B9BD5"/>
                  </a:solidFill>
                  <a:ln w="12700" cap="flat">
                    <a:solidFill>
                      <a:srgbClr val="757070"/>
                    </a:solidFill>
                    <a:prstDash val="solid"/>
                    <a:miter lim="800000"/>
                    <a:headEnd type="none" w="med" len="med"/>
                    <a:tailEnd type="none" w="med" len="med"/>
                  </a:ln>
                </p:spPr>
                <p:txBody>
                  <a:bodyPr lIns="0" tIns="0" rIns="0" bIns="0"/>
                  <a:lstStyle/>
                  <a:p>
                    <a:endParaRPr lang="ru-RU" sz="2000"/>
                  </a:p>
                </p:txBody>
              </p:sp>
              <p:sp>
                <p:nvSpPr>
                  <p:cNvPr id="223" name="Rectangle 45"/>
                  <p:cNvSpPr>
                    <a:spLocks/>
                  </p:cNvSpPr>
                  <p:nvPr/>
                </p:nvSpPr>
                <p:spPr bwMode="auto">
                  <a:xfrm>
                    <a:off x="0" y="43"/>
                    <a:ext cx="197" cy="39"/>
                  </a:xfrm>
                  <a:prstGeom prst="rect">
                    <a:avLst/>
                  </a:prstGeom>
                  <a:solidFill>
                    <a:srgbClr val="AEABAB"/>
                  </a:solidFill>
                  <a:ln w="12700">
                    <a:solidFill>
                      <a:srgbClr val="757070"/>
                    </a:solidFill>
                    <a:miter lim="800000"/>
                    <a:headEnd/>
                    <a:tailEnd/>
                  </a:ln>
                </p:spPr>
                <p:txBody>
                  <a:bodyPr lIns="0" tIns="0" rIns="0" bIns="0"/>
                  <a:lstStyle>
                    <a:lvl1pPr>
                      <a:defRPr sz="4200">
                        <a:solidFill>
                          <a:srgbClr val="000000"/>
                        </a:solidFill>
                        <a:latin typeface="Gill Sans" charset="0"/>
                        <a:ea typeface="ヒラギノ角ゴ ProN W3" charset="0"/>
                        <a:cs typeface="ヒラギノ角ゴ ProN W3" charset="0"/>
                        <a:sym typeface="Gill Sans" charset="0"/>
                      </a:defRPr>
                    </a:lvl1pPr>
                    <a:lvl2pPr marL="742950" indent="-285750">
                      <a:defRPr sz="4200">
                        <a:solidFill>
                          <a:srgbClr val="000000"/>
                        </a:solidFill>
                        <a:latin typeface="Gill Sans" charset="0"/>
                        <a:ea typeface="ヒラギノ角ゴ ProN W3" charset="0"/>
                        <a:cs typeface="ヒラギノ角ゴ ProN W3" charset="0"/>
                        <a:sym typeface="Gill Sans" charset="0"/>
                      </a:defRPr>
                    </a:lvl2pPr>
                    <a:lvl3pPr marL="1143000" indent="-228600">
                      <a:defRPr sz="4200">
                        <a:solidFill>
                          <a:srgbClr val="000000"/>
                        </a:solidFill>
                        <a:latin typeface="Gill Sans" charset="0"/>
                        <a:ea typeface="ヒラギノ角ゴ ProN W3" charset="0"/>
                        <a:cs typeface="ヒラギノ角ゴ ProN W3" charset="0"/>
                        <a:sym typeface="Gill Sans" charset="0"/>
                      </a:defRPr>
                    </a:lvl3pPr>
                    <a:lvl4pPr marL="1600200" indent="-228600">
                      <a:defRPr sz="4200">
                        <a:solidFill>
                          <a:srgbClr val="000000"/>
                        </a:solidFill>
                        <a:latin typeface="Gill Sans" charset="0"/>
                        <a:ea typeface="ヒラギノ角ゴ ProN W3" charset="0"/>
                        <a:cs typeface="ヒラギノ角ゴ ProN W3" charset="0"/>
                        <a:sym typeface="Gill Sans" charset="0"/>
                      </a:defRPr>
                    </a:lvl4pPr>
                    <a:lvl5pPr marL="2057400" indent="-22860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endParaRPr lang="ru-RU" altLang="ru-RU" sz="4400"/>
                  </a:p>
                </p:txBody>
              </p:sp>
              <p:sp>
                <p:nvSpPr>
                  <p:cNvPr id="224" name="Rectangle 46"/>
                  <p:cNvSpPr>
                    <a:spLocks/>
                  </p:cNvSpPr>
                  <p:nvPr/>
                </p:nvSpPr>
                <p:spPr bwMode="auto">
                  <a:xfrm>
                    <a:off x="28" y="0"/>
                    <a:ext cx="146" cy="43"/>
                  </a:xfrm>
                  <a:prstGeom prst="rect">
                    <a:avLst/>
                  </a:prstGeom>
                  <a:solidFill>
                    <a:srgbClr val="3F3F3F"/>
                  </a:solidFill>
                  <a:ln w="12700">
                    <a:solidFill>
                      <a:srgbClr val="757070"/>
                    </a:solidFill>
                    <a:miter lim="800000"/>
                    <a:headEnd/>
                    <a:tailEnd/>
                  </a:ln>
                </p:spPr>
                <p:txBody>
                  <a:bodyPr lIns="0" tIns="0" rIns="0" bIns="0"/>
                  <a:lstStyle>
                    <a:lvl1pPr>
                      <a:defRPr sz="4200">
                        <a:solidFill>
                          <a:srgbClr val="000000"/>
                        </a:solidFill>
                        <a:latin typeface="Gill Sans" charset="0"/>
                        <a:ea typeface="ヒラギノ角ゴ ProN W3" charset="0"/>
                        <a:cs typeface="ヒラギノ角ゴ ProN W3" charset="0"/>
                        <a:sym typeface="Gill Sans" charset="0"/>
                      </a:defRPr>
                    </a:lvl1pPr>
                    <a:lvl2pPr marL="742950" indent="-285750">
                      <a:defRPr sz="4200">
                        <a:solidFill>
                          <a:srgbClr val="000000"/>
                        </a:solidFill>
                        <a:latin typeface="Gill Sans" charset="0"/>
                        <a:ea typeface="ヒラギノ角ゴ ProN W3" charset="0"/>
                        <a:cs typeface="ヒラギノ角ゴ ProN W3" charset="0"/>
                        <a:sym typeface="Gill Sans" charset="0"/>
                      </a:defRPr>
                    </a:lvl2pPr>
                    <a:lvl3pPr marL="1143000" indent="-228600">
                      <a:defRPr sz="4200">
                        <a:solidFill>
                          <a:srgbClr val="000000"/>
                        </a:solidFill>
                        <a:latin typeface="Gill Sans" charset="0"/>
                        <a:ea typeface="ヒラギノ角ゴ ProN W3" charset="0"/>
                        <a:cs typeface="ヒラギノ角ゴ ProN W3" charset="0"/>
                        <a:sym typeface="Gill Sans" charset="0"/>
                      </a:defRPr>
                    </a:lvl3pPr>
                    <a:lvl4pPr marL="1600200" indent="-228600">
                      <a:defRPr sz="4200">
                        <a:solidFill>
                          <a:srgbClr val="000000"/>
                        </a:solidFill>
                        <a:latin typeface="Gill Sans" charset="0"/>
                        <a:ea typeface="ヒラギノ角ゴ ProN W3" charset="0"/>
                        <a:cs typeface="ヒラギノ角ゴ ProN W3" charset="0"/>
                        <a:sym typeface="Gill Sans" charset="0"/>
                      </a:defRPr>
                    </a:lvl4pPr>
                    <a:lvl5pPr marL="2057400" indent="-22860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endParaRPr lang="ru-RU" altLang="ru-RU" sz="4400"/>
                  </a:p>
                </p:txBody>
              </p:sp>
            </p:grpSp>
          </p:grpSp>
          <p:sp>
            <p:nvSpPr>
              <p:cNvPr id="170" name="Line 49"/>
              <p:cNvSpPr>
                <a:spLocks noChangeShapeType="1"/>
              </p:cNvSpPr>
              <p:nvPr/>
            </p:nvSpPr>
            <p:spPr bwMode="auto">
              <a:xfrm rot="10800000">
                <a:off x="765" y="228"/>
                <a:ext cx="0" cy="311"/>
              </a:xfrm>
              <a:prstGeom prst="line">
                <a:avLst/>
              </a:prstGeom>
              <a:noFill/>
              <a:ln w="41275"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grpSp>
            <p:nvGrpSpPr>
              <p:cNvPr id="171" name="Group 82"/>
              <p:cNvGrpSpPr>
                <a:grpSpLocks/>
              </p:cNvGrpSpPr>
              <p:nvPr/>
            </p:nvGrpSpPr>
            <p:grpSpPr bwMode="auto">
              <a:xfrm rot="-5400000">
                <a:off x="835" y="306"/>
                <a:ext cx="877" cy="1129"/>
                <a:chOff x="0" y="0"/>
                <a:chExt cx="876" cy="1129"/>
              </a:xfrm>
            </p:grpSpPr>
            <p:sp>
              <p:nvSpPr>
                <p:cNvPr id="188" name="Line 50"/>
                <p:cNvSpPr>
                  <a:spLocks noChangeShapeType="1"/>
                </p:cNvSpPr>
                <p:nvPr/>
              </p:nvSpPr>
              <p:spPr bwMode="auto">
                <a:xfrm rot="10800000" flipH="1">
                  <a:off x="77" y="111"/>
                  <a:ext cx="730" cy="70"/>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189" name="Line 51"/>
                <p:cNvSpPr>
                  <a:spLocks noChangeShapeType="1"/>
                </p:cNvSpPr>
                <p:nvPr/>
              </p:nvSpPr>
              <p:spPr bwMode="auto">
                <a:xfrm rot="10800000" flipH="1">
                  <a:off x="77" y="143"/>
                  <a:ext cx="730" cy="70"/>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190" name="Line 52"/>
                <p:cNvSpPr>
                  <a:spLocks noChangeShapeType="1"/>
                </p:cNvSpPr>
                <p:nvPr/>
              </p:nvSpPr>
              <p:spPr bwMode="auto">
                <a:xfrm rot="10800000" flipH="1">
                  <a:off x="77" y="177"/>
                  <a:ext cx="730" cy="69"/>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191" name="Line 53"/>
                <p:cNvSpPr>
                  <a:spLocks noChangeShapeType="1"/>
                </p:cNvSpPr>
                <p:nvPr/>
              </p:nvSpPr>
              <p:spPr bwMode="auto">
                <a:xfrm rot="10800000" flipH="1">
                  <a:off x="77" y="209"/>
                  <a:ext cx="730" cy="70"/>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192" name="Line 54"/>
                <p:cNvSpPr>
                  <a:spLocks noChangeShapeType="1"/>
                </p:cNvSpPr>
                <p:nvPr/>
              </p:nvSpPr>
              <p:spPr bwMode="auto">
                <a:xfrm rot="10800000" flipH="1">
                  <a:off x="77" y="241"/>
                  <a:ext cx="730" cy="70"/>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193" name="Line 55"/>
                <p:cNvSpPr>
                  <a:spLocks noChangeShapeType="1"/>
                </p:cNvSpPr>
                <p:nvPr/>
              </p:nvSpPr>
              <p:spPr bwMode="auto">
                <a:xfrm rot="10800000" flipH="1">
                  <a:off x="77" y="275"/>
                  <a:ext cx="730" cy="69"/>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194" name="Line 56"/>
                <p:cNvSpPr>
                  <a:spLocks noChangeShapeType="1"/>
                </p:cNvSpPr>
                <p:nvPr/>
              </p:nvSpPr>
              <p:spPr bwMode="auto">
                <a:xfrm rot="10800000" flipH="1">
                  <a:off x="77" y="307"/>
                  <a:ext cx="730" cy="70"/>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195" name="Line 57"/>
                <p:cNvSpPr>
                  <a:spLocks noChangeShapeType="1"/>
                </p:cNvSpPr>
                <p:nvPr/>
              </p:nvSpPr>
              <p:spPr bwMode="auto">
                <a:xfrm rot="10800000" flipH="1">
                  <a:off x="77" y="339"/>
                  <a:ext cx="730" cy="70"/>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196" name="Line 58"/>
                <p:cNvSpPr>
                  <a:spLocks noChangeShapeType="1"/>
                </p:cNvSpPr>
                <p:nvPr/>
              </p:nvSpPr>
              <p:spPr bwMode="auto">
                <a:xfrm rot="10800000" flipH="1">
                  <a:off x="77" y="373"/>
                  <a:ext cx="730" cy="69"/>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197" name="Line 59"/>
                <p:cNvSpPr>
                  <a:spLocks noChangeShapeType="1"/>
                </p:cNvSpPr>
                <p:nvPr/>
              </p:nvSpPr>
              <p:spPr bwMode="auto">
                <a:xfrm rot="10800000" flipH="1">
                  <a:off x="77" y="404"/>
                  <a:ext cx="730" cy="70"/>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198" name="Line 60"/>
                <p:cNvSpPr>
                  <a:spLocks noChangeShapeType="1"/>
                </p:cNvSpPr>
                <p:nvPr/>
              </p:nvSpPr>
              <p:spPr bwMode="auto">
                <a:xfrm rot="10800000" flipH="1">
                  <a:off x="81" y="436"/>
                  <a:ext cx="730" cy="70"/>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199" name="Line 61"/>
                <p:cNvSpPr>
                  <a:spLocks noChangeShapeType="1"/>
                </p:cNvSpPr>
                <p:nvPr/>
              </p:nvSpPr>
              <p:spPr bwMode="auto">
                <a:xfrm rot="10800000" flipH="1">
                  <a:off x="77" y="470"/>
                  <a:ext cx="730" cy="69"/>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200" name="Line 62"/>
                <p:cNvSpPr>
                  <a:spLocks noChangeShapeType="1"/>
                </p:cNvSpPr>
                <p:nvPr/>
              </p:nvSpPr>
              <p:spPr bwMode="auto">
                <a:xfrm rot="10800000" flipH="1">
                  <a:off x="77" y="502"/>
                  <a:ext cx="730" cy="70"/>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201" name="Line 63"/>
                <p:cNvSpPr>
                  <a:spLocks noChangeShapeType="1"/>
                </p:cNvSpPr>
                <p:nvPr/>
              </p:nvSpPr>
              <p:spPr bwMode="auto">
                <a:xfrm rot="10800000" flipH="1">
                  <a:off x="77" y="534"/>
                  <a:ext cx="730" cy="70"/>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202" name="Line 64"/>
                <p:cNvSpPr>
                  <a:spLocks noChangeShapeType="1"/>
                </p:cNvSpPr>
                <p:nvPr/>
              </p:nvSpPr>
              <p:spPr bwMode="auto">
                <a:xfrm rot="10800000" flipH="1">
                  <a:off x="77" y="568"/>
                  <a:ext cx="730" cy="69"/>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203" name="Line 65"/>
                <p:cNvSpPr>
                  <a:spLocks noChangeShapeType="1"/>
                </p:cNvSpPr>
                <p:nvPr/>
              </p:nvSpPr>
              <p:spPr bwMode="auto">
                <a:xfrm rot="10800000" flipH="1">
                  <a:off x="77" y="600"/>
                  <a:ext cx="730" cy="70"/>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204" name="Line 66"/>
                <p:cNvSpPr>
                  <a:spLocks noChangeShapeType="1"/>
                </p:cNvSpPr>
                <p:nvPr/>
              </p:nvSpPr>
              <p:spPr bwMode="auto">
                <a:xfrm rot="10800000" flipH="1">
                  <a:off x="77" y="632"/>
                  <a:ext cx="730" cy="70"/>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205" name="Line 67"/>
                <p:cNvSpPr>
                  <a:spLocks noChangeShapeType="1"/>
                </p:cNvSpPr>
                <p:nvPr/>
              </p:nvSpPr>
              <p:spPr bwMode="auto">
                <a:xfrm rot="10800000" flipH="1">
                  <a:off x="77" y="666"/>
                  <a:ext cx="730" cy="69"/>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206" name="Line 68"/>
                <p:cNvSpPr>
                  <a:spLocks noChangeShapeType="1"/>
                </p:cNvSpPr>
                <p:nvPr/>
              </p:nvSpPr>
              <p:spPr bwMode="auto">
                <a:xfrm rot="10800000" flipH="1">
                  <a:off x="77" y="701"/>
                  <a:ext cx="730" cy="69"/>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207" name="Line 69"/>
                <p:cNvSpPr>
                  <a:spLocks noChangeShapeType="1"/>
                </p:cNvSpPr>
                <p:nvPr/>
              </p:nvSpPr>
              <p:spPr bwMode="auto">
                <a:xfrm rot="10800000" flipH="1">
                  <a:off x="77" y="734"/>
                  <a:ext cx="730" cy="70"/>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208" name="Line 70"/>
                <p:cNvSpPr>
                  <a:spLocks noChangeShapeType="1"/>
                </p:cNvSpPr>
                <p:nvPr/>
              </p:nvSpPr>
              <p:spPr bwMode="auto">
                <a:xfrm rot="10800000" flipH="1">
                  <a:off x="77" y="767"/>
                  <a:ext cx="730" cy="70"/>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209" name="Line 71"/>
                <p:cNvSpPr>
                  <a:spLocks noChangeShapeType="1"/>
                </p:cNvSpPr>
                <p:nvPr/>
              </p:nvSpPr>
              <p:spPr bwMode="auto">
                <a:xfrm rot="10800000" flipH="1">
                  <a:off x="77" y="799"/>
                  <a:ext cx="730" cy="69"/>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210" name="Line 72"/>
                <p:cNvSpPr>
                  <a:spLocks noChangeShapeType="1"/>
                </p:cNvSpPr>
                <p:nvPr/>
              </p:nvSpPr>
              <p:spPr bwMode="auto">
                <a:xfrm rot="10800000" flipH="1">
                  <a:off x="77" y="832"/>
                  <a:ext cx="730" cy="70"/>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211" name="Line 73"/>
                <p:cNvSpPr>
                  <a:spLocks noChangeShapeType="1"/>
                </p:cNvSpPr>
                <p:nvPr/>
              </p:nvSpPr>
              <p:spPr bwMode="auto">
                <a:xfrm rot="10800000" flipH="1">
                  <a:off x="77" y="865"/>
                  <a:ext cx="730" cy="70"/>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212" name="Line 74"/>
                <p:cNvSpPr>
                  <a:spLocks noChangeShapeType="1"/>
                </p:cNvSpPr>
                <p:nvPr/>
              </p:nvSpPr>
              <p:spPr bwMode="auto">
                <a:xfrm rot="10800000" flipH="1">
                  <a:off x="77" y="897"/>
                  <a:ext cx="730" cy="69"/>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213" name="Line 75"/>
                <p:cNvSpPr>
                  <a:spLocks noChangeShapeType="1"/>
                </p:cNvSpPr>
                <p:nvPr/>
              </p:nvSpPr>
              <p:spPr bwMode="auto">
                <a:xfrm rot="10800000" flipH="1">
                  <a:off x="77" y="930"/>
                  <a:ext cx="730" cy="70"/>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214" name="Line 76"/>
                <p:cNvSpPr>
                  <a:spLocks noChangeShapeType="1"/>
                </p:cNvSpPr>
                <p:nvPr/>
              </p:nvSpPr>
              <p:spPr bwMode="auto">
                <a:xfrm rot="10800000" flipH="1">
                  <a:off x="73" y="968"/>
                  <a:ext cx="730" cy="70"/>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215" name="Line 77"/>
                <p:cNvSpPr>
                  <a:spLocks noChangeShapeType="1"/>
                </p:cNvSpPr>
                <p:nvPr/>
              </p:nvSpPr>
              <p:spPr bwMode="auto">
                <a:xfrm rot="10800000" flipH="1">
                  <a:off x="81" y="1007"/>
                  <a:ext cx="730" cy="69"/>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216" name="Line 78"/>
                <p:cNvSpPr>
                  <a:spLocks noChangeShapeType="1"/>
                </p:cNvSpPr>
                <p:nvPr/>
              </p:nvSpPr>
              <p:spPr bwMode="auto">
                <a:xfrm rot="10800000" flipH="1">
                  <a:off x="68" y="46"/>
                  <a:ext cx="730" cy="70"/>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217" name="Line 79"/>
                <p:cNvSpPr>
                  <a:spLocks noChangeShapeType="1"/>
                </p:cNvSpPr>
                <p:nvPr/>
              </p:nvSpPr>
              <p:spPr bwMode="auto">
                <a:xfrm rot="10800000" flipH="1">
                  <a:off x="68" y="78"/>
                  <a:ext cx="730" cy="69"/>
                </a:xfrm>
                <a:prstGeom prst="line">
                  <a:avLst/>
                </a:prstGeom>
                <a:noFill/>
                <a:ln w="19050"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218" name="Rectangle 80"/>
                <p:cNvSpPr>
                  <a:spLocks/>
                </p:cNvSpPr>
                <p:nvPr/>
              </p:nvSpPr>
              <p:spPr bwMode="auto">
                <a:xfrm>
                  <a:off x="0" y="0"/>
                  <a:ext cx="876" cy="98"/>
                </a:xfrm>
                <a:prstGeom prst="rect">
                  <a:avLst/>
                </a:prstGeom>
                <a:solidFill>
                  <a:srgbClr val="000000"/>
                </a:solidFill>
                <a:ln w="19050">
                  <a:solidFill>
                    <a:schemeClr val="tx1"/>
                  </a:solidFill>
                  <a:miter lim="800000"/>
                  <a:headEnd/>
                  <a:tailEnd/>
                </a:ln>
              </p:spPr>
              <p:txBody>
                <a:bodyPr lIns="0" tIns="0" rIns="0" bIns="0"/>
                <a:lstStyle>
                  <a:lvl1pPr>
                    <a:defRPr sz="4200">
                      <a:solidFill>
                        <a:srgbClr val="000000"/>
                      </a:solidFill>
                      <a:latin typeface="Gill Sans" charset="0"/>
                      <a:ea typeface="ヒラギノ角ゴ ProN W3" charset="0"/>
                      <a:cs typeface="ヒラギノ角ゴ ProN W3" charset="0"/>
                      <a:sym typeface="Gill Sans" charset="0"/>
                    </a:defRPr>
                  </a:lvl1pPr>
                  <a:lvl2pPr marL="742950" indent="-285750">
                    <a:defRPr sz="4200">
                      <a:solidFill>
                        <a:srgbClr val="000000"/>
                      </a:solidFill>
                      <a:latin typeface="Gill Sans" charset="0"/>
                      <a:ea typeface="ヒラギノ角ゴ ProN W3" charset="0"/>
                      <a:cs typeface="ヒラギノ角ゴ ProN W3" charset="0"/>
                      <a:sym typeface="Gill Sans" charset="0"/>
                    </a:defRPr>
                  </a:lvl2pPr>
                  <a:lvl3pPr marL="1143000" indent="-228600">
                    <a:defRPr sz="4200">
                      <a:solidFill>
                        <a:srgbClr val="000000"/>
                      </a:solidFill>
                      <a:latin typeface="Gill Sans" charset="0"/>
                      <a:ea typeface="ヒラギノ角ゴ ProN W3" charset="0"/>
                      <a:cs typeface="ヒラギノ角ゴ ProN W3" charset="0"/>
                      <a:sym typeface="Gill Sans" charset="0"/>
                    </a:defRPr>
                  </a:lvl3pPr>
                  <a:lvl4pPr marL="1600200" indent="-228600">
                    <a:defRPr sz="4200">
                      <a:solidFill>
                        <a:srgbClr val="000000"/>
                      </a:solidFill>
                      <a:latin typeface="Gill Sans" charset="0"/>
                      <a:ea typeface="ヒラギノ角ゴ ProN W3" charset="0"/>
                      <a:cs typeface="ヒラギノ角ゴ ProN W3" charset="0"/>
                      <a:sym typeface="Gill Sans" charset="0"/>
                    </a:defRPr>
                  </a:lvl4pPr>
                  <a:lvl5pPr marL="2057400" indent="-22860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endParaRPr lang="ru-RU" altLang="ru-RU" sz="4400"/>
                </a:p>
              </p:txBody>
            </p:sp>
            <p:sp>
              <p:nvSpPr>
                <p:cNvPr id="219" name="Rectangle 81"/>
                <p:cNvSpPr>
                  <a:spLocks/>
                </p:cNvSpPr>
                <p:nvPr/>
              </p:nvSpPr>
              <p:spPr bwMode="auto">
                <a:xfrm>
                  <a:off x="0" y="1031"/>
                  <a:ext cx="876" cy="98"/>
                </a:xfrm>
                <a:prstGeom prst="rect">
                  <a:avLst/>
                </a:prstGeom>
                <a:solidFill>
                  <a:srgbClr val="000000"/>
                </a:solidFill>
                <a:ln w="19050">
                  <a:solidFill>
                    <a:schemeClr val="tx1"/>
                  </a:solidFill>
                  <a:miter lim="800000"/>
                  <a:headEnd/>
                  <a:tailEnd/>
                </a:ln>
              </p:spPr>
              <p:txBody>
                <a:bodyPr lIns="0" tIns="0" rIns="0" bIns="0"/>
                <a:lstStyle>
                  <a:lvl1pPr>
                    <a:defRPr sz="4200">
                      <a:solidFill>
                        <a:srgbClr val="000000"/>
                      </a:solidFill>
                      <a:latin typeface="Gill Sans" charset="0"/>
                      <a:ea typeface="ヒラギノ角ゴ ProN W3" charset="0"/>
                      <a:cs typeface="ヒラギノ角ゴ ProN W3" charset="0"/>
                      <a:sym typeface="Gill Sans" charset="0"/>
                    </a:defRPr>
                  </a:lvl1pPr>
                  <a:lvl2pPr marL="742950" indent="-285750">
                    <a:defRPr sz="4200">
                      <a:solidFill>
                        <a:srgbClr val="000000"/>
                      </a:solidFill>
                      <a:latin typeface="Gill Sans" charset="0"/>
                      <a:ea typeface="ヒラギノ角ゴ ProN W3" charset="0"/>
                      <a:cs typeface="ヒラギノ角ゴ ProN W3" charset="0"/>
                      <a:sym typeface="Gill Sans" charset="0"/>
                    </a:defRPr>
                  </a:lvl2pPr>
                  <a:lvl3pPr marL="1143000" indent="-228600">
                    <a:defRPr sz="4200">
                      <a:solidFill>
                        <a:srgbClr val="000000"/>
                      </a:solidFill>
                      <a:latin typeface="Gill Sans" charset="0"/>
                      <a:ea typeface="ヒラギノ角ゴ ProN W3" charset="0"/>
                      <a:cs typeface="ヒラギノ角ゴ ProN W3" charset="0"/>
                      <a:sym typeface="Gill Sans" charset="0"/>
                    </a:defRPr>
                  </a:lvl3pPr>
                  <a:lvl4pPr marL="1600200" indent="-228600">
                    <a:defRPr sz="4200">
                      <a:solidFill>
                        <a:srgbClr val="000000"/>
                      </a:solidFill>
                      <a:latin typeface="Gill Sans" charset="0"/>
                      <a:ea typeface="ヒラギノ角ゴ ProN W3" charset="0"/>
                      <a:cs typeface="ヒラギノ角ゴ ProN W3" charset="0"/>
                      <a:sym typeface="Gill Sans" charset="0"/>
                    </a:defRPr>
                  </a:lvl4pPr>
                  <a:lvl5pPr marL="2057400" indent="-22860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endParaRPr lang="ru-RU" altLang="ru-RU" sz="4400"/>
                </a:p>
              </p:txBody>
            </p:sp>
          </p:grpSp>
          <p:sp>
            <p:nvSpPr>
              <p:cNvPr id="172" name="Line 83"/>
              <p:cNvSpPr>
                <a:spLocks noChangeShapeType="1"/>
              </p:cNvSpPr>
              <p:nvPr/>
            </p:nvSpPr>
            <p:spPr bwMode="auto">
              <a:xfrm>
                <a:off x="765" y="228"/>
                <a:ext cx="1028" cy="0"/>
              </a:xfrm>
              <a:prstGeom prst="line">
                <a:avLst/>
              </a:prstGeom>
              <a:noFill/>
              <a:ln w="41275" cap="rnd">
                <a:solidFill>
                  <a:srgbClr val="757070"/>
                </a:solidFill>
                <a:miter lim="800000"/>
                <a:headEnd/>
                <a:tailEnd/>
              </a:ln>
              <a:extLst>
                <a:ext uri="{909E8E84-426E-40DD-AFC4-6F175D3DCCD1}">
                  <a14:hiddenFill xmlns:a14="http://schemas.microsoft.com/office/drawing/2010/main">
                    <a:noFill/>
                  </a14:hiddenFill>
                </a:ext>
              </a:extLst>
            </p:spPr>
            <p:txBody>
              <a:bodyPr lIns="0" tIns="0" rIns="0" bIns="0"/>
              <a:lstStyle/>
              <a:p>
                <a:endParaRPr lang="ru-RU" sz="2000"/>
              </a:p>
            </p:txBody>
          </p:sp>
          <p:sp>
            <p:nvSpPr>
              <p:cNvPr id="173" name="Rectangle 84"/>
              <p:cNvSpPr>
                <a:spLocks/>
              </p:cNvSpPr>
              <p:nvPr/>
            </p:nvSpPr>
            <p:spPr bwMode="auto">
              <a:xfrm>
                <a:off x="936" y="0"/>
                <a:ext cx="690" cy="447"/>
              </a:xfrm>
              <a:prstGeom prst="rect">
                <a:avLst/>
              </a:prstGeom>
              <a:solidFill>
                <a:srgbClr val="F7CBAC"/>
              </a:solidFill>
              <a:ln w="12700">
                <a:solidFill>
                  <a:srgbClr val="757070"/>
                </a:solidFill>
                <a:miter lim="800000"/>
                <a:headEnd/>
                <a:tailEnd/>
              </a:ln>
            </p:spPr>
            <p:txBody>
              <a:bodyPr lIns="38100" tIns="38100" rIns="38100" bIns="38100" anchor="b"/>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566738" indent="-188913">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944563" indent="-188913">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322388" indent="-1889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1700213" indent="-1889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1574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6146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0718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5290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ru-RU" sz="1600">
                    <a:latin typeface="Lucida Grande" charset="0"/>
                    <a:ea typeface="Lucida Grande" charset="0"/>
                    <a:cs typeface="Lucida Grande" charset="0"/>
                    <a:sym typeface="Lucida Grande" charset="0"/>
                  </a:rPr>
                  <a:t>Generator</a:t>
                </a:r>
              </a:p>
            </p:txBody>
          </p:sp>
          <p:sp>
            <p:nvSpPr>
              <p:cNvPr id="174" name="Oval 85"/>
              <p:cNvSpPr>
                <a:spLocks/>
              </p:cNvSpPr>
              <p:nvPr/>
            </p:nvSpPr>
            <p:spPr bwMode="auto">
              <a:xfrm>
                <a:off x="1185" y="95"/>
                <a:ext cx="195" cy="195"/>
              </a:xfrm>
              <a:prstGeom prst="ellipse">
                <a:avLst/>
              </a:prstGeom>
              <a:solidFill>
                <a:srgbClr val="F7CBAC"/>
              </a:solidFill>
              <a:ln w="12700">
                <a:solidFill>
                  <a:srgbClr val="3F3F3F"/>
                </a:solidFill>
                <a:miter lim="800000"/>
                <a:headEnd/>
                <a:tailEnd/>
              </a:ln>
            </p:spPr>
            <p:txBody>
              <a:bodyPr lIns="0" tIns="0" rIns="0" bIns="0"/>
              <a:lstStyle>
                <a:lvl1pPr>
                  <a:defRPr sz="4200">
                    <a:solidFill>
                      <a:srgbClr val="000000"/>
                    </a:solidFill>
                    <a:latin typeface="Gill Sans" charset="0"/>
                    <a:ea typeface="ヒラギノ角ゴ ProN W3" charset="0"/>
                    <a:cs typeface="ヒラギノ角ゴ ProN W3" charset="0"/>
                    <a:sym typeface="Gill Sans" charset="0"/>
                  </a:defRPr>
                </a:lvl1pPr>
                <a:lvl2pPr marL="742950" indent="-285750">
                  <a:defRPr sz="4200">
                    <a:solidFill>
                      <a:srgbClr val="000000"/>
                    </a:solidFill>
                    <a:latin typeface="Gill Sans" charset="0"/>
                    <a:ea typeface="ヒラギノ角ゴ ProN W3" charset="0"/>
                    <a:cs typeface="ヒラギノ角ゴ ProN W3" charset="0"/>
                    <a:sym typeface="Gill Sans" charset="0"/>
                  </a:defRPr>
                </a:lvl2pPr>
                <a:lvl3pPr marL="1143000" indent="-228600">
                  <a:defRPr sz="4200">
                    <a:solidFill>
                      <a:srgbClr val="000000"/>
                    </a:solidFill>
                    <a:latin typeface="Gill Sans" charset="0"/>
                    <a:ea typeface="ヒラギノ角ゴ ProN W3" charset="0"/>
                    <a:cs typeface="ヒラギノ角ゴ ProN W3" charset="0"/>
                    <a:sym typeface="Gill Sans" charset="0"/>
                  </a:defRPr>
                </a:lvl3pPr>
                <a:lvl4pPr marL="1600200" indent="-228600">
                  <a:defRPr sz="4200">
                    <a:solidFill>
                      <a:srgbClr val="000000"/>
                    </a:solidFill>
                    <a:latin typeface="Gill Sans" charset="0"/>
                    <a:ea typeface="ヒラギノ角ゴ ProN W3" charset="0"/>
                    <a:cs typeface="ヒラギノ角ゴ ProN W3" charset="0"/>
                    <a:sym typeface="Gill Sans" charset="0"/>
                  </a:defRPr>
                </a:lvl4pPr>
                <a:lvl5pPr marL="2057400" indent="-22860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endParaRPr lang="ru-RU" altLang="ru-RU" sz="4400"/>
              </a:p>
            </p:txBody>
          </p:sp>
          <p:sp>
            <p:nvSpPr>
              <p:cNvPr id="175" name="Freeform 86"/>
              <p:cNvSpPr>
                <a:spLocks/>
              </p:cNvSpPr>
              <p:nvPr/>
            </p:nvSpPr>
            <p:spPr bwMode="auto">
              <a:xfrm>
                <a:off x="1212" y="144"/>
                <a:ext cx="136" cy="113"/>
              </a:xfrm>
              <a:custGeom>
                <a:avLst/>
                <a:gdLst>
                  <a:gd name="T0" fmla="*/ 0 w 21600"/>
                  <a:gd name="T1" fmla="*/ 0 h 19050"/>
                  <a:gd name="T2" fmla="*/ 0 w 21600"/>
                  <a:gd name="T3" fmla="*/ 0 h 19050"/>
                  <a:gd name="T4" fmla="*/ 0 w 21600"/>
                  <a:gd name="T5" fmla="*/ 0 h 19050"/>
                  <a:gd name="T6" fmla="*/ 0 w 21600"/>
                  <a:gd name="T7" fmla="*/ 0 h 190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19050">
                    <a:moveTo>
                      <a:pt x="0" y="9292"/>
                    </a:moveTo>
                    <a:cubicBezTo>
                      <a:pt x="2543" y="3997"/>
                      <a:pt x="5087" y="-1299"/>
                      <a:pt x="7513" y="286"/>
                    </a:cubicBezTo>
                    <a:cubicBezTo>
                      <a:pt x="9939" y="1870"/>
                      <a:pt x="12209" y="17299"/>
                      <a:pt x="14557" y="18800"/>
                    </a:cubicBezTo>
                    <a:cubicBezTo>
                      <a:pt x="16904" y="20301"/>
                      <a:pt x="19252" y="14797"/>
                      <a:pt x="21600" y="9292"/>
                    </a:cubicBezTo>
                  </a:path>
                </a:pathLst>
              </a:custGeom>
              <a:noFill/>
              <a:ln w="12700" cap="flat">
                <a:solidFill>
                  <a:srgbClr val="3F3F3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ru-RU" sz="2000"/>
              </a:p>
            </p:txBody>
          </p:sp>
          <p:sp>
            <p:nvSpPr>
              <p:cNvPr id="176" name="Rectangle 87"/>
              <p:cNvSpPr>
                <a:spLocks/>
              </p:cNvSpPr>
              <p:nvPr/>
            </p:nvSpPr>
            <p:spPr bwMode="auto">
              <a:xfrm>
                <a:off x="700" y="1336"/>
                <a:ext cx="1204" cy="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wrap="none" lIns="38100" tIns="38100" rIns="38100" bIns="38100">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566738" indent="-188913">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944563" indent="-188913">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322388" indent="-1889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1700213" indent="-1889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1574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6146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0718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5290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ru-RU" sz="1600" dirty="0">
                    <a:latin typeface="Lucida Grande" charset="0"/>
                    <a:ea typeface="Lucida Grande" charset="0"/>
                    <a:cs typeface="Lucida Grande" charset="0"/>
                    <a:sym typeface="Lucida Grande" charset="0"/>
                  </a:rPr>
                  <a:t>Electromagnetic coil</a:t>
                </a:r>
                <a:endParaRPr lang="en-US" altLang="ru-RU" sz="2000" dirty="0">
                  <a:latin typeface="Lucida Grande" charset="0"/>
                  <a:ea typeface="Lucida Grande" charset="0"/>
                  <a:cs typeface="Lucida Grande" charset="0"/>
                  <a:sym typeface="Lucida Grande" charset="0"/>
                </a:endParaRPr>
              </a:p>
              <a:p>
                <a:pPr algn="ctr" eaLnBrk="1" hangingPunct="1">
                  <a:lnSpc>
                    <a:spcPct val="100000"/>
                  </a:lnSpc>
                  <a:spcBef>
                    <a:spcPct val="0"/>
                  </a:spcBef>
                  <a:buFontTx/>
                  <a:buNone/>
                </a:pPr>
                <a:r>
                  <a:rPr lang="en-US" altLang="ru-RU" sz="1600" dirty="0">
                    <a:latin typeface="Lucida Grande" charset="0"/>
                    <a:ea typeface="Lucida Grande" charset="0"/>
                    <a:cs typeface="Lucida Grande" charset="0"/>
                    <a:sym typeface="Lucida Grande" charset="0"/>
                  </a:rPr>
                  <a:t>creates a field</a:t>
                </a:r>
              </a:p>
            </p:txBody>
          </p:sp>
          <p:sp>
            <p:nvSpPr>
              <p:cNvPr id="177" name="Line 88"/>
              <p:cNvSpPr>
                <a:spLocks noChangeShapeType="1"/>
              </p:cNvSpPr>
              <p:nvPr/>
            </p:nvSpPr>
            <p:spPr bwMode="auto">
              <a:xfrm rot="10800000" flipH="1">
                <a:off x="1255" y="1261"/>
                <a:ext cx="0" cy="92"/>
              </a:xfrm>
              <a:prstGeom prst="line">
                <a:avLst/>
              </a:prstGeom>
              <a:noFill/>
              <a:ln w="6350">
                <a:solidFill>
                  <a:srgbClr val="757070"/>
                </a:solidFill>
                <a:prstDash val="dash"/>
                <a:miter lim="800000"/>
                <a:headEnd/>
                <a:tailEnd type="triangle" w="sm" len="sm"/>
              </a:ln>
              <a:extLst>
                <a:ext uri="{909E8E84-426E-40DD-AFC4-6F175D3DCCD1}">
                  <a14:hiddenFill xmlns:a14="http://schemas.microsoft.com/office/drawing/2010/main">
                    <a:noFill/>
                  </a14:hiddenFill>
                </a:ext>
              </a:extLst>
            </p:spPr>
            <p:txBody>
              <a:bodyPr lIns="0" tIns="0" rIns="0" bIns="0"/>
              <a:lstStyle/>
              <a:p>
                <a:endParaRPr lang="ru-RU" sz="2000"/>
              </a:p>
            </p:txBody>
          </p:sp>
          <p:grpSp>
            <p:nvGrpSpPr>
              <p:cNvPr id="178" name="Group 91"/>
              <p:cNvGrpSpPr>
                <a:grpSpLocks/>
              </p:cNvGrpSpPr>
              <p:nvPr/>
            </p:nvGrpSpPr>
            <p:grpSpPr bwMode="auto">
              <a:xfrm>
                <a:off x="1013" y="815"/>
                <a:ext cx="111" cy="184"/>
                <a:chOff x="-5" y="-4"/>
                <a:chExt cx="110" cy="184"/>
              </a:xfrm>
            </p:grpSpPr>
            <p:sp>
              <p:nvSpPr>
                <p:cNvPr id="186" name="Rectangle 89"/>
                <p:cNvSpPr>
                  <a:spLocks/>
                </p:cNvSpPr>
                <p:nvPr/>
              </p:nvSpPr>
              <p:spPr bwMode="auto">
                <a:xfrm>
                  <a:off x="0" y="22"/>
                  <a:ext cx="99" cy="125"/>
                </a:xfrm>
                <a:prstGeom prst="rect">
                  <a:avLst/>
                </a:prstGeom>
                <a:solidFill>
                  <a:srgbClr val="FFFFFF">
                    <a:alpha val="55685"/>
                  </a:srgbClr>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a:defRPr sz="4200">
                      <a:solidFill>
                        <a:srgbClr val="000000"/>
                      </a:solidFill>
                      <a:latin typeface="Gill Sans" charset="0"/>
                      <a:ea typeface="ヒラギノ角ゴ ProN W3" charset="0"/>
                      <a:cs typeface="ヒラギノ角ゴ ProN W3" charset="0"/>
                      <a:sym typeface="Gill Sans" charset="0"/>
                    </a:defRPr>
                  </a:lvl1pPr>
                  <a:lvl2pPr marL="742950" indent="-285750">
                    <a:defRPr sz="4200">
                      <a:solidFill>
                        <a:srgbClr val="000000"/>
                      </a:solidFill>
                      <a:latin typeface="Gill Sans" charset="0"/>
                      <a:ea typeface="ヒラギノ角ゴ ProN W3" charset="0"/>
                      <a:cs typeface="ヒラギノ角ゴ ProN W3" charset="0"/>
                      <a:sym typeface="Gill Sans" charset="0"/>
                    </a:defRPr>
                  </a:lvl2pPr>
                  <a:lvl3pPr marL="1143000" indent="-228600">
                    <a:defRPr sz="4200">
                      <a:solidFill>
                        <a:srgbClr val="000000"/>
                      </a:solidFill>
                      <a:latin typeface="Gill Sans" charset="0"/>
                      <a:ea typeface="ヒラギノ角ゴ ProN W3" charset="0"/>
                      <a:cs typeface="ヒラギノ角ゴ ProN W3" charset="0"/>
                      <a:sym typeface="Gill Sans" charset="0"/>
                    </a:defRPr>
                  </a:lvl3pPr>
                  <a:lvl4pPr marL="1600200" indent="-228600">
                    <a:defRPr sz="4200">
                      <a:solidFill>
                        <a:srgbClr val="000000"/>
                      </a:solidFill>
                      <a:latin typeface="Gill Sans" charset="0"/>
                      <a:ea typeface="ヒラギノ角ゴ ProN W3" charset="0"/>
                      <a:cs typeface="ヒラギノ角ゴ ProN W3" charset="0"/>
                      <a:sym typeface="Gill Sans" charset="0"/>
                    </a:defRPr>
                  </a:lvl4pPr>
                  <a:lvl5pPr marL="2057400" indent="-22860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endParaRPr lang="ru-RU" altLang="ru-RU" sz="4400"/>
                </a:p>
              </p:txBody>
            </p:sp>
            <p:sp>
              <p:nvSpPr>
                <p:cNvPr id="187" name="Rectangle 90"/>
                <p:cNvSpPr>
                  <a:spLocks/>
                </p:cNvSpPr>
                <p:nvPr/>
              </p:nvSpPr>
              <p:spPr bwMode="auto">
                <a:xfrm>
                  <a:off x="-5" y="-4"/>
                  <a:ext cx="110"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wrap="none" lIns="38100" tIns="38100" rIns="38100" bIns="38100">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566738" indent="-188913">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944563" indent="-188913">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322388" indent="-1889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1700213" indent="-1889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1574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6146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0718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5290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ru-RU" sz="1400" dirty="0">
                      <a:latin typeface="Lucida Grande" charset="0"/>
                      <a:ea typeface="Lucida Grande" charset="0"/>
                      <a:cs typeface="Lucida Grande" charset="0"/>
                      <a:sym typeface="Lucida Grande" charset="0"/>
                    </a:rPr>
                    <a:t>1</a:t>
                  </a:r>
                </a:p>
              </p:txBody>
            </p:sp>
          </p:grpSp>
          <p:grpSp>
            <p:nvGrpSpPr>
              <p:cNvPr id="179" name="Group 94"/>
              <p:cNvGrpSpPr>
                <a:grpSpLocks/>
              </p:cNvGrpSpPr>
              <p:nvPr/>
            </p:nvGrpSpPr>
            <p:grpSpPr bwMode="auto">
              <a:xfrm>
                <a:off x="1407" y="810"/>
                <a:ext cx="111" cy="184"/>
                <a:chOff x="-3" y="-9"/>
                <a:chExt cx="110" cy="184"/>
              </a:xfrm>
            </p:grpSpPr>
            <p:sp>
              <p:nvSpPr>
                <p:cNvPr id="184" name="Rectangle 92"/>
                <p:cNvSpPr>
                  <a:spLocks/>
                </p:cNvSpPr>
                <p:nvPr/>
              </p:nvSpPr>
              <p:spPr bwMode="auto">
                <a:xfrm>
                  <a:off x="0" y="22"/>
                  <a:ext cx="99" cy="125"/>
                </a:xfrm>
                <a:prstGeom prst="rect">
                  <a:avLst/>
                </a:prstGeom>
                <a:solidFill>
                  <a:srgbClr val="FFFFFF">
                    <a:alpha val="55685"/>
                  </a:srgbClr>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a:defRPr sz="4200">
                      <a:solidFill>
                        <a:srgbClr val="000000"/>
                      </a:solidFill>
                      <a:latin typeface="Gill Sans" charset="0"/>
                      <a:ea typeface="ヒラギノ角ゴ ProN W3" charset="0"/>
                      <a:cs typeface="ヒラギノ角ゴ ProN W3" charset="0"/>
                      <a:sym typeface="Gill Sans" charset="0"/>
                    </a:defRPr>
                  </a:lvl1pPr>
                  <a:lvl2pPr marL="742950" indent="-285750">
                    <a:defRPr sz="4200">
                      <a:solidFill>
                        <a:srgbClr val="000000"/>
                      </a:solidFill>
                      <a:latin typeface="Gill Sans" charset="0"/>
                      <a:ea typeface="ヒラギノ角ゴ ProN W3" charset="0"/>
                      <a:cs typeface="ヒラギノ角ゴ ProN W3" charset="0"/>
                      <a:sym typeface="Gill Sans" charset="0"/>
                    </a:defRPr>
                  </a:lvl2pPr>
                  <a:lvl3pPr marL="1143000" indent="-228600">
                    <a:defRPr sz="4200">
                      <a:solidFill>
                        <a:srgbClr val="000000"/>
                      </a:solidFill>
                      <a:latin typeface="Gill Sans" charset="0"/>
                      <a:ea typeface="ヒラギノ角ゴ ProN W3" charset="0"/>
                      <a:cs typeface="ヒラギノ角ゴ ProN W3" charset="0"/>
                      <a:sym typeface="Gill Sans" charset="0"/>
                    </a:defRPr>
                  </a:lvl3pPr>
                  <a:lvl4pPr marL="1600200" indent="-228600">
                    <a:defRPr sz="4200">
                      <a:solidFill>
                        <a:srgbClr val="000000"/>
                      </a:solidFill>
                      <a:latin typeface="Gill Sans" charset="0"/>
                      <a:ea typeface="ヒラギノ角ゴ ProN W3" charset="0"/>
                      <a:cs typeface="ヒラギノ角ゴ ProN W3" charset="0"/>
                      <a:sym typeface="Gill Sans" charset="0"/>
                    </a:defRPr>
                  </a:lvl4pPr>
                  <a:lvl5pPr marL="2057400" indent="-22860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endParaRPr lang="ru-RU" altLang="ru-RU" sz="4400"/>
                </a:p>
              </p:txBody>
            </p:sp>
            <p:sp>
              <p:nvSpPr>
                <p:cNvPr id="185" name="Rectangle 93"/>
                <p:cNvSpPr>
                  <a:spLocks/>
                </p:cNvSpPr>
                <p:nvPr/>
              </p:nvSpPr>
              <p:spPr bwMode="auto">
                <a:xfrm>
                  <a:off x="-3" y="-9"/>
                  <a:ext cx="110"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wrap="none" lIns="38100" tIns="38100" rIns="38100" bIns="38100">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566738" indent="-188913">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944563" indent="-188913">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322388" indent="-1889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1700213" indent="-1889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1574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6146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0718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5290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ru-RU" sz="1400" dirty="0">
                      <a:latin typeface="Lucida Grande" charset="0"/>
                      <a:ea typeface="Lucida Grande" charset="0"/>
                      <a:cs typeface="Lucida Grande" charset="0"/>
                      <a:sym typeface="Lucida Grande" charset="0"/>
                    </a:rPr>
                    <a:t>2</a:t>
                  </a:r>
                </a:p>
              </p:txBody>
            </p:sp>
          </p:grpSp>
          <p:sp>
            <p:nvSpPr>
              <p:cNvPr id="180" name="Rectangle 95"/>
              <p:cNvSpPr>
                <a:spLocks/>
              </p:cNvSpPr>
              <p:nvPr/>
            </p:nvSpPr>
            <p:spPr bwMode="auto">
              <a:xfrm>
                <a:off x="-25" y="629"/>
                <a:ext cx="692" cy="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wrap="none" lIns="38100" tIns="38100" rIns="38100" bIns="38100">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566738" indent="-188913">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944563" indent="-188913">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322388" indent="-1889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1700213" indent="-1889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1574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6146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0718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5290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r" eaLnBrk="1" hangingPunct="1">
                  <a:lnSpc>
                    <a:spcPct val="100000"/>
                  </a:lnSpc>
                  <a:spcBef>
                    <a:spcPct val="0"/>
                  </a:spcBef>
                  <a:buFontTx/>
                  <a:buNone/>
                </a:pPr>
                <a:r>
                  <a:rPr lang="en-US" altLang="ru-RU" sz="1600">
                    <a:latin typeface="Lucida Grande" charset="0"/>
                    <a:ea typeface="Lucida Grande" charset="0"/>
                    <a:cs typeface="Lucida Grande" charset="0"/>
                    <a:sym typeface="Lucida Grande" charset="0"/>
                  </a:rPr>
                  <a:t>Biologically</a:t>
                </a:r>
                <a:endParaRPr lang="en-US" altLang="ru-RU" sz="2000">
                  <a:latin typeface="Lucida Grande" charset="0"/>
                  <a:ea typeface="Lucida Grande" charset="0"/>
                  <a:cs typeface="Lucida Grande" charset="0"/>
                  <a:sym typeface="Lucida Grande" charset="0"/>
                </a:endParaRPr>
              </a:p>
              <a:p>
                <a:pPr algn="r" eaLnBrk="1" hangingPunct="1">
                  <a:lnSpc>
                    <a:spcPct val="100000"/>
                  </a:lnSpc>
                  <a:spcBef>
                    <a:spcPct val="0"/>
                  </a:spcBef>
                  <a:buFontTx/>
                  <a:buNone/>
                </a:pPr>
                <a:r>
                  <a:rPr lang="en-US" altLang="ru-RU" sz="1600">
                    <a:latin typeface="Lucida Grande" charset="0"/>
                    <a:ea typeface="Lucida Grande" charset="0"/>
                    <a:cs typeface="Lucida Grande" charset="0"/>
                    <a:sym typeface="Lucida Grande" charset="0"/>
                  </a:rPr>
                  <a:t>Active</a:t>
                </a:r>
                <a:endParaRPr lang="en-US" altLang="ru-RU" sz="2000">
                  <a:latin typeface="Lucida Grande" charset="0"/>
                  <a:ea typeface="Lucida Grande" charset="0"/>
                  <a:cs typeface="Lucida Grande" charset="0"/>
                  <a:sym typeface="Lucida Grande" charset="0"/>
                </a:endParaRPr>
              </a:p>
              <a:p>
                <a:pPr algn="r" eaLnBrk="1" hangingPunct="1">
                  <a:lnSpc>
                    <a:spcPct val="100000"/>
                  </a:lnSpc>
                  <a:spcBef>
                    <a:spcPct val="0"/>
                  </a:spcBef>
                  <a:buFontTx/>
                  <a:buNone/>
                </a:pPr>
                <a:r>
                  <a:rPr lang="en-US" altLang="ru-RU" sz="1600">
                    <a:latin typeface="Lucida Grande" charset="0"/>
                    <a:ea typeface="Lucida Grande" charset="0"/>
                    <a:cs typeface="Lucida Grande" charset="0"/>
                    <a:sym typeface="Lucida Grande" charset="0"/>
                  </a:rPr>
                  <a:t>Substance</a:t>
                </a:r>
              </a:p>
            </p:txBody>
          </p:sp>
          <p:sp>
            <p:nvSpPr>
              <p:cNvPr id="181" name="Line 96"/>
              <p:cNvSpPr>
                <a:spLocks noChangeShapeType="1"/>
              </p:cNvSpPr>
              <p:nvPr/>
            </p:nvSpPr>
            <p:spPr bwMode="auto">
              <a:xfrm>
                <a:off x="683" y="868"/>
                <a:ext cx="276" cy="3"/>
              </a:xfrm>
              <a:prstGeom prst="line">
                <a:avLst/>
              </a:prstGeom>
              <a:noFill/>
              <a:ln w="28575">
                <a:solidFill>
                  <a:srgbClr val="C55A11"/>
                </a:solidFill>
                <a:prstDash val="dash"/>
                <a:miter lim="800000"/>
                <a:headEnd/>
                <a:tailEnd type="triangle" w="sm" len="sm"/>
              </a:ln>
              <a:extLst>
                <a:ext uri="{909E8E84-426E-40DD-AFC4-6F175D3DCCD1}">
                  <a14:hiddenFill xmlns:a14="http://schemas.microsoft.com/office/drawing/2010/main">
                    <a:noFill/>
                  </a14:hiddenFill>
                </a:ext>
              </a:extLst>
            </p:spPr>
            <p:txBody>
              <a:bodyPr lIns="0" tIns="0" rIns="0" bIns="0"/>
              <a:lstStyle/>
              <a:p>
                <a:endParaRPr lang="ru-RU" sz="2000"/>
              </a:p>
            </p:txBody>
          </p:sp>
          <p:sp>
            <p:nvSpPr>
              <p:cNvPr id="182" name="Rectangle 97"/>
              <p:cNvSpPr>
                <a:spLocks/>
              </p:cNvSpPr>
              <p:nvPr/>
            </p:nvSpPr>
            <p:spPr bwMode="auto">
              <a:xfrm>
                <a:off x="1891" y="628"/>
                <a:ext cx="692" cy="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wrap="none" lIns="38100" tIns="38100" rIns="38100" bIns="38100">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566738" indent="-188913">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944563" indent="-188913">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322388" indent="-1889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1700213" indent="-1889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1574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6146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0718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5290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ru-RU" sz="1600">
                    <a:latin typeface="Lucida Grande" charset="0"/>
                    <a:ea typeface="Lucida Grande" charset="0"/>
                    <a:cs typeface="Lucida Grande" charset="0"/>
                    <a:sym typeface="Lucida Grande" charset="0"/>
                  </a:rPr>
                  <a:t>Biologically</a:t>
                </a:r>
                <a:endParaRPr lang="en-US" altLang="ru-RU" sz="2000">
                  <a:latin typeface="Lucida Grande" charset="0"/>
                  <a:ea typeface="Lucida Grande" charset="0"/>
                  <a:cs typeface="Lucida Grande" charset="0"/>
                  <a:sym typeface="Lucida Grande" charset="0"/>
                </a:endParaRPr>
              </a:p>
              <a:p>
                <a:pPr eaLnBrk="1" hangingPunct="1">
                  <a:lnSpc>
                    <a:spcPct val="100000"/>
                  </a:lnSpc>
                  <a:spcBef>
                    <a:spcPct val="0"/>
                  </a:spcBef>
                  <a:buFontTx/>
                  <a:buNone/>
                </a:pPr>
                <a:r>
                  <a:rPr lang="en-US" altLang="ru-RU" sz="1600">
                    <a:latin typeface="Lucida Grande" charset="0"/>
                    <a:ea typeface="Lucida Grande" charset="0"/>
                    <a:cs typeface="Lucida Grande" charset="0"/>
                    <a:sym typeface="Lucida Grande" charset="0"/>
                  </a:rPr>
                  <a:t>Neutral</a:t>
                </a:r>
                <a:endParaRPr lang="en-US" altLang="ru-RU" sz="2000">
                  <a:latin typeface="Lucida Grande" charset="0"/>
                  <a:ea typeface="Lucida Grande" charset="0"/>
                  <a:cs typeface="Lucida Grande" charset="0"/>
                  <a:sym typeface="Lucida Grande" charset="0"/>
                </a:endParaRPr>
              </a:p>
              <a:p>
                <a:pPr eaLnBrk="1" hangingPunct="1">
                  <a:lnSpc>
                    <a:spcPct val="100000"/>
                  </a:lnSpc>
                  <a:spcBef>
                    <a:spcPct val="0"/>
                  </a:spcBef>
                  <a:buFontTx/>
                  <a:buNone/>
                </a:pPr>
                <a:r>
                  <a:rPr lang="en-US" altLang="ru-RU" sz="1600">
                    <a:latin typeface="Lucida Grande" charset="0"/>
                    <a:ea typeface="Lucida Grande" charset="0"/>
                    <a:cs typeface="Lucida Grande" charset="0"/>
                    <a:sym typeface="Lucida Grande" charset="0"/>
                  </a:rPr>
                  <a:t>Substance</a:t>
                </a:r>
              </a:p>
            </p:txBody>
          </p:sp>
          <p:sp>
            <p:nvSpPr>
              <p:cNvPr id="183" name="Line 98"/>
              <p:cNvSpPr>
                <a:spLocks noChangeShapeType="1"/>
              </p:cNvSpPr>
              <p:nvPr/>
            </p:nvSpPr>
            <p:spPr bwMode="auto">
              <a:xfrm rot="10800000">
                <a:off x="1578" y="865"/>
                <a:ext cx="311" cy="2"/>
              </a:xfrm>
              <a:prstGeom prst="line">
                <a:avLst/>
              </a:prstGeom>
              <a:noFill/>
              <a:ln w="28575">
                <a:solidFill>
                  <a:srgbClr val="0070C0"/>
                </a:solidFill>
                <a:prstDash val="dash"/>
                <a:miter lim="800000"/>
                <a:headEnd/>
                <a:tailEnd type="triangle" w="sm" len="sm"/>
              </a:ln>
              <a:extLst>
                <a:ext uri="{909E8E84-426E-40DD-AFC4-6F175D3DCCD1}">
                  <a14:hiddenFill xmlns:a14="http://schemas.microsoft.com/office/drawing/2010/main">
                    <a:noFill/>
                  </a14:hiddenFill>
                </a:ext>
              </a:extLst>
            </p:spPr>
            <p:txBody>
              <a:bodyPr lIns="0" tIns="0" rIns="0" bIns="0"/>
              <a:lstStyle/>
              <a:p>
                <a:endParaRPr lang="ru-RU" sz="2000"/>
              </a:p>
            </p:txBody>
          </p:sp>
        </p:grpSp>
      </p:grpSp>
    </p:spTree>
    <p:extLst>
      <p:ext uri="{BB962C8B-B14F-4D97-AF65-F5344CB8AC3E}">
        <p14:creationId xmlns:p14="http://schemas.microsoft.com/office/powerpoint/2010/main" val="250904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Группа 111"/>
          <p:cNvGrpSpPr>
            <a:grpSpLocks/>
          </p:cNvGrpSpPr>
          <p:nvPr/>
        </p:nvGrpSpPr>
        <p:grpSpPr bwMode="auto">
          <a:xfrm>
            <a:off x="241497" y="2305050"/>
            <a:ext cx="8599291" cy="2185988"/>
            <a:chOff x="1161903" y="798286"/>
            <a:chExt cx="9509608" cy="2418736"/>
          </a:xfrm>
        </p:grpSpPr>
        <p:grpSp>
          <p:nvGrpSpPr>
            <p:cNvPr id="5" name="Группа 4"/>
            <p:cNvGrpSpPr/>
            <p:nvPr/>
          </p:nvGrpSpPr>
          <p:grpSpPr>
            <a:xfrm>
              <a:off x="1441450" y="2138283"/>
              <a:ext cx="943610" cy="713922"/>
              <a:chOff x="1809750" y="4829628"/>
              <a:chExt cx="943610" cy="713922"/>
            </a:xfrm>
            <a:solidFill>
              <a:schemeClr val="bg2">
                <a:lumMod val="25000"/>
              </a:schemeClr>
            </a:solidFill>
          </p:grpSpPr>
          <p:sp>
            <p:nvSpPr>
              <p:cNvPr id="37" name="Прямоугольник 36"/>
              <p:cNvSpPr/>
              <p:nvPr/>
            </p:nvSpPr>
            <p:spPr>
              <a:xfrm>
                <a:off x="1809750" y="4895850"/>
                <a:ext cx="647700" cy="647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latin typeface="Open sans" panose="020B0606030504020204" pitchFamily="34" charset="0"/>
                  <a:ea typeface="Open sans" panose="020B0606030504020204" pitchFamily="34" charset="0"/>
                  <a:cs typeface="Open sans" panose="020B0606030504020204" pitchFamily="34" charset="0"/>
                </a:endParaRPr>
              </a:p>
            </p:txBody>
          </p:sp>
          <p:sp>
            <p:nvSpPr>
              <p:cNvPr id="38" name="Равнобедренный треугольник 37"/>
              <p:cNvSpPr/>
              <p:nvPr/>
            </p:nvSpPr>
            <p:spPr>
              <a:xfrm rot="16200000">
                <a:off x="2128447" y="5073668"/>
                <a:ext cx="647700" cy="29206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latin typeface="Open sans" panose="020B0606030504020204" pitchFamily="34" charset="0"/>
                  <a:ea typeface="Open sans" panose="020B0606030504020204" pitchFamily="34" charset="0"/>
                  <a:cs typeface="Open sans" panose="020B0606030504020204" pitchFamily="34" charset="0"/>
                </a:endParaRPr>
              </a:p>
            </p:txBody>
          </p:sp>
          <p:sp>
            <p:nvSpPr>
              <p:cNvPr id="39" name="Прямоугольник 38"/>
              <p:cNvSpPr/>
              <p:nvPr/>
            </p:nvSpPr>
            <p:spPr>
              <a:xfrm>
                <a:off x="2598329" y="4895850"/>
                <a:ext cx="155031" cy="647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latin typeface="Open sans" panose="020B0606030504020204" pitchFamily="34" charset="0"/>
                  <a:ea typeface="Open sans" panose="020B0606030504020204" pitchFamily="34" charset="0"/>
                  <a:cs typeface="Open sans" panose="020B0606030504020204" pitchFamily="34" charset="0"/>
                </a:endParaRPr>
              </a:p>
            </p:txBody>
          </p:sp>
          <p:sp>
            <p:nvSpPr>
              <p:cNvPr id="40" name="Прямоугольник 39"/>
              <p:cNvSpPr/>
              <p:nvPr/>
            </p:nvSpPr>
            <p:spPr>
              <a:xfrm>
                <a:off x="1878853" y="4829628"/>
                <a:ext cx="119436" cy="1333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 name="Группа 113"/>
            <p:cNvGrpSpPr>
              <a:grpSpLocks/>
            </p:cNvGrpSpPr>
            <p:nvPr/>
          </p:nvGrpSpPr>
          <p:grpSpPr bwMode="auto">
            <a:xfrm>
              <a:off x="4235346" y="1035310"/>
              <a:ext cx="1062725" cy="1944687"/>
              <a:chOff x="4686300" y="4866890"/>
              <a:chExt cx="1276348" cy="2335597"/>
            </a:xfrm>
          </p:grpSpPr>
          <p:sp>
            <p:nvSpPr>
              <p:cNvPr id="32" name="Капля 31"/>
              <p:cNvSpPr/>
              <p:nvPr/>
            </p:nvSpPr>
            <p:spPr>
              <a:xfrm rot="18914916">
                <a:off x="4686300" y="6096000"/>
                <a:ext cx="914400" cy="914400"/>
              </a:xfrm>
              <a:prstGeom prst="teardrop">
                <a:avLst>
                  <a:gd name="adj" fmla="val 53039"/>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latin typeface="Open sans" panose="020B0606030504020204" pitchFamily="34" charset="0"/>
                  <a:ea typeface="Open sans" panose="020B0606030504020204" pitchFamily="34" charset="0"/>
                  <a:cs typeface="Open sans" panose="020B0606030504020204" pitchFamily="34" charset="0"/>
                </a:endParaRPr>
              </a:p>
            </p:txBody>
          </p:sp>
          <p:sp>
            <p:nvSpPr>
              <p:cNvPr id="33" name="Полилиния 32"/>
              <p:cNvSpPr/>
              <p:nvPr/>
            </p:nvSpPr>
            <p:spPr>
              <a:xfrm>
                <a:off x="5144566" y="4934658"/>
                <a:ext cx="600413" cy="1276250"/>
              </a:xfrm>
              <a:custGeom>
                <a:avLst/>
                <a:gdLst>
                  <a:gd name="connsiteX0" fmla="*/ 0 w 600075"/>
                  <a:gd name="connsiteY0" fmla="*/ 1257300 h 1257300"/>
                  <a:gd name="connsiteX1" fmla="*/ 95250 w 600075"/>
                  <a:gd name="connsiteY1" fmla="*/ 866775 h 1257300"/>
                  <a:gd name="connsiteX2" fmla="*/ 333375 w 600075"/>
                  <a:gd name="connsiteY2" fmla="*/ 361950 h 1257300"/>
                  <a:gd name="connsiteX3" fmla="*/ 600075 w 600075"/>
                  <a:gd name="connsiteY3" fmla="*/ 0 h 1257300"/>
                </a:gdLst>
                <a:ahLst/>
                <a:cxnLst>
                  <a:cxn ang="0">
                    <a:pos x="connsiteX0" y="connsiteY0"/>
                  </a:cxn>
                  <a:cxn ang="0">
                    <a:pos x="connsiteX1" y="connsiteY1"/>
                  </a:cxn>
                  <a:cxn ang="0">
                    <a:pos x="connsiteX2" y="connsiteY2"/>
                  </a:cxn>
                  <a:cxn ang="0">
                    <a:pos x="connsiteX3" y="connsiteY3"/>
                  </a:cxn>
                </a:cxnLst>
                <a:rect l="l" t="t" r="r" b="b"/>
                <a:pathLst>
                  <a:path w="600075" h="1257300">
                    <a:moveTo>
                      <a:pt x="0" y="1257300"/>
                    </a:moveTo>
                    <a:cubicBezTo>
                      <a:pt x="19844" y="1136650"/>
                      <a:pt x="39688" y="1016000"/>
                      <a:pt x="95250" y="866775"/>
                    </a:cubicBezTo>
                    <a:cubicBezTo>
                      <a:pt x="150812" y="717550"/>
                      <a:pt x="249238" y="506412"/>
                      <a:pt x="333375" y="361950"/>
                    </a:cubicBezTo>
                    <a:cubicBezTo>
                      <a:pt x="417512" y="217488"/>
                      <a:pt x="508793" y="108744"/>
                      <a:pt x="600075" y="0"/>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latin typeface="Open sans" panose="020B0606030504020204" pitchFamily="34" charset="0"/>
                  <a:ea typeface="Open sans" panose="020B0606030504020204" pitchFamily="34" charset="0"/>
                  <a:cs typeface="Open sans" panose="020B0606030504020204" pitchFamily="34" charset="0"/>
                </a:endParaRPr>
              </a:p>
            </p:txBody>
          </p:sp>
          <p:sp>
            <p:nvSpPr>
              <p:cNvPr id="34" name="Полилиния 33"/>
              <p:cNvSpPr/>
              <p:nvPr/>
            </p:nvSpPr>
            <p:spPr>
              <a:xfrm>
                <a:off x="5502145" y="4934658"/>
                <a:ext cx="242834" cy="1479169"/>
              </a:xfrm>
              <a:custGeom>
                <a:avLst/>
                <a:gdLst>
                  <a:gd name="connsiteX0" fmla="*/ 0 w 600075"/>
                  <a:gd name="connsiteY0" fmla="*/ 1257300 h 1257300"/>
                  <a:gd name="connsiteX1" fmla="*/ 95250 w 600075"/>
                  <a:gd name="connsiteY1" fmla="*/ 866775 h 1257300"/>
                  <a:gd name="connsiteX2" fmla="*/ 333375 w 600075"/>
                  <a:gd name="connsiteY2" fmla="*/ 361950 h 1257300"/>
                  <a:gd name="connsiteX3" fmla="*/ 600075 w 600075"/>
                  <a:gd name="connsiteY3" fmla="*/ 0 h 1257300"/>
                </a:gdLst>
                <a:ahLst/>
                <a:cxnLst>
                  <a:cxn ang="0">
                    <a:pos x="connsiteX0" y="connsiteY0"/>
                  </a:cxn>
                  <a:cxn ang="0">
                    <a:pos x="connsiteX1" y="connsiteY1"/>
                  </a:cxn>
                  <a:cxn ang="0">
                    <a:pos x="connsiteX2" y="connsiteY2"/>
                  </a:cxn>
                  <a:cxn ang="0">
                    <a:pos x="connsiteX3" y="connsiteY3"/>
                  </a:cxn>
                </a:cxnLst>
                <a:rect l="l" t="t" r="r" b="b"/>
                <a:pathLst>
                  <a:path w="600075" h="1257300">
                    <a:moveTo>
                      <a:pt x="0" y="1257300"/>
                    </a:moveTo>
                    <a:cubicBezTo>
                      <a:pt x="19844" y="1136650"/>
                      <a:pt x="39688" y="1016000"/>
                      <a:pt x="95250" y="866775"/>
                    </a:cubicBezTo>
                    <a:cubicBezTo>
                      <a:pt x="150812" y="717550"/>
                      <a:pt x="249238" y="506412"/>
                      <a:pt x="333375" y="361950"/>
                    </a:cubicBezTo>
                    <a:cubicBezTo>
                      <a:pt x="417512" y="217488"/>
                      <a:pt x="508793" y="108744"/>
                      <a:pt x="600075" y="0"/>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latin typeface="Open sans" panose="020B0606030504020204" pitchFamily="34" charset="0"/>
                  <a:ea typeface="Open sans" panose="020B0606030504020204" pitchFamily="34" charset="0"/>
                  <a:cs typeface="Open sans" panose="020B0606030504020204" pitchFamily="34" charset="0"/>
                </a:endParaRPr>
              </a:p>
            </p:txBody>
          </p:sp>
          <p:sp>
            <p:nvSpPr>
              <p:cNvPr id="35" name="Капля 34"/>
              <p:cNvSpPr/>
              <p:nvPr/>
            </p:nvSpPr>
            <p:spPr>
              <a:xfrm rot="18914916">
                <a:off x="5048248" y="6288087"/>
                <a:ext cx="914400" cy="914400"/>
              </a:xfrm>
              <a:prstGeom prst="teardrop">
                <a:avLst>
                  <a:gd name="adj" fmla="val 53039"/>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latin typeface="Open sans" panose="020B0606030504020204" pitchFamily="34" charset="0"/>
                  <a:ea typeface="Open sans" panose="020B0606030504020204" pitchFamily="34" charset="0"/>
                  <a:cs typeface="Open sans" panose="020B0606030504020204" pitchFamily="34" charset="0"/>
                </a:endParaRPr>
              </a:p>
            </p:txBody>
          </p:sp>
          <p:sp>
            <p:nvSpPr>
              <p:cNvPr id="36" name="Прямоугольник 35"/>
              <p:cNvSpPr/>
              <p:nvPr/>
            </p:nvSpPr>
            <p:spPr>
              <a:xfrm rot="1549687" flipH="1">
                <a:off x="5720962" y="4867908"/>
                <a:ext cx="45365" cy="165539"/>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latin typeface="Open sans" panose="020B0606030504020204" pitchFamily="34" charset="0"/>
                  <a:ea typeface="Open sans" panose="020B0606030504020204" pitchFamily="34" charset="0"/>
                  <a:cs typeface="Open sans" panose="020B0606030504020204" pitchFamily="34" charset="0"/>
                </a:endParaRPr>
              </a:p>
            </p:txBody>
          </p:sp>
        </p:grpSp>
        <p:sp>
          <p:nvSpPr>
            <p:cNvPr id="7" name="Прямоугольник 6"/>
            <p:cNvSpPr/>
            <p:nvPr/>
          </p:nvSpPr>
          <p:spPr>
            <a:xfrm>
              <a:off x="1161903" y="798286"/>
              <a:ext cx="4630379" cy="2418736"/>
            </a:xfrm>
            <a:prstGeom prst="rect">
              <a:avLst/>
            </a:prstGeom>
            <a:solidFill>
              <a:srgbClr val="FBFBFB">
                <a:alpha val="80000"/>
              </a:srgb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latin typeface="Open sans" panose="020B0606030504020204" pitchFamily="34" charset="0"/>
                <a:ea typeface="Open sans" panose="020B0606030504020204" pitchFamily="34" charset="0"/>
                <a:cs typeface="Open sans" panose="020B0606030504020204" pitchFamily="34" charset="0"/>
              </a:endParaRPr>
            </a:p>
          </p:txBody>
        </p:sp>
        <p:sp>
          <p:nvSpPr>
            <p:cNvPr id="8" name="Прямоугольник 7"/>
            <p:cNvSpPr/>
            <p:nvPr/>
          </p:nvSpPr>
          <p:spPr>
            <a:xfrm flipV="1">
              <a:off x="6040517" y="798286"/>
              <a:ext cx="4630994" cy="2418736"/>
            </a:xfrm>
            <a:prstGeom prst="rect">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latin typeface="Open sans" panose="020B0606030504020204" pitchFamily="34" charset="0"/>
                <a:ea typeface="Open sans" panose="020B0606030504020204" pitchFamily="34" charset="0"/>
                <a:cs typeface="Open sans" panose="020B0606030504020204" pitchFamily="34" charset="0"/>
              </a:endParaRPr>
            </a:p>
          </p:txBody>
        </p:sp>
        <p:grpSp>
          <p:nvGrpSpPr>
            <p:cNvPr id="9" name="Группа 116"/>
            <p:cNvGrpSpPr>
              <a:grpSpLocks/>
            </p:cNvGrpSpPr>
            <p:nvPr/>
          </p:nvGrpSpPr>
          <p:grpSpPr bwMode="auto">
            <a:xfrm>
              <a:off x="3291345" y="798286"/>
              <a:ext cx="372110" cy="658652"/>
              <a:chOff x="4098758" y="3614057"/>
              <a:chExt cx="1534078" cy="2715391"/>
            </a:xfrm>
          </p:grpSpPr>
          <p:sp>
            <p:nvSpPr>
              <p:cNvPr id="29" name="Капля 28"/>
              <p:cNvSpPr/>
              <p:nvPr/>
            </p:nvSpPr>
            <p:spPr>
              <a:xfrm rot="18910628">
                <a:off x="4095088" y="4796349"/>
                <a:ext cx="1538879" cy="1530570"/>
              </a:xfrm>
              <a:prstGeom prst="teardrop">
                <a:avLst>
                  <a:gd name="adj" fmla="val 127962"/>
                </a:avLst>
              </a:prstGeom>
              <a:solidFill>
                <a:srgbClr val="FBFBFB"/>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latin typeface="Open sans" panose="020B0606030504020204" pitchFamily="34" charset="0"/>
                  <a:ea typeface="Open sans" panose="020B0606030504020204" pitchFamily="34" charset="0"/>
                  <a:cs typeface="Open sans" panose="020B0606030504020204" pitchFamily="34" charset="0"/>
                </a:endParaRPr>
              </a:p>
            </p:txBody>
          </p:sp>
          <p:sp>
            <p:nvSpPr>
              <p:cNvPr id="30" name="Прямоугольник 29"/>
              <p:cNvSpPr/>
              <p:nvPr/>
            </p:nvSpPr>
            <p:spPr>
              <a:xfrm>
                <a:off x="4379045" y="3989822"/>
                <a:ext cx="915999" cy="91650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latin typeface="Open sans" panose="020B0606030504020204" pitchFamily="34" charset="0"/>
                  <a:ea typeface="Open sans" panose="020B0606030504020204" pitchFamily="34" charset="0"/>
                  <a:cs typeface="Open sans" panose="020B0606030504020204" pitchFamily="34" charset="0"/>
                </a:endParaRPr>
              </a:p>
            </p:txBody>
          </p:sp>
          <p:cxnSp>
            <p:nvCxnSpPr>
              <p:cNvPr id="31" name="Прямая соединительная линия 30"/>
              <p:cNvCxnSpPr/>
              <p:nvPr/>
            </p:nvCxnSpPr>
            <p:spPr>
              <a:xfrm flipV="1">
                <a:off x="4837045" y="3614057"/>
                <a:ext cx="0" cy="375765"/>
              </a:xfrm>
              <a:prstGeom prst="line">
                <a:avLst/>
              </a:prstGeom>
              <a:ln w="28575">
                <a:solidFill>
                  <a:srgbClr val="7F7F7F"/>
                </a:solidFill>
              </a:ln>
            </p:spPr>
            <p:style>
              <a:lnRef idx="1">
                <a:schemeClr val="accent1"/>
              </a:lnRef>
              <a:fillRef idx="0">
                <a:schemeClr val="accent1"/>
              </a:fillRef>
              <a:effectRef idx="0">
                <a:schemeClr val="accent1"/>
              </a:effectRef>
              <a:fontRef idx="minor">
                <a:schemeClr val="tx1"/>
              </a:fontRef>
            </p:style>
          </p:cxnSp>
        </p:grpSp>
        <p:grpSp>
          <p:nvGrpSpPr>
            <p:cNvPr id="10" name="Группа 117"/>
            <p:cNvGrpSpPr>
              <a:grpSpLocks/>
            </p:cNvGrpSpPr>
            <p:nvPr/>
          </p:nvGrpSpPr>
          <p:grpSpPr bwMode="auto">
            <a:xfrm>
              <a:off x="8169959" y="798286"/>
              <a:ext cx="372110" cy="658652"/>
              <a:chOff x="4098758" y="3614057"/>
              <a:chExt cx="1534078" cy="2715391"/>
            </a:xfrm>
          </p:grpSpPr>
          <p:sp>
            <p:nvSpPr>
              <p:cNvPr id="26" name="Капля 25"/>
              <p:cNvSpPr/>
              <p:nvPr/>
            </p:nvSpPr>
            <p:spPr>
              <a:xfrm rot="18910628">
                <a:off x="4097627" y="4796349"/>
                <a:ext cx="1538879" cy="1530570"/>
              </a:xfrm>
              <a:prstGeom prst="teardrop">
                <a:avLst>
                  <a:gd name="adj" fmla="val 127962"/>
                </a:avLst>
              </a:pr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latin typeface="Open sans" panose="020B0606030504020204" pitchFamily="34" charset="0"/>
                  <a:ea typeface="Open sans" panose="020B0606030504020204" pitchFamily="34" charset="0"/>
                  <a:cs typeface="Open sans" panose="020B0606030504020204" pitchFamily="34" charset="0"/>
                </a:endParaRPr>
              </a:p>
            </p:txBody>
          </p:sp>
          <p:sp>
            <p:nvSpPr>
              <p:cNvPr id="27" name="Прямоугольник 26"/>
              <p:cNvSpPr/>
              <p:nvPr/>
            </p:nvSpPr>
            <p:spPr>
              <a:xfrm>
                <a:off x="4381584" y="3989822"/>
                <a:ext cx="915999" cy="91650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latin typeface="Open sans" panose="020B0606030504020204" pitchFamily="34" charset="0"/>
                  <a:ea typeface="Open sans" panose="020B0606030504020204" pitchFamily="34" charset="0"/>
                  <a:cs typeface="Open sans" panose="020B0606030504020204" pitchFamily="34" charset="0"/>
                </a:endParaRPr>
              </a:p>
            </p:txBody>
          </p:sp>
          <p:cxnSp>
            <p:nvCxnSpPr>
              <p:cNvPr id="28" name="Прямая соединительная линия 27"/>
              <p:cNvCxnSpPr/>
              <p:nvPr/>
            </p:nvCxnSpPr>
            <p:spPr>
              <a:xfrm flipV="1">
                <a:off x="4839584" y="3614057"/>
                <a:ext cx="0" cy="375765"/>
              </a:xfrm>
              <a:prstGeom prst="line">
                <a:avLst/>
              </a:prstGeom>
              <a:ln w="28575">
                <a:solidFill>
                  <a:srgbClr val="7F7F7F"/>
                </a:solidFill>
              </a:ln>
            </p:spPr>
            <p:style>
              <a:lnRef idx="1">
                <a:schemeClr val="accent1"/>
              </a:lnRef>
              <a:fillRef idx="0">
                <a:schemeClr val="accent1"/>
              </a:fillRef>
              <a:effectRef idx="0">
                <a:schemeClr val="accent1"/>
              </a:effectRef>
              <a:fontRef idx="minor">
                <a:schemeClr val="tx1"/>
              </a:fontRef>
            </p:style>
          </p:cxnSp>
        </p:grpSp>
        <p:sp>
          <p:nvSpPr>
            <p:cNvPr id="11" name="Полилиния 10"/>
            <p:cNvSpPr/>
            <p:nvPr/>
          </p:nvSpPr>
          <p:spPr>
            <a:xfrm>
              <a:off x="3388218" y="1098404"/>
              <a:ext cx="168862" cy="291227"/>
            </a:xfrm>
            <a:custGeom>
              <a:avLst/>
              <a:gdLst>
                <a:gd name="connsiteX0" fmla="*/ 3789 w 714989"/>
                <a:gd name="connsiteY0" fmla="*/ 0 h 847108"/>
                <a:gd name="connsiteX1" fmla="*/ 29189 w 714989"/>
                <a:gd name="connsiteY1" fmla="*/ 838200 h 847108"/>
                <a:gd name="connsiteX2" fmla="*/ 219689 w 714989"/>
                <a:gd name="connsiteY2" fmla="*/ 444500 h 847108"/>
                <a:gd name="connsiteX3" fmla="*/ 118089 w 714989"/>
                <a:gd name="connsiteY3" fmla="*/ 495300 h 847108"/>
                <a:gd name="connsiteX4" fmla="*/ 257789 w 714989"/>
                <a:gd name="connsiteY4" fmla="*/ 825500 h 847108"/>
                <a:gd name="connsiteX5" fmla="*/ 384789 w 714989"/>
                <a:gd name="connsiteY5" fmla="*/ 469900 h 847108"/>
                <a:gd name="connsiteX6" fmla="*/ 270489 w 714989"/>
                <a:gd name="connsiteY6" fmla="*/ 495300 h 847108"/>
                <a:gd name="connsiteX7" fmla="*/ 397489 w 714989"/>
                <a:gd name="connsiteY7" fmla="*/ 812800 h 847108"/>
                <a:gd name="connsiteX8" fmla="*/ 549889 w 714989"/>
                <a:gd name="connsiteY8" fmla="*/ 482600 h 847108"/>
                <a:gd name="connsiteX9" fmla="*/ 422889 w 714989"/>
                <a:gd name="connsiteY9" fmla="*/ 482600 h 847108"/>
                <a:gd name="connsiteX10" fmla="*/ 587989 w 714989"/>
                <a:gd name="connsiteY10" fmla="*/ 838200 h 847108"/>
                <a:gd name="connsiteX11" fmla="*/ 689589 w 714989"/>
                <a:gd name="connsiteY11" fmla="*/ 558800 h 847108"/>
                <a:gd name="connsiteX12" fmla="*/ 714989 w 714989"/>
                <a:gd name="connsiteY12" fmla="*/ 0 h 84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4989" h="847108">
                  <a:moveTo>
                    <a:pt x="3789" y="0"/>
                  </a:moveTo>
                  <a:cubicBezTo>
                    <a:pt x="-1503" y="382058"/>
                    <a:pt x="-6794" y="764117"/>
                    <a:pt x="29189" y="838200"/>
                  </a:cubicBezTo>
                  <a:cubicBezTo>
                    <a:pt x="65172" y="912283"/>
                    <a:pt x="204872" y="501650"/>
                    <a:pt x="219689" y="444500"/>
                  </a:cubicBezTo>
                  <a:cubicBezTo>
                    <a:pt x="234506" y="387350"/>
                    <a:pt x="111739" y="431800"/>
                    <a:pt x="118089" y="495300"/>
                  </a:cubicBezTo>
                  <a:cubicBezTo>
                    <a:pt x="124439" y="558800"/>
                    <a:pt x="213339" y="829733"/>
                    <a:pt x="257789" y="825500"/>
                  </a:cubicBezTo>
                  <a:cubicBezTo>
                    <a:pt x="302239" y="821267"/>
                    <a:pt x="382672" y="524933"/>
                    <a:pt x="384789" y="469900"/>
                  </a:cubicBezTo>
                  <a:cubicBezTo>
                    <a:pt x="386906" y="414867"/>
                    <a:pt x="268372" y="438150"/>
                    <a:pt x="270489" y="495300"/>
                  </a:cubicBezTo>
                  <a:cubicBezTo>
                    <a:pt x="272606" y="552450"/>
                    <a:pt x="350922" y="814917"/>
                    <a:pt x="397489" y="812800"/>
                  </a:cubicBezTo>
                  <a:cubicBezTo>
                    <a:pt x="444056" y="810683"/>
                    <a:pt x="545656" y="537633"/>
                    <a:pt x="549889" y="482600"/>
                  </a:cubicBezTo>
                  <a:cubicBezTo>
                    <a:pt x="554122" y="427567"/>
                    <a:pt x="416539" y="423333"/>
                    <a:pt x="422889" y="482600"/>
                  </a:cubicBezTo>
                  <a:cubicBezTo>
                    <a:pt x="429239" y="541867"/>
                    <a:pt x="543539" y="825500"/>
                    <a:pt x="587989" y="838200"/>
                  </a:cubicBezTo>
                  <a:cubicBezTo>
                    <a:pt x="632439" y="850900"/>
                    <a:pt x="668422" y="698500"/>
                    <a:pt x="689589" y="558800"/>
                  </a:cubicBezTo>
                  <a:cubicBezTo>
                    <a:pt x="710756" y="419100"/>
                    <a:pt x="712872" y="209550"/>
                    <a:pt x="714989"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latin typeface="Open sans" panose="020B0606030504020204" pitchFamily="34" charset="0"/>
                <a:ea typeface="Open sans" panose="020B0606030504020204" pitchFamily="34" charset="0"/>
                <a:cs typeface="Open sans" panose="020B0606030504020204" pitchFamily="34" charset="0"/>
              </a:endParaRPr>
            </a:p>
          </p:txBody>
        </p:sp>
        <p:sp>
          <p:nvSpPr>
            <p:cNvPr id="12" name="Полилиния 11"/>
            <p:cNvSpPr/>
            <p:nvPr/>
          </p:nvSpPr>
          <p:spPr>
            <a:xfrm>
              <a:off x="8265502" y="1099298"/>
              <a:ext cx="168644" cy="291352"/>
            </a:xfrm>
            <a:custGeom>
              <a:avLst/>
              <a:gdLst>
                <a:gd name="connsiteX0" fmla="*/ 3789 w 714989"/>
                <a:gd name="connsiteY0" fmla="*/ 0 h 847108"/>
                <a:gd name="connsiteX1" fmla="*/ 29189 w 714989"/>
                <a:gd name="connsiteY1" fmla="*/ 838200 h 847108"/>
                <a:gd name="connsiteX2" fmla="*/ 219689 w 714989"/>
                <a:gd name="connsiteY2" fmla="*/ 444500 h 847108"/>
                <a:gd name="connsiteX3" fmla="*/ 118089 w 714989"/>
                <a:gd name="connsiteY3" fmla="*/ 495300 h 847108"/>
                <a:gd name="connsiteX4" fmla="*/ 257789 w 714989"/>
                <a:gd name="connsiteY4" fmla="*/ 825500 h 847108"/>
                <a:gd name="connsiteX5" fmla="*/ 384789 w 714989"/>
                <a:gd name="connsiteY5" fmla="*/ 469900 h 847108"/>
                <a:gd name="connsiteX6" fmla="*/ 270489 w 714989"/>
                <a:gd name="connsiteY6" fmla="*/ 495300 h 847108"/>
                <a:gd name="connsiteX7" fmla="*/ 397489 w 714989"/>
                <a:gd name="connsiteY7" fmla="*/ 812800 h 847108"/>
                <a:gd name="connsiteX8" fmla="*/ 549889 w 714989"/>
                <a:gd name="connsiteY8" fmla="*/ 482600 h 847108"/>
                <a:gd name="connsiteX9" fmla="*/ 422889 w 714989"/>
                <a:gd name="connsiteY9" fmla="*/ 482600 h 847108"/>
                <a:gd name="connsiteX10" fmla="*/ 587989 w 714989"/>
                <a:gd name="connsiteY10" fmla="*/ 838200 h 847108"/>
                <a:gd name="connsiteX11" fmla="*/ 689589 w 714989"/>
                <a:gd name="connsiteY11" fmla="*/ 558800 h 847108"/>
                <a:gd name="connsiteX12" fmla="*/ 714989 w 714989"/>
                <a:gd name="connsiteY12" fmla="*/ 0 h 84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4989" h="847108">
                  <a:moveTo>
                    <a:pt x="3789" y="0"/>
                  </a:moveTo>
                  <a:cubicBezTo>
                    <a:pt x="-1503" y="382058"/>
                    <a:pt x="-6794" y="764117"/>
                    <a:pt x="29189" y="838200"/>
                  </a:cubicBezTo>
                  <a:cubicBezTo>
                    <a:pt x="65172" y="912283"/>
                    <a:pt x="204872" y="501650"/>
                    <a:pt x="219689" y="444500"/>
                  </a:cubicBezTo>
                  <a:cubicBezTo>
                    <a:pt x="234506" y="387350"/>
                    <a:pt x="111739" y="431800"/>
                    <a:pt x="118089" y="495300"/>
                  </a:cubicBezTo>
                  <a:cubicBezTo>
                    <a:pt x="124439" y="558800"/>
                    <a:pt x="213339" y="829733"/>
                    <a:pt x="257789" y="825500"/>
                  </a:cubicBezTo>
                  <a:cubicBezTo>
                    <a:pt x="302239" y="821267"/>
                    <a:pt x="382672" y="524933"/>
                    <a:pt x="384789" y="469900"/>
                  </a:cubicBezTo>
                  <a:cubicBezTo>
                    <a:pt x="386906" y="414867"/>
                    <a:pt x="268372" y="438150"/>
                    <a:pt x="270489" y="495300"/>
                  </a:cubicBezTo>
                  <a:cubicBezTo>
                    <a:pt x="272606" y="552450"/>
                    <a:pt x="350922" y="814917"/>
                    <a:pt x="397489" y="812800"/>
                  </a:cubicBezTo>
                  <a:cubicBezTo>
                    <a:pt x="444056" y="810683"/>
                    <a:pt x="545656" y="537633"/>
                    <a:pt x="549889" y="482600"/>
                  </a:cubicBezTo>
                  <a:cubicBezTo>
                    <a:pt x="554122" y="427567"/>
                    <a:pt x="416539" y="423333"/>
                    <a:pt x="422889" y="482600"/>
                  </a:cubicBezTo>
                  <a:cubicBezTo>
                    <a:pt x="429239" y="541867"/>
                    <a:pt x="543539" y="825500"/>
                    <a:pt x="587989" y="838200"/>
                  </a:cubicBezTo>
                  <a:cubicBezTo>
                    <a:pt x="632439" y="850900"/>
                    <a:pt x="668422" y="698500"/>
                    <a:pt x="689589" y="558800"/>
                  </a:cubicBezTo>
                  <a:cubicBezTo>
                    <a:pt x="710756" y="419100"/>
                    <a:pt x="712872" y="209550"/>
                    <a:pt x="714989" y="0"/>
                  </a:cubicBezTo>
                </a:path>
              </a:pathLst>
            </a:custGeom>
            <a:noFill/>
            <a:ln w="3175">
              <a:solidFill>
                <a:srgbClr val="FFC0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latin typeface="Open sans" panose="020B0606030504020204" pitchFamily="34" charset="0"/>
                <a:ea typeface="Open sans" panose="020B0606030504020204" pitchFamily="34" charset="0"/>
                <a:cs typeface="Open sans" panose="020B0606030504020204" pitchFamily="34" charset="0"/>
              </a:endParaRPr>
            </a:p>
          </p:txBody>
        </p:sp>
        <p:grpSp>
          <p:nvGrpSpPr>
            <p:cNvPr id="13" name="Группа 120"/>
            <p:cNvGrpSpPr>
              <a:grpSpLocks/>
            </p:cNvGrpSpPr>
            <p:nvPr/>
          </p:nvGrpSpPr>
          <p:grpSpPr bwMode="auto">
            <a:xfrm>
              <a:off x="9113960" y="1035310"/>
              <a:ext cx="1062725" cy="1944687"/>
              <a:chOff x="4686300" y="4866890"/>
              <a:chExt cx="1276348" cy="2335597"/>
            </a:xfrm>
          </p:grpSpPr>
          <p:sp>
            <p:nvSpPr>
              <p:cNvPr id="21" name="Капля 20"/>
              <p:cNvSpPr/>
              <p:nvPr/>
            </p:nvSpPr>
            <p:spPr>
              <a:xfrm rot="18914916">
                <a:off x="4686300" y="6096000"/>
                <a:ext cx="914400" cy="914400"/>
              </a:xfrm>
              <a:prstGeom prst="teardrop">
                <a:avLst>
                  <a:gd name="adj" fmla="val 53039"/>
                </a:avLst>
              </a:prstGeom>
              <a:gradFill flip="none" rotWithShape="1">
                <a:gsLst>
                  <a:gs pos="0">
                    <a:schemeClr val="accent4">
                      <a:lumMod val="40000"/>
                      <a:lumOff val="60000"/>
                    </a:schemeClr>
                  </a:gs>
                  <a:gs pos="46000">
                    <a:schemeClr val="accent4">
                      <a:lumMod val="95000"/>
                      <a:lumOff val="5000"/>
                    </a:schemeClr>
                  </a:gs>
                  <a:gs pos="100000">
                    <a:srgbClr val="FF0000"/>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latin typeface="Open sans" panose="020B0606030504020204" pitchFamily="34" charset="0"/>
                  <a:ea typeface="Open sans" panose="020B0606030504020204" pitchFamily="34" charset="0"/>
                  <a:cs typeface="Open sans" panose="020B0606030504020204" pitchFamily="34" charset="0"/>
                </a:endParaRPr>
              </a:p>
            </p:txBody>
          </p:sp>
          <p:sp>
            <p:nvSpPr>
              <p:cNvPr id="22" name="Полилиния 21"/>
              <p:cNvSpPr/>
              <p:nvPr/>
            </p:nvSpPr>
            <p:spPr>
              <a:xfrm>
                <a:off x="5142636" y="4934658"/>
                <a:ext cx="600412" cy="1276250"/>
              </a:xfrm>
              <a:custGeom>
                <a:avLst/>
                <a:gdLst>
                  <a:gd name="connsiteX0" fmla="*/ 0 w 600075"/>
                  <a:gd name="connsiteY0" fmla="*/ 1257300 h 1257300"/>
                  <a:gd name="connsiteX1" fmla="*/ 95250 w 600075"/>
                  <a:gd name="connsiteY1" fmla="*/ 866775 h 1257300"/>
                  <a:gd name="connsiteX2" fmla="*/ 333375 w 600075"/>
                  <a:gd name="connsiteY2" fmla="*/ 361950 h 1257300"/>
                  <a:gd name="connsiteX3" fmla="*/ 600075 w 600075"/>
                  <a:gd name="connsiteY3" fmla="*/ 0 h 1257300"/>
                </a:gdLst>
                <a:ahLst/>
                <a:cxnLst>
                  <a:cxn ang="0">
                    <a:pos x="connsiteX0" y="connsiteY0"/>
                  </a:cxn>
                  <a:cxn ang="0">
                    <a:pos x="connsiteX1" y="connsiteY1"/>
                  </a:cxn>
                  <a:cxn ang="0">
                    <a:pos x="connsiteX2" y="connsiteY2"/>
                  </a:cxn>
                  <a:cxn ang="0">
                    <a:pos x="connsiteX3" y="connsiteY3"/>
                  </a:cxn>
                </a:cxnLst>
                <a:rect l="l" t="t" r="r" b="b"/>
                <a:pathLst>
                  <a:path w="600075" h="1257300">
                    <a:moveTo>
                      <a:pt x="0" y="1257300"/>
                    </a:moveTo>
                    <a:cubicBezTo>
                      <a:pt x="19844" y="1136650"/>
                      <a:pt x="39688" y="1016000"/>
                      <a:pt x="95250" y="866775"/>
                    </a:cubicBezTo>
                    <a:cubicBezTo>
                      <a:pt x="150812" y="717550"/>
                      <a:pt x="249238" y="506412"/>
                      <a:pt x="333375" y="361950"/>
                    </a:cubicBezTo>
                    <a:cubicBezTo>
                      <a:pt x="417512" y="217488"/>
                      <a:pt x="508793" y="108744"/>
                      <a:pt x="600075" y="0"/>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latin typeface="Open sans" panose="020B0606030504020204" pitchFamily="34" charset="0"/>
                  <a:ea typeface="Open sans" panose="020B0606030504020204" pitchFamily="34" charset="0"/>
                  <a:cs typeface="Open sans" panose="020B0606030504020204" pitchFamily="34" charset="0"/>
                </a:endParaRPr>
              </a:p>
            </p:txBody>
          </p:sp>
          <p:sp>
            <p:nvSpPr>
              <p:cNvPr id="23" name="Полилиния 22"/>
              <p:cNvSpPr/>
              <p:nvPr/>
            </p:nvSpPr>
            <p:spPr>
              <a:xfrm>
                <a:off x="5502883" y="4934658"/>
                <a:ext cx="240165" cy="1479169"/>
              </a:xfrm>
              <a:custGeom>
                <a:avLst/>
                <a:gdLst>
                  <a:gd name="connsiteX0" fmla="*/ 0 w 600075"/>
                  <a:gd name="connsiteY0" fmla="*/ 1257300 h 1257300"/>
                  <a:gd name="connsiteX1" fmla="*/ 95250 w 600075"/>
                  <a:gd name="connsiteY1" fmla="*/ 866775 h 1257300"/>
                  <a:gd name="connsiteX2" fmla="*/ 333375 w 600075"/>
                  <a:gd name="connsiteY2" fmla="*/ 361950 h 1257300"/>
                  <a:gd name="connsiteX3" fmla="*/ 600075 w 600075"/>
                  <a:gd name="connsiteY3" fmla="*/ 0 h 1257300"/>
                </a:gdLst>
                <a:ahLst/>
                <a:cxnLst>
                  <a:cxn ang="0">
                    <a:pos x="connsiteX0" y="connsiteY0"/>
                  </a:cxn>
                  <a:cxn ang="0">
                    <a:pos x="connsiteX1" y="connsiteY1"/>
                  </a:cxn>
                  <a:cxn ang="0">
                    <a:pos x="connsiteX2" y="connsiteY2"/>
                  </a:cxn>
                  <a:cxn ang="0">
                    <a:pos x="connsiteX3" y="connsiteY3"/>
                  </a:cxn>
                </a:cxnLst>
                <a:rect l="l" t="t" r="r" b="b"/>
                <a:pathLst>
                  <a:path w="600075" h="1257300">
                    <a:moveTo>
                      <a:pt x="0" y="1257300"/>
                    </a:moveTo>
                    <a:cubicBezTo>
                      <a:pt x="19844" y="1136650"/>
                      <a:pt x="39688" y="1016000"/>
                      <a:pt x="95250" y="866775"/>
                    </a:cubicBezTo>
                    <a:cubicBezTo>
                      <a:pt x="150812" y="717550"/>
                      <a:pt x="249238" y="506412"/>
                      <a:pt x="333375" y="361950"/>
                    </a:cubicBezTo>
                    <a:cubicBezTo>
                      <a:pt x="417512" y="217488"/>
                      <a:pt x="508793" y="108744"/>
                      <a:pt x="600075" y="0"/>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latin typeface="Open sans" panose="020B0606030504020204" pitchFamily="34" charset="0"/>
                  <a:ea typeface="Open sans" panose="020B0606030504020204" pitchFamily="34" charset="0"/>
                  <a:cs typeface="Open sans" panose="020B0606030504020204" pitchFamily="34" charset="0"/>
                </a:endParaRPr>
              </a:p>
            </p:txBody>
          </p:sp>
          <p:sp>
            <p:nvSpPr>
              <p:cNvPr id="24" name="Капля 23"/>
              <p:cNvSpPr/>
              <p:nvPr/>
            </p:nvSpPr>
            <p:spPr>
              <a:xfrm rot="18914916">
                <a:off x="5048248" y="6288087"/>
                <a:ext cx="914400" cy="914400"/>
              </a:xfrm>
              <a:prstGeom prst="teardrop">
                <a:avLst>
                  <a:gd name="adj" fmla="val 53039"/>
                </a:avLst>
              </a:prstGeom>
              <a:gradFill flip="none" rotWithShape="1">
                <a:gsLst>
                  <a:gs pos="0">
                    <a:schemeClr val="accent4">
                      <a:lumMod val="40000"/>
                      <a:lumOff val="60000"/>
                    </a:schemeClr>
                  </a:gs>
                  <a:gs pos="46000">
                    <a:schemeClr val="accent4">
                      <a:lumMod val="95000"/>
                      <a:lumOff val="5000"/>
                    </a:schemeClr>
                  </a:gs>
                  <a:gs pos="100000">
                    <a:srgbClr val="FF0000"/>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latin typeface="Open sans" panose="020B0606030504020204" pitchFamily="34" charset="0"/>
                  <a:ea typeface="Open sans" panose="020B0606030504020204" pitchFamily="34" charset="0"/>
                  <a:cs typeface="Open sans" panose="020B0606030504020204" pitchFamily="34" charset="0"/>
                </a:endParaRPr>
              </a:p>
            </p:txBody>
          </p:sp>
          <p:sp>
            <p:nvSpPr>
              <p:cNvPr id="25" name="Прямоугольник 24"/>
              <p:cNvSpPr/>
              <p:nvPr/>
            </p:nvSpPr>
            <p:spPr>
              <a:xfrm rot="1549687" flipH="1">
                <a:off x="5719032" y="4867908"/>
                <a:ext cx="48033" cy="165539"/>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4" name="Группа 13"/>
            <p:cNvGrpSpPr/>
            <p:nvPr/>
          </p:nvGrpSpPr>
          <p:grpSpPr>
            <a:xfrm>
              <a:off x="6352163" y="2138283"/>
              <a:ext cx="943610" cy="713922"/>
              <a:chOff x="1809750" y="4829628"/>
              <a:chExt cx="943610" cy="713922"/>
            </a:xfrm>
            <a:solidFill>
              <a:schemeClr val="bg2">
                <a:lumMod val="25000"/>
              </a:schemeClr>
            </a:solidFill>
          </p:grpSpPr>
          <p:sp>
            <p:nvSpPr>
              <p:cNvPr id="17" name="Прямоугольник 16"/>
              <p:cNvSpPr/>
              <p:nvPr/>
            </p:nvSpPr>
            <p:spPr>
              <a:xfrm>
                <a:off x="1809750" y="4895850"/>
                <a:ext cx="647700" cy="647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latin typeface="Open sans" panose="020B0606030504020204" pitchFamily="34" charset="0"/>
                  <a:ea typeface="Open sans" panose="020B0606030504020204" pitchFamily="34" charset="0"/>
                  <a:cs typeface="Open sans" panose="020B0606030504020204" pitchFamily="34" charset="0"/>
                </a:endParaRPr>
              </a:p>
            </p:txBody>
          </p:sp>
          <p:sp>
            <p:nvSpPr>
              <p:cNvPr id="18" name="Равнобедренный треугольник 17"/>
              <p:cNvSpPr/>
              <p:nvPr/>
            </p:nvSpPr>
            <p:spPr>
              <a:xfrm rot="16200000">
                <a:off x="2128447" y="5073668"/>
                <a:ext cx="647700" cy="29206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latin typeface="Open sans" panose="020B0606030504020204" pitchFamily="34" charset="0"/>
                  <a:ea typeface="Open sans" panose="020B0606030504020204" pitchFamily="34" charset="0"/>
                  <a:cs typeface="Open sans" panose="020B0606030504020204" pitchFamily="34" charset="0"/>
                </a:endParaRPr>
              </a:p>
            </p:txBody>
          </p:sp>
          <p:sp>
            <p:nvSpPr>
              <p:cNvPr id="19" name="Прямоугольник 18"/>
              <p:cNvSpPr/>
              <p:nvPr/>
            </p:nvSpPr>
            <p:spPr>
              <a:xfrm>
                <a:off x="2598329" y="4895850"/>
                <a:ext cx="155031" cy="647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latin typeface="Open sans" panose="020B0606030504020204" pitchFamily="34" charset="0"/>
                  <a:ea typeface="Open sans" panose="020B0606030504020204" pitchFamily="34" charset="0"/>
                  <a:cs typeface="Open sans" panose="020B0606030504020204" pitchFamily="34" charset="0"/>
                </a:endParaRPr>
              </a:p>
            </p:txBody>
          </p:sp>
          <p:sp>
            <p:nvSpPr>
              <p:cNvPr id="20" name="Прямоугольник 19"/>
              <p:cNvSpPr/>
              <p:nvPr/>
            </p:nvSpPr>
            <p:spPr>
              <a:xfrm>
                <a:off x="1878853" y="4829628"/>
                <a:ext cx="119436" cy="1333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latin typeface="Open sans" panose="020B0606030504020204" pitchFamily="34" charset="0"/>
                  <a:ea typeface="Open sans" panose="020B0606030504020204" pitchFamily="34" charset="0"/>
                  <a:cs typeface="Open sans" panose="020B0606030504020204" pitchFamily="34" charset="0"/>
                </a:endParaRPr>
              </a:p>
            </p:txBody>
          </p:sp>
        </p:grpSp>
        <p:sp>
          <p:nvSpPr>
            <p:cNvPr id="15" name="Полилиния 14"/>
            <p:cNvSpPr/>
            <p:nvPr/>
          </p:nvSpPr>
          <p:spPr>
            <a:xfrm rot="2906975" flipV="1">
              <a:off x="8265994" y="1753171"/>
              <a:ext cx="1231599" cy="224408"/>
            </a:xfrm>
            <a:custGeom>
              <a:avLst/>
              <a:gdLst>
                <a:gd name="connsiteX0" fmla="*/ 0 w 800100"/>
                <a:gd name="connsiteY0" fmla="*/ 43105 h 225990"/>
                <a:gd name="connsiteX1" fmla="*/ 53340 w 800100"/>
                <a:gd name="connsiteY1" fmla="*/ 12625 h 225990"/>
                <a:gd name="connsiteX2" fmla="*/ 83820 w 800100"/>
                <a:gd name="connsiteY2" fmla="*/ 225985 h 225990"/>
                <a:gd name="connsiteX3" fmla="*/ 137160 w 800100"/>
                <a:gd name="connsiteY3" fmla="*/ 20245 h 225990"/>
                <a:gd name="connsiteX4" fmla="*/ 167640 w 800100"/>
                <a:gd name="connsiteY4" fmla="*/ 210745 h 225990"/>
                <a:gd name="connsiteX5" fmla="*/ 251460 w 800100"/>
                <a:gd name="connsiteY5" fmla="*/ 20245 h 225990"/>
                <a:gd name="connsiteX6" fmla="*/ 289560 w 800100"/>
                <a:gd name="connsiteY6" fmla="*/ 225985 h 225990"/>
                <a:gd name="connsiteX7" fmla="*/ 365760 w 800100"/>
                <a:gd name="connsiteY7" fmla="*/ 12625 h 225990"/>
                <a:gd name="connsiteX8" fmla="*/ 411480 w 800100"/>
                <a:gd name="connsiteY8" fmla="*/ 218365 h 225990"/>
                <a:gd name="connsiteX9" fmla="*/ 502920 w 800100"/>
                <a:gd name="connsiteY9" fmla="*/ 20245 h 225990"/>
                <a:gd name="connsiteX10" fmla="*/ 563880 w 800100"/>
                <a:gd name="connsiteY10" fmla="*/ 218365 h 225990"/>
                <a:gd name="connsiteX11" fmla="*/ 647700 w 800100"/>
                <a:gd name="connsiteY11" fmla="*/ 81205 h 225990"/>
                <a:gd name="connsiteX12" fmla="*/ 693420 w 800100"/>
                <a:gd name="connsiteY12" fmla="*/ 142165 h 225990"/>
                <a:gd name="connsiteX13" fmla="*/ 800100 w 800100"/>
                <a:gd name="connsiteY13" fmla="*/ 126925 h 225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0100" h="225990">
                  <a:moveTo>
                    <a:pt x="0" y="43105"/>
                  </a:moveTo>
                  <a:cubicBezTo>
                    <a:pt x="19685" y="12625"/>
                    <a:pt x="39370" y="-17855"/>
                    <a:pt x="53340" y="12625"/>
                  </a:cubicBezTo>
                  <a:cubicBezTo>
                    <a:pt x="67310" y="43105"/>
                    <a:pt x="69850" y="224715"/>
                    <a:pt x="83820" y="225985"/>
                  </a:cubicBezTo>
                  <a:cubicBezTo>
                    <a:pt x="97790" y="227255"/>
                    <a:pt x="123190" y="22785"/>
                    <a:pt x="137160" y="20245"/>
                  </a:cubicBezTo>
                  <a:cubicBezTo>
                    <a:pt x="151130" y="17705"/>
                    <a:pt x="148590" y="210745"/>
                    <a:pt x="167640" y="210745"/>
                  </a:cubicBezTo>
                  <a:cubicBezTo>
                    <a:pt x="186690" y="210745"/>
                    <a:pt x="231140" y="17705"/>
                    <a:pt x="251460" y="20245"/>
                  </a:cubicBezTo>
                  <a:cubicBezTo>
                    <a:pt x="271780" y="22785"/>
                    <a:pt x="270510" y="227255"/>
                    <a:pt x="289560" y="225985"/>
                  </a:cubicBezTo>
                  <a:cubicBezTo>
                    <a:pt x="308610" y="224715"/>
                    <a:pt x="345440" y="13895"/>
                    <a:pt x="365760" y="12625"/>
                  </a:cubicBezTo>
                  <a:cubicBezTo>
                    <a:pt x="386080" y="11355"/>
                    <a:pt x="388620" y="217095"/>
                    <a:pt x="411480" y="218365"/>
                  </a:cubicBezTo>
                  <a:cubicBezTo>
                    <a:pt x="434340" y="219635"/>
                    <a:pt x="477520" y="20245"/>
                    <a:pt x="502920" y="20245"/>
                  </a:cubicBezTo>
                  <a:cubicBezTo>
                    <a:pt x="528320" y="20245"/>
                    <a:pt x="539750" y="208205"/>
                    <a:pt x="563880" y="218365"/>
                  </a:cubicBezTo>
                  <a:cubicBezTo>
                    <a:pt x="588010" y="228525"/>
                    <a:pt x="626110" y="93905"/>
                    <a:pt x="647700" y="81205"/>
                  </a:cubicBezTo>
                  <a:cubicBezTo>
                    <a:pt x="669290" y="68505"/>
                    <a:pt x="668020" y="134545"/>
                    <a:pt x="693420" y="142165"/>
                  </a:cubicBezTo>
                  <a:cubicBezTo>
                    <a:pt x="718820" y="149785"/>
                    <a:pt x="759460" y="138355"/>
                    <a:pt x="800100" y="126925"/>
                  </a:cubicBezTo>
                </a:path>
              </a:pathLst>
            </a:custGeom>
            <a:noFill/>
            <a:ln>
              <a:solidFill>
                <a:schemeClr val="bg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latin typeface="Open sans" panose="020B0606030504020204" pitchFamily="34" charset="0"/>
                <a:ea typeface="Open sans" panose="020B0606030504020204" pitchFamily="34" charset="0"/>
                <a:cs typeface="Open sans" panose="020B0606030504020204" pitchFamily="34" charset="0"/>
              </a:endParaRPr>
            </a:p>
          </p:txBody>
        </p:sp>
        <p:sp>
          <p:nvSpPr>
            <p:cNvPr id="16" name="Полилиния 15"/>
            <p:cNvSpPr/>
            <p:nvPr/>
          </p:nvSpPr>
          <p:spPr>
            <a:xfrm rot="10800000" flipV="1">
              <a:off x="7334261" y="2387804"/>
              <a:ext cx="1893034" cy="224534"/>
            </a:xfrm>
            <a:custGeom>
              <a:avLst/>
              <a:gdLst>
                <a:gd name="connsiteX0" fmla="*/ 0 w 800100"/>
                <a:gd name="connsiteY0" fmla="*/ 43105 h 225990"/>
                <a:gd name="connsiteX1" fmla="*/ 53340 w 800100"/>
                <a:gd name="connsiteY1" fmla="*/ 12625 h 225990"/>
                <a:gd name="connsiteX2" fmla="*/ 83820 w 800100"/>
                <a:gd name="connsiteY2" fmla="*/ 225985 h 225990"/>
                <a:gd name="connsiteX3" fmla="*/ 137160 w 800100"/>
                <a:gd name="connsiteY3" fmla="*/ 20245 h 225990"/>
                <a:gd name="connsiteX4" fmla="*/ 167640 w 800100"/>
                <a:gd name="connsiteY4" fmla="*/ 210745 h 225990"/>
                <a:gd name="connsiteX5" fmla="*/ 251460 w 800100"/>
                <a:gd name="connsiteY5" fmla="*/ 20245 h 225990"/>
                <a:gd name="connsiteX6" fmla="*/ 289560 w 800100"/>
                <a:gd name="connsiteY6" fmla="*/ 225985 h 225990"/>
                <a:gd name="connsiteX7" fmla="*/ 365760 w 800100"/>
                <a:gd name="connsiteY7" fmla="*/ 12625 h 225990"/>
                <a:gd name="connsiteX8" fmla="*/ 411480 w 800100"/>
                <a:gd name="connsiteY8" fmla="*/ 218365 h 225990"/>
                <a:gd name="connsiteX9" fmla="*/ 502920 w 800100"/>
                <a:gd name="connsiteY9" fmla="*/ 20245 h 225990"/>
                <a:gd name="connsiteX10" fmla="*/ 563880 w 800100"/>
                <a:gd name="connsiteY10" fmla="*/ 218365 h 225990"/>
                <a:gd name="connsiteX11" fmla="*/ 647700 w 800100"/>
                <a:gd name="connsiteY11" fmla="*/ 81205 h 225990"/>
                <a:gd name="connsiteX12" fmla="*/ 693420 w 800100"/>
                <a:gd name="connsiteY12" fmla="*/ 142165 h 225990"/>
                <a:gd name="connsiteX13" fmla="*/ 800100 w 800100"/>
                <a:gd name="connsiteY13" fmla="*/ 126925 h 225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0100" h="225990">
                  <a:moveTo>
                    <a:pt x="0" y="43105"/>
                  </a:moveTo>
                  <a:cubicBezTo>
                    <a:pt x="19685" y="12625"/>
                    <a:pt x="39370" y="-17855"/>
                    <a:pt x="53340" y="12625"/>
                  </a:cubicBezTo>
                  <a:cubicBezTo>
                    <a:pt x="67310" y="43105"/>
                    <a:pt x="69850" y="224715"/>
                    <a:pt x="83820" y="225985"/>
                  </a:cubicBezTo>
                  <a:cubicBezTo>
                    <a:pt x="97790" y="227255"/>
                    <a:pt x="123190" y="22785"/>
                    <a:pt x="137160" y="20245"/>
                  </a:cubicBezTo>
                  <a:cubicBezTo>
                    <a:pt x="151130" y="17705"/>
                    <a:pt x="148590" y="210745"/>
                    <a:pt x="167640" y="210745"/>
                  </a:cubicBezTo>
                  <a:cubicBezTo>
                    <a:pt x="186690" y="210745"/>
                    <a:pt x="231140" y="17705"/>
                    <a:pt x="251460" y="20245"/>
                  </a:cubicBezTo>
                  <a:cubicBezTo>
                    <a:pt x="271780" y="22785"/>
                    <a:pt x="270510" y="227255"/>
                    <a:pt x="289560" y="225985"/>
                  </a:cubicBezTo>
                  <a:cubicBezTo>
                    <a:pt x="308610" y="224715"/>
                    <a:pt x="345440" y="13895"/>
                    <a:pt x="365760" y="12625"/>
                  </a:cubicBezTo>
                  <a:cubicBezTo>
                    <a:pt x="386080" y="11355"/>
                    <a:pt x="388620" y="217095"/>
                    <a:pt x="411480" y="218365"/>
                  </a:cubicBezTo>
                  <a:cubicBezTo>
                    <a:pt x="434340" y="219635"/>
                    <a:pt x="477520" y="20245"/>
                    <a:pt x="502920" y="20245"/>
                  </a:cubicBezTo>
                  <a:cubicBezTo>
                    <a:pt x="528320" y="20245"/>
                    <a:pt x="539750" y="208205"/>
                    <a:pt x="563880" y="218365"/>
                  </a:cubicBezTo>
                  <a:cubicBezTo>
                    <a:pt x="588010" y="228525"/>
                    <a:pt x="626110" y="93905"/>
                    <a:pt x="647700" y="81205"/>
                  </a:cubicBezTo>
                  <a:cubicBezTo>
                    <a:pt x="669290" y="68505"/>
                    <a:pt x="668020" y="134545"/>
                    <a:pt x="693420" y="142165"/>
                  </a:cubicBezTo>
                  <a:cubicBezTo>
                    <a:pt x="718820" y="149785"/>
                    <a:pt x="759460" y="138355"/>
                    <a:pt x="800100" y="126925"/>
                  </a:cubicBezTo>
                </a:path>
              </a:pathLst>
            </a:custGeom>
            <a:noFill/>
            <a:ln>
              <a:solidFill>
                <a:srgbClr val="FFE389"/>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latin typeface="Open sans" panose="020B0606030504020204" pitchFamily="34" charset="0"/>
                <a:ea typeface="Open sans" panose="020B0606030504020204" pitchFamily="34" charset="0"/>
                <a:cs typeface="Open sans" panose="020B0606030504020204" pitchFamily="34" charset="0"/>
              </a:endParaRPr>
            </a:p>
          </p:txBody>
        </p:sp>
      </p:grpSp>
      <p:sp>
        <p:nvSpPr>
          <p:cNvPr id="41" name="Прямоугольник 40"/>
          <p:cNvSpPr/>
          <p:nvPr/>
        </p:nvSpPr>
        <p:spPr>
          <a:xfrm>
            <a:off x="457" y="6000170"/>
            <a:ext cx="9143093" cy="85783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ru-RU" sz="1509" dirty="0">
              <a:latin typeface="Georgia" panose="02040502050405020303" pitchFamily="18" charset="0"/>
            </a:endParaRPr>
          </a:p>
        </p:txBody>
      </p:sp>
      <p:sp>
        <p:nvSpPr>
          <p:cNvPr id="42" name="Прямоугольник 41"/>
          <p:cNvSpPr/>
          <p:nvPr/>
        </p:nvSpPr>
        <p:spPr>
          <a:xfrm>
            <a:off x="457" y="1"/>
            <a:ext cx="9143093" cy="84958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09">
              <a:latin typeface="Georgia" panose="02040502050405020303" pitchFamily="18" charset="0"/>
            </a:endParaRPr>
          </a:p>
        </p:txBody>
      </p:sp>
      <p:sp>
        <p:nvSpPr>
          <p:cNvPr id="43" name="Прямоугольник 42"/>
          <p:cNvSpPr/>
          <p:nvPr/>
        </p:nvSpPr>
        <p:spPr>
          <a:xfrm>
            <a:off x="0" y="125510"/>
            <a:ext cx="9144000" cy="707886"/>
          </a:xfrm>
          <a:prstGeom prst="rect">
            <a:avLst/>
          </a:prstGeom>
        </p:spPr>
        <p:txBody>
          <a:bodyPr wrap="square">
            <a:spAutoFit/>
          </a:bodyPr>
          <a:lstStyle/>
          <a:p>
            <a:pPr algn="ctr"/>
            <a:r>
              <a:rPr lang="en-US" sz="4000" dirty="0" smtClean="0">
                <a:solidFill>
                  <a:schemeClr val="bg1"/>
                </a:solidFill>
              </a:rPr>
              <a:t>Role of the EM Field</a:t>
            </a:r>
            <a:endParaRPr lang="ru-RU" sz="4000" dirty="0">
              <a:solidFill>
                <a:schemeClr val="bg1"/>
              </a:solidFill>
            </a:endParaRPr>
          </a:p>
        </p:txBody>
      </p:sp>
    </p:spTree>
    <p:extLst>
      <p:ext uri="{BB962C8B-B14F-4D97-AF65-F5344CB8AC3E}">
        <p14:creationId xmlns:p14="http://schemas.microsoft.com/office/powerpoint/2010/main" val="3342375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0" y="2779058"/>
            <a:ext cx="9144000" cy="646331"/>
          </a:xfrm>
          <a:prstGeom prst="rect">
            <a:avLst/>
          </a:prstGeom>
          <a:noFill/>
        </p:spPr>
        <p:txBody>
          <a:bodyPr wrap="square" rtlCol="0">
            <a:spAutoFit/>
          </a:bodyPr>
          <a:lstStyle/>
          <a:p>
            <a:pPr algn="ctr"/>
            <a:r>
              <a:rPr lang="en-US" sz="3600" dirty="0" smtClean="0">
                <a:solidFill>
                  <a:schemeClr val="bg1"/>
                </a:solidFill>
              </a:rPr>
              <a:t>Ok, water. What else?</a:t>
            </a:r>
            <a:endParaRPr lang="ru-RU" sz="3600" dirty="0">
              <a:solidFill>
                <a:schemeClr val="bg1"/>
              </a:solidFill>
            </a:endParaRPr>
          </a:p>
        </p:txBody>
      </p:sp>
    </p:spTree>
    <p:extLst>
      <p:ext uri="{BB962C8B-B14F-4D97-AF65-F5344CB8AC3E}">
        <p14:creationId xmlns:p14="http://schemas.microsoft.com/office/powerpoint/2010/main" val="308397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7"/>
          <p:cNvGrpSpPr>
            <a:grpSpLocks/>
          </p:cNvGrpSpPr>
          <p:nvPr/>
        </p:nvGrpSpPr>
        <p:grpSpPr bwMode="auto">
          <a:xfrm>
            <a:off x="573799" y="4690688"/>
            <a:ext cx="1138537" cy="1655763"/>
            <a:chOff x="0" y="0"/>
            <a:chExt cx="717" cy="1042"/>
          </a:xfrm>
        </p:grpSpPr>
        <p:grpSp>
          <p:nvGrpSpPr>
            <p:cNvPr id="31" name="Group 45"/>
            <p:cNvGrpSpPr>
              <a:grpSpLocks/>
            </p:cNvGrpSpPr>
            <p:nvPr/>
          </p:nvGrpSpPr>
          <p:grpSpPr bwMode="auto">
            <a:xfrm>
              <a:off x="0" y="0"/>
              <a:ext cx="717" cy="543"/>
              <a:chOff x="0" y="0"/>
              <a:chExt cx="717" cy="543"/>
            </a:xfrm>
          </p:grpSpPr>
          <p:sp>
            <p:nvSpPr>
              <p:cNvPr id="33" name="AutoShape 39"/>
              <p:cNvSpPr>
                <a:spLocks/>
              </p:cNvSpPr>
              <p:nvPr/>
            </p:nvSpPr>
            <p:spPr bwMode="auto">
              <a:xfrm rot="10800000">
                <a:off x="0" y="0"/>
                <a:ext cx="717" cy="543"/>
              </a:xfrm>
              <a:custGeom>
                <a:avLst/>
                <a:gdLst>
                  <a:gd name="T0" fmla="*/ 0 w 21600"/>
                  <a:gd name="T1" fmla="*/ 0 h 21600"/>
                  <a:gd name="T2" fmla="*/ 0 w 21600"/>
                  <a:gd name="T3" fmla="*/ 0 h 21600"/>
                  <a:gd name="T4" fmla="*/ 1 w 21600"/>
                  <a:gd name="T5" fmla="*/ 0 h 21600"/>
                  <a:gd name="T6" fmla="*/ 1 w 21600"/>
                  <a:gd name="T7" fmla="*/ 0 h 21600"/>
                  <a:gd name="T8" fmla="*/ 1 w 21600"/>
                  <a:gd name="T9" fmla="*/ 0 h 21600"/>
                  <a:gd name="T10" fmla="*/ 0 w 21600"/>
                  <a:gd name="T11" fmla="*/ 0 h 21600"/>
                  <a:gd name="T12" fmla="*/ 0 w 21600"/>
                  <a:gd name="T13" fmla="*/ 0 h 21600"/>
                  <a:gd name="T14" fmla="*/ 0 w 21600"/>
                  <a:gd name="T15" fmla="*/ 0 h 21600"/>
                  <a:gd name="T16" fmla="*/ 1 w 21600"/>
                  <a:gd name="T17" fmla="*/ 0 h 21600"/>
                  <a:gd name="T18" fmla="*/ 1 w 21600"/>
                  <a:gd name="T19" fmla="*/ 0 h 21600"/>
                  <a:gd name="T20" fmla="*/ 1 w 21600"/>
                  <a:gd name="T21" fmla="*/ 0 h 21600"/>
                  <a:gd name="T22" fmla="*/ 1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21600">
                    <a:moveTo>
                      <a:pt x="0" y="2672"/>
                    </a:moveTo>
                    <a:lnTo>
                      <a:pt x="2025" y="0"/>
                    </a:lnTo>
                    <a:lnTo>
                      <a:pt x="21600" y="0"/>
                    </a:lnTo>
                    <a:lnTo>
                      <a:pt x="21600" y="18928"/>
                    </a:lnTo>
                    <a:lnTo>
                      <a:pt x="19575" y="21600"/>
                    </a:lnTo>
                    <a:lnTo>
                      <a:pt x="0" y="21600"/>
                    </a:lnTo>
                    <a:lnTo>
                      <a:pt x="0" y="2672"/>
                    </a:lnTo>
                    <a:close/>
                    <a:moveTo>
                      <a:pt x="0" y="2672"/>
                    </a:moveTo>
                    <a:lnTo>
                      <a:pt x="19575" y="2672"/>
                    </a:lnTo>
                    <a:lnTo>
                      <a:pt x="21600" y="0"/>
                    </a:lnTo>
                    <a:moveTo>
                      <a:pt x="19575" y="2672"/>
                    </a:moveTo>
                    <a:lnTo>
                      <a:pt x="19575" y="21600"/>
                    </a:lnTo>
                  </a:path>
                </a:pathLst>
              </a:custGeom>
              <a:noFill/>
              <a:ln w="12700" cap="flat">
                <a:solidFill>
                  <a:srgbClr val="75707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ru-RU"/>
              </a:p>
            </p:txBody>
          </p:sp>
          <p:grpSp>
            <p:nvGrpSpPr>
              <p:cNvPr id="34" name="Group 44"/>
              <p:cNvGrpSpPr>
                <a:grpSpLocks/>
              </p:cNvGrpSpPr>
              <p:nvPr/>
            </p:nvGrpSpPr>
            <p:grpSpPr bwMode="auto">
              <a:xfrm>
                <a:off x="0" y="0"/>
                <a:ext cx="717" cy="543"/>
                <a:chOff x="0" y="0"/>
                <a:chExt cx="717" cy="543"/>
              </a:xfrm>
            </p:grpSpPr>
            <p:sp>
              <p:nvSpPr>
                <p:cNvPr id="35" name="AutoShape 40"/>
                <p:cNvSpPr>
                  <a:spLocks/>
                </p:cNvSpPr>
                <p:nvPr/>
              </p:nvSpPr>
              <p:spPr bwMode="auto">
                <a:xfrm>
                  <a:off x="0" y="0"/>
                  <a:ext cx="717" cy="543"/>
                </a:xfrm>
                <a:custGeom>
                  <a:avLst/>
                  <a:gdLst>
                    <a:gd name="T0" fmla="*/ 0 w 21600"/>
                    <a:gd name="T1" fmla="*/ 0 h 21600"/>
                    <a:gd name="T2" fmla="*/ 0 w 21600"/>
                    <a:gd name="T3" fmla="*/ 0 h 21600"/>
                    <a:gd name="T4" fmla="*/ 1 w 21600"/>
                    <a:gd name="T5" fmla="*/ 0 h 21600"/>
                    <a:gd name="T6" fmla="*/ 1 w 21600"/>
                    <a:gd name="T7" fmla="*/ 0 h 21600"/>
                    <a:gd name="T8" fmla="*/ 1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0" y="2672"/>
                      </a:moveTo>
                      <a:lnTo>
                        <a:pt x="2025" y="0"/>
                      </a:lnTo>
                      <a:lnTo>
                        <a:pt x="21600" y="0"/>
                      </a:lnTo>
                      <a:lnTo>
                        <a:pt x="21600" y="18928"/>
                      </a:lnTo>
                      <a:lnTo>
                        <a:pt x="19575" y="21600"/>
                      </a:lnTo>
                      <a:lnTo>
                        <a:pt x="0" y="21600"/>
                      </a:lnTo>
                      <a:lnTo>
                        <a:pt x="0" y="2672"/>
                      </a:lnTo>
                      <a:close/>
                      <a:moveTo>
                        <a:pt x="0" y="2672"/>
                      </a:moveTo>
                    </a:path>
                  </a:pathLst>
                </a:custGeom>
                <a:solidFill>
                  <a:srgbClr val="F2F2F2">
                    <a:alpha val="33725"/>
                  </a:srgbClr>
                </a:solidFill>
                <a:ln>
                  <a:noFill/>
                </a:ln>
                <a:extLst>
                  <a:ext uri="{91240B29-F687-4F45-9708-019B960494DF}">
                    <a14:hiddenLine xmlns:a14="http://schemas.microsoft.com/office/drawing/2010/main" w="12700" cap="flat">
                      <a:solidFill>
                        <a:srgbClr val="757070"/>
                      </a:solidFill>
                      <a:miter lim="800000"/>
                      <a:headEnd type="none" w="med" len="med"/>
                      <a:tailEnd type="none" w="med" len="med"/>
                    </a14:hiddenLine>
                  </a:ext>
                </a:extLst>
              </p:spPr>
              <p:txBody>
                <a:bodyPr lIns="0" tIns="0" rIns="0" bIns="0"/>
                <a:lstStyle/>
                <a:p>
                  <a:endParaRPr lang="ru-RU"/>
                </a:p>
              </p:txBody>
            </p:sp>
            <p:sp>
              <p:nvSpPr>
                <p:cNvPr id="36" name="AutoShape 41"/>
                <p:cNvSpPr>
                  <a:spLocks/>
                </p:cNvSpPr>
                <p:nvPr/>
              </p:nvSpPr>
              <p:spPr bwMode="auto">
                <a:xfrm>
                  <a:off x="649" y="0"/>
                  <a:ext cx="68" cy="54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2672"/>
                      </a:moveTo>
                      <a:lnTo>
                        <a:pt x="21600" y="0"/>
                      </a:lnTo>
                      <a:lnTo>
                        <a:pt x="21600" y="18928"/>
                      </a:lnTo>
                      <a:lnTo>
                        <a:pt x="0" y="21600"/>
                      </a:lnTo>
                      <a:lnTo>
                        <a:pt x="0" y="2672"/>
                      </a:lnTo>
                      <a:close/>
                      <a:moveTo>
                        <a:pt x="0" y="2672"/>
                      </a:moveTo>
                    </a:path>
                  </a:pathLst>
                </a:custGeom>
                <a:solidFill>
                  <a:srgbClr val="000000">
                    <a:alpha val="20000"/>
                  </a:srgbClr>
                </a:solidFill>
                <a:ln>
                  <a:noFill/>
                </a:ln>
                <a:extLst>
                  <a:ext uri="{91240B29-F687-4F45-9708-019B960494DF}">
                    <a14:hiddenLine xmlns:a14="http://schemas.microsoft.com/office/drawing/2010/main" w="12700" cap="flat">
                      <a:solidFill>
                        <a:srgbClr val="757070"/>
                      </a:solidFill>
                      <a:miter lim="800000"/>
                      <a:headEnd type="none" w="med" len="med"/>
                      <a:tailEnd type="none" w="med" len="med"/>
                    </a14:hiddenLine>
                  </a:ext>
                </a:extLst>
              </p:spPr>
              <p:txBody>
                <a:bodyPr lIns="0" tIns="0" rIns="0" bIns="0"/>
                <a:lstStyle/>
                <a:p>
                  <a:endParaRPr lang="ru-RU"/>
                </a:p>
              </p:txBody>
            </p:sp>
            <p:sp>
              <p:nvSpPr>
                <p:cNvPr id="37" name="AutoShape 42"/>
                <p:cNvSpPr>
                  <a:spLocks/>
                </p:cNvSpPr>
                <p:nvPr/>
              </p:nvSpPr>
              <p:spPr bwMode="auto">
                <a:xfrm>
                  <a:off x="0" y="0"/>
                  <a:ext cx="717" cy="67"/>
                </a:xfrm>
                <a:custGeom>
                  <a:avLst/>
                  <a:gdLst>
                    <a:gd name="T0" fmla="*/ 0 w 21600"/>
                    <a:gd name="T1" fmla="*/ 0 h 21600"/>
                    <a:gd name="T2" fmla="*/ 0 w 21600"/>
                    <a:gd name="T3" fmla="*/ 0 h 21600"/>
                    <a:gd name="T4" fmla="*/ 1 w 21600"/>
                    <a:gd name="T5" fmla="*/ 0 h 21600"/>
                    <a:gd name="T6" fmla="*/ 1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21600"/>
                      </a:moveTo>
                      <a:lnTo>
                        <a:pt x="2025" y="0"/>
                      </a:lnTo>
                      <a:lnTo>
                        <a:pt x="21600" y="0"/>
                      </a:lnTo>
                      <a:lnTo>
                        <a:pt x="19575" y="21600"/>
                      </a:lnTo>
                      <a:lnTo>
                        <a:pt x="0" y="21600"/>
                      </a:lnTo>
                      <a:close/>
                      <a:moveTo>
                        <a:pt x="0" y="21600"/>
                      </a:moveTo>
                    </a:path>
                  </a:pathLst>
                </a:custGeom>
                <a:solidFill>
                  <a:srgbClr val="FFFFFF">
                    <a:alpha val="20000"/>
                  </a:srgbClr>
                </a:solidFill>
                <a:ln>
                  <a:noFill/>
                </a:ln>
                <a:extLst>
                  <a:ext uri="{91240B29-F687-4F45-9708-019B960494DF}">
                    <a14:hiddenLine xmlns:a14="http://schemas.microsoft.com/office/drawing/2010/main" w="12700" cap="flat">
                      <a:solidFill>
                        <a:srgbClr val="757070"/>
                      </a:solidFill>
                      <a:miter lim="800000"/>
                      <a:headEnd type="none" w="med" len="med"/>
                      <a:tailEnd type="none" w="med" len="med"/>
                    </a14:hiddenLine>
                  </a:ext>
                </a:extLst>
              </p:spPr>
              <p:txBody>
                <a:bodyPr lIns="0" tIns="0" rIns="0" bIns="0"/>
                <a:lstStyle/>
                <a:p>
                  <a:endParaRPr lang="ru-RU"/>
                </a:p>
              </p:txBody>
            </p:sp>
            <p:sp>
              <p:nvSpPr>
                <p:cNvPr id="38" name="AutoShape 43"/>
                <p:cNvSpPr>
                  <a:spLocks/>
                </p:cNvSpPr>
                <p:nvPr/>
              </p:nvSpPr>
              <p:spPr bwMode="auto">
                <a:xfrm>
                  <a:off x="0" y="0"/>
                  <a:ext cx="717" cy="543"/>
                </a:xfrm>
                <a:custGeom>
                  <a:avLst/>
                  <a:gdLst>
                    <a:gd name="T0" fmla="*/ 0 w 21600"/>
                    <a:gd name="T1" fmla="*/ 0 h 21600"/>
                    <a:gd name="T2" fmla="*/ 0 w 21600"/>
                    <a:gd name="T3" fmla="*/ 0 h 21600"/>
                    <a:gd name="T4" fmla="*/ 1 w 21600"/>
                    <a:gd name="T5" fmla="*/ 0 h 21600"/>
                    <a:gd name="T6" fmla="*/ 1 w 21600"/>
                    <a:gd name="T7" fmla="*/ 0 h 21600"/>
                    <a:gd name="T8" fmla="*/ 1 w 21600"/>
                    <a:gd name="T9" fmla="*/ 0 h 21600"/>
                    <a:gd name="T10" fmla="*/ 0 w 21600"/>
                    <a:gd name="T11" fmla="*/ 0 h 21600"/>
                    <a:gd name="T12" fmla="*/ 0 w 21600"/>
                    <a:gd name="T13" fmla="*/ 0 h 21600"/>
                    <a:gd name="T14" fmla="*/ 0 w 21600"/>
                    <a:gd name="T15" fmla="*/ 0 h 21600"/>
                    <a:gd name="T16" fmla="*/ 1 w 21600"/>
                    <a:gd name="T17" fmla="*/ 0 h 21600"/>
                    <a:gd name="T18" fmla="*/ 1 w 21600"/>
                    <a:gd name="T19" fmla="*/ 0 h 21600"/>
                    <a:gd name="T20" fmla="*/ 1 w 21600"/>
                    <a:gd name="T21" fmla="*/ 0 h 21600"/>
                    <a:gd name="T22" fmla="*/ 1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21600">
                      <a:moveTo>
                        <a:pt x="0" y="2672"/>
                      </a:moveTo>
                      <a:lnTo>
                        <a:pt x="2025" y="0"/>
                      </a:lnTo>
                      <a:lnTo>
                        <a:pt x="21600" y="0"/>
                      </a:lnTo>
                      <a:lnTo>
                        <a:pt x="21600" y="18928"/>
                      </a:lnTo>
                      <a:lnTo>
                        <a:pt x="19575" y="21600"/>
                      </a:lnTo>
                      <a:lnTo>
                        <a:pt x="0" y="21600"/>
                      </a:lnTo>
                      <a:lnTo>
                        <a:pt x="0" y="2672"/>
                      </a:lnTo>
                      <a:close/>
                      <a:moveTo>
                        <a:pt x="0" y="2672"/>
                      </a:moveTo>
                      <a:lnTo>
                        <a:pt x="19575" y="2672"/>
                      </a:lnTo>
                      <a:lnTo>
                        <a:pt x="21600" y="0"/>
                      </a:lnTo>
                      <a:moveTo>
                        <a:pt x="19575" y="2672"/>
                      </a:moveTo>
                      <a:lnTo>
                        <a:pt x="19575" y="21600"/>
                      </a:lnTo>
                    </a:path>
                  </a:pathLst>
                </a:custGeom>
                <a:noFill/>
                <a:ln w="12700" cap="flat">
                  <a:solidFill>
                    <a:srgbClr val="75707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ru-RU"/>
                </a:p>
              </p:txBody>
            </p:sp>
          </p:grpSp>
        </p:grpSp>
        <p:sp>
          <p:nvSpPr>
            <p:cNvPr id="32" name="Rectangle 46"/>
            <p:cNvSpPr>
              <a:spLocks/>
            </p:cNvSpPr>
            <p:nvPr/>
          </p:nvSpPr>
          <p:spPr bwMode="auto">
            <a:xfrm>
              <a:off x="133" y="586"/>
              <a:ext cx="432"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wrap="none" lIns="38100" tIns="38100" rIns="38100" bIns="38100">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566738" indent="-188913">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944563" indent="-188913">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322388" indent="-1889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1700213" indent="-1889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1574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6146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0718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5290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ru-RU" sz="1400" b="1">
                  <a:latin typeface="Lucida Grande" charset="0"/>
                  <a:ea typeface="Lucida Grande" charset="0"/>
                  <a:cs typeface="Lucida Grande" charset="0"/>
                  <a:sym typeface="Lucida Grande" charset="0"/>
                </a:rPr>
                <a:t>Glass </a:t>
              </a:r>
              <a:endParaRPr lang="en-US" altLang="ru-RU" sz="1800">
                <a:latin typeface="Lucida Grande" charset="0"/>
                <a:ea typeface="Lucida Grande" charset="0"/>
                <a:cs typeface="Lucida Grande" charset="0"/>
                <a:sym typeface="Lucida Grande" charset="0"/>
              </a:endParaRPr>
            </a:p>
            <a:p>
              <a:pPr algn="ctr" eaLnBrk="1" hangingPunct="1">
                <a:lnSpc>
                  <a:spcPct val="100000"/>
                </a:lnSpc>
                <a:spcBef>
                  <a:spcPct val="0"/>
                </a:spcBef>
                <a:buFontTx/>
                <a:buNone/>
              </a:pPr>
              <a:r>
                <a:rPr lang="en-US" altLang="ru-RU" sz="1400" b="1">
                  <a:latin typeface="Lucida Grande" charset="0"/>
                  <a:ea typeface="Lucida Grande" charset="0"/>
                  <a:cs typeface="Lucida Grande" charset="0"/>
                  <a:sym typeface="Lucida Grande" charset="0"/>
                </a:rPr>
                <a:t>or</a:t>
              </a:r>
            </a:p>
            <a:p>
              <a:pPr algn="ctr" eaLnBrk="1" hangingPunct="1">
                <a:lnSpc>
                  <a:spcPct val="100000"/>
                </a:lnSpc>
                <a:spcBef>
                  <a:spcPct val="0"/>
                </a:spcBef>
                <a:buFontTx/>
                <a:buNone/>
              </a:pPr>
              <a:r>
                <a:rPr lang="en-US" altLang="ru-RU" sz="1400" b="1">
                  <a:latin typeface="Lucida Grande" charset="0"/>
                  <a:ea typeface="Lucida Grande" charset="0"/>
                  <a:cs typeface="Lucida Grande" charset="0"/>
                  <a:sym typeface="Lucida Grande" charset="0"/>
                </a:rPr>
                <a:t>Plastic</a:t>
              </a:r>
            </a:p>
          </p:txBody>
        </p:sp>
      </p:grpSp>
      <p:grpSp>
        <p:nvGrpSpPr>
          <p:cNvPr id="6" name="Group 50"/>
          <p:cNvGrpSpPr>
            <a:grpSpLocks/>
          </p:cNvGrpSpPr>
          <p:nvPr/>
        </p:nvGrpSpPr>
        <p:grpSpPr bwMode="auto">
          <a:xfrm>
            <a:off x="536599" y="2613258"/>
            <a:ext cx="1290977" cy="1655763"/>
            <a:chOff x="0" y="0"/>
            <a:chExt cx="812" cy="1042"/>
          </a:xfrm>
        </p:grpSpPr>
        <p:sp>
          <p:nvSpPr>
            <p:cNvPr id="29" name="AutoShape 48"/>
            <p:cNvSpPr>
              <a:spLocks/>
            </p:cNvSpPr>
            <p:nvPr/>
          </p:nvSpPr>
          <p:spPr bwMode="auto">
            <a:xfrm>
              <a:off x="0" y="0"/>
              <a:ext cx="812" cy="785"/>
            </a:xfrm>
            <a:custGeom>
              <a:avLst/>
              <a:gdLst>
                <a:gd name="T0" fmla="*/ 0 w 21600"/>
                <a:gd name="T1" fmla="*/ 0 h 21600"/>
                <a:gd name="T2" fmla="*/ 0 w 21600"/>
                <a:gd name="T3" fmla="*/ 0 h 21600"/>
                <a:gd name="T4" fmla="*/ 1 w 21600"/>
                <a:gd name="T5" fmla="*/ 0 h 21600"/>
                <a:gd name="T6" fmla="*/ 1 w 21600"/>
                <a:gd name="T7" fmla="*/ 0 h 21600"/>
                <a:gd name="T8" fmla="*/ 1 w 21600"/>
                <a:gd name="T9" fmla="*/ 0 h 21600"/>
                <a:gd name="T10" fmla="*/ 1 w 21600"/>
                <a:gd name="T11" fmla="*/ 1 h 21600"/>
                <a:gd name="T12" fmla="*/ 1 w 21600"/>
                <a:gd name="T13" fmla="*/ 1 h 21600"/>
                <a:gd name="T14" fmla="*/ 1 w 21600"/>
                <a:gd name="T15" fmla="*/ 1 h 21600"/>
                <a:gd name="T16" fmla="*/ 0 w 21600"/>
                <a:gd name="T17" fmla="*/ 1 h 21600"/>
                <a:gd name="T18" fmla="*/ 0 w 21600"/>
                <a:gd name="T19" fmla="*/ 1 h 21600"/>
                <a:gd name="T20" fmla="*/ 0 w 21600"/>
                <a:gd name="T21" fmla="*/ 0 h 21600"/>
                <a:gd name="T22" fmla="*/ 0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21600">
                  <a:moveTo>
                    <a:pt x="0" y="2236"/>
                  </a:moveTo>
                  <a:cubicBezTo>
                    <a:pt x="0" y="3471"/>
                    <a:pt x="2418" y="4472"/>
                    <a:pt x="5400" y="4472"/>
                  </a:cubicBezTo>
                  <a:cubicBezTo>
                    <a:pt x="8382" y="4472"/>
                    <a:pt x="10800" y="3471"/>
                    <a:pt x="10800" y="2236"/>
                  </a:cubicBezTo>
                  <a:cubicBezTo>
                    <a:pt x="10800" y="1001"/>
                    <a:pt x="13218" y="0"/>
                    <a:pt x="16200" y="0"/>
                  </a:cubicBezTo>
                  <a:cubicBezTo>
                    <a:pt x="19182" y="0"/>
                    <a:pt x="21600" y="1001"/>
                    <a:pt x="21600" y="2236"/>
                  </a:cubicBezTo>
                  <a:lnTo>
                    <a:pt x="21600" y="19364"/>
                  </a:lnTo>
                  <a:cubicBezTo>
                    <a:pt x="21600" y="18129"/>
                    <a:pt x="19182" y="17128"/>
                    <a:pt x="16200" y="17128"/>
                  </a:cubicBezTo>
                  <a:cubicBezTo>
                    <a:pt x="13218" y="17128"/>
                    <a:pt x="10800" y="18129"/>
                    <a:pt x="10800" y="19364"/>
                  </a:cubicBezTo>
                  <a:cubicBezTo>
                    <a:pt x="10800" y="20599"/>
                    <a:pt x="8382" y="21600"/>
                    <a:pt x="5400" y="21600"/>
                  </a:cubicBezTo>
                  <a:cubicBezTo>
                    <a:pt x="2418" y="21600"/>
                    <a:pt x="0" y="20599"/>
                    <a:pt x="0" y="19364"/>
                  </a:cubicBezTo>
                  <a:lnTo>
                    <a:pt x="0" y="2236"/>
                  </a:lnTo>
                  <a:close/>
                  <a:moveTo>
                    <a:pt x="0" y="2236"/>
                  </a:moveTo>
                </a:path>
              </a:pathLst>
            </a:custGeom>
            <a:solidFill>
              <a:srgbClr val="F5F5F5"/>
            </a:solidFill>
            <a:ln w="12700" cap="flat">
              <a:solidFill>
                <a:srgbClr val="D8D8D8"/>
              </a:solidFill>
              <a:prstDash val="solid"/>
              <a:miter lim="800000"/>
              <a:headEnd type="none" w="med" len="med"/>
              <a:tailEnd type="none" w="med" len="med"/>
            </a:ln>
          </p:spPr>
          <p:txBody>
            <a:bodyPr lIns="0" tIns="0" rIns="0" bIns="0"/>
            <a:lstStyle/>
            <a:p>
              <a:endParaRPr lang="ru-RU"/>
            </a:p>
          </p:txBody>
        </p:sp>
        <p:sp>
          <p:nvSpPr>
            <p:cNvPr id="30" name="Rectangle 49"/>
            <p:cNvSpPr>
              <a:spLocks/>
            </p:cNvSpPr>
            <p:nvPr/>
          </p:nvSpPr>
          <p:spPr bwMode="auto">
            <a:xfrm>
              <a:off x="16" y="858"/>
              <a:ext cx="650"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wrap="none" lIns="38100" tIns="38100" rIns="38100" bIns="38100">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566738" indent="-188913">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944563" indent="-188913">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322388" indent="-1889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1700213" indent="-1889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1574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6146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0718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5290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ru-RU" sz="1400" b="1" dirty="0">
                  <a:latin typeface="Lucida Grande" charset="0"/>
                  <a:ea typeface="Lucida Grande" charset="0"/>
                  <a:cs typeface="Lucida Grande" charset="0"/>
                  <a:sym typeface="Lucida Grande" charset="0"/>
                </a:rPr>
                <a:t>Aluminum</a:t>
              </a:r>
            </a:p>
          </p:txBody>
        </p:sp>
      </p:grpSp>
      <p:grpSp>
        <p:nvGrpSpPr>
          <p:cNvPr id="7" name="Group 53"/>
          <p:cNvGrpSpPr>
            <a:grpSpLocks/>
          </p:cNvGrpSpPr>
          <p:nvPr/>
        </p:nvGrpSpPr>
        <p:grpSpPr bwMode="auto">
          <a:xfrm>
            <a:off x="2229319" y="2778358"/>
            <a:ext cx="916229" cy="1463675"/>
            <a:chOff x="0" y="0"/>
            <a:chExt cx="577" cy="922"/>
          </a:xfrm>
        </p:grpSpPr>
        <p:sp>
          <p:nvSpPr>
            <p:cNvPr id="27" name="AutoShape 51"/>
            <p:cNvSpPr>
              <a:spLocks/>
            </p:cNvSpPr>
            <p:nvPr/>
          </p:nvSpPr>
          <p:spPr bwMode="auto">
            <a:xfrm>
              <a:off x="0" y="0"/>
              <a:ext cx="577" cy="57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path>
              </a:pathLst>
            </a:custGeom>
            <a:solidFill>
              <a:srgbClr val="BF90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ru-RU"/>
            </a:p>
          </p:txBody>
        </p:sp>
        <p:sp>
          <p:nvSpPr>
            <p:cNvPr id="28" name="Rectangle 52"/>
            <p:cNvSpPr>
              <a:spLocks/>
            </p:cNvSpPr>
            <p:nvPr/>
          </p:nvSpPr>
          <p:spPr bwMode="auto">
            <a:xfrm>
              <a:off x="45" y="602"/>
              <a:ext cx="494"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wrap="none" lIns="38100" tIns="38100" rIns="38100" bIns="38100">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566738" indent="-188913">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944563" indent="-188913">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322388" indent="-1889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1700213" indent="-1889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1574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6146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0718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5290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ru-RU" sz="1400" b="1">
                  <a:latin typeface="Lucida Grande" charset="0"/>
                  <a:ea typeface="Lucida Grande" charset="0"/>
                  <a:cs typeface="Lucida Grande" charset="0"/>
                  <a:sym typeface="Lucida Grande" charset="0"/>
                </a:rPr>
                <a:t>Wax </a:t>
              </a:r>
              <a:endParaRPr lang="en-US" altLang="ru-RU" sz="1800">
                <a:latin typeface="Lucida Grande" charset="0"/>
                <a:ea typeface="Lucida Grande" charset="0"/>
                <a:cs typeface="Lucida Grande" charset="0"/>
                <a:sym typeface="Lucida Grande" charset="0"/>
              </a:endParaRPr>
            </a:p>
            <a:p>
              <a:pPr algn="ctr" eaLnBrk="1" hangingPunct="1">
                <a:lnSpc>
                  <a:spcPct val="100000"/>
                </a:lnSpc>
                <a:spcBef>
                  <a:spcPct val="0"/>
                </a:spcBef>
                <a:buFontTx/>
                <a:buNone/>
              </a:pPr>
              <a:r>
                <a:rPr lang="en-US" altLang="ru-RU" sz="1400" b="1">
                  <a:latin typeface="Lucida Grande" charset="0"/>
                  <a:ea typeface="Lucida Grande" charset="0"/>
                  <a:cs typeface="Lucida Grande" charset="0"/>
                  <a:sym typeface="Lucida Grande" charset="0"/>
                </a:rPr>
                <a:t>Paraffin</a:t>
              </a:r>
            </a:p>
          </p:txBody>
        </p:sp>
      </p:grpSp>
      <p:grpSp>
        <p:nvGrpSpPr>
          <p:cNvPr id="8" name="Group 56"/>
          <p:cNvGrpSpPr>
            <a:grpSpLocks/>
          </p:cNvGrpSpPr>
          <p:nvPr/>
        </p:nvGrpSpPr>
        <p:grpSpPr bwMode="auto">
          <a:xfrm>
            <a:off x="611231" y="924158"/>
            <a:ext cx="1122658" cy="1412875"/>
            <a:chOff x="0" y="0"/>
            <a:chExt cx="706" cy="890"/>
          </a:xfrm>
        </p:grpSpPr>
        <p:sp>
          <p:nvSpPr>
            <p:cNvPr id="25" name="AutoShape 54"/>
            <p:cNvSpPr>
              <a:spLocks/>
            </p:cNvSpPr>
            <p:nvPr/>
          </p:nvSpPr>
          <p:spPr bwMode="auto">
            <a:xfrm rot="-2640000">
              <a:off x="103" y="103"/>
              <a:ext cx="500" cy="50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600" h="2160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moveTo>
                    <a:pt x="0" y="10800"/>
                  </a:moveTo>
                </a:path>
              </a:pathLst>
            </a:custGeom>
            <a:solidFill>
              <a:srgbClr val="00B0F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ru-RU"/>
            </a:p>
          </p:txBody>
        </p:sp>
        <p:sp>
          <p:nvSpPr>
            <p:cNvPr id="26" name="Rectangle 55"/>
            <p:cNvSpPr>
              <a:spLocks/>
            </p:cNvSpPr>
            <p:nvPr/>
          </p:nvSpPr>
          <p:spPr bwMode="auto">
            <a:xfrm>
              <a:off x="102" y="706"/>
              <a:ext cx="462"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wrap="none" lIns="38100" tIns="38100" rIns="38100" bIns="38100">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566738" indent="-188913">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944563" indent="-188913">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322388" indent="-1889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1700213" indent="-1889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1574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6146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0718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5290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ru-RU" sz="1400" b="1">
                  <a:latin typeface="Lucida Grande" charset="0"/>
                  <a:ea typeface="Lucida Grande" charset="0"/>
                  <a:cs typeface="Lucida Grande" charset="0"/>
                  <a:sym typeface="Lucida Grande" charset="0"/>
                </a:rPr>
                <a:t>WATER</a:t>
              </a:r>
            </a:p>
          </p:txBody>
        </p:sp>
      </p:grpSp>
      <p:grpSp>
        <p:nvGrpSpPr>
          <p:cNvPr id="9" name="Group 59"/>
          <p:cNvGrpSpPr>
            <a:grpSpLocks/>
          </p:cNvGrpSpPr>
          <p:nvPr/>
        </p:nvGrpSpPr>
        <p:grpSpPr bwMode="auto">
          <a:xfrm>
            <a:off x="2084819" y="944796"/>
            <a:ext cx="1121070" cy="1512888"/>
            <a:chOff x="0" y="0"/>
            <a:chExt cx="706" cy="953"/>
          </a:xfrm>
        </p:grpSpPr>
        <p:sp>
          <p:nvSpPr>
            <p:cNvPr id="23" name="AutoShape 57"/>
            <p:cNvSpPr>
              <a:spLocks/>
            </p:cNvSpPr>
            <p:nvPr/>
          </p:nvSpPr>
          <p:spPr bwMode="auto">
            <a:xfrm rot="-2640000">
              <a:off x="103" y="103"/>
              <a:ext cx="500" cy="50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600" h="2160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moveTo>
                    <a:pt x="0" y="10800"/>
                  </a:moveTo>
                </a:path>
              </a:pathLst>
            </a:custGeom>
            <a:solidFill>
              <a:srgbClr val="DDDBDB"/>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ru-RU"/>
            </a:p>
          </p:txBody>
        </p:sp>
        <p:sp>
          <p:nvSpPr>
            <p:cNvPr id="24" name="Rectangle 58"/>
            <p:cNvSpPr>
              <a:spLocks/>
            </p:cNvSpPr>
            <p:nvPr/>
          </p:nvSpPr>
          <p:spPr bwMode="auto">
            <a:xfrm>
              <a:off x="63" y="633"/>
              <a:ext cx="591"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wrap="none" lIns="38100" tIns="38100" rIns="38100" bIns="38100">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566738" indent="-188913">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944563" indent="-188913">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322388" indent="-1889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1700213" indent="-1889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1574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6146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0718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5290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ru-RU" sz="1400" b="1">
                  <a:latin typeface="Lucida Grande" charset="0"/>
                  <a:ea typeface="Lucida Grande" charset="0"/>
                  <a:cs typeface="Lucida Grande" charset="0"/>
                  <a:sym typeface="Lucida Grande" charset="0"/>
                </a:rPr>
                <a:t>Alcohol</a:t>
              </a:r>
              <a:endParaRPr lang="en-US" altLang="ru-RU" sz="1800">
                <a:latin typeface="Lucida Grande" charset="0"/>
                <a:ea typeface="Lucida Grande" charset="0"/>
                <a:cs typeface="Lucida Grande" charset="0"/>
                <a:sym typeface="Lucida Grande" charset="0"/>
              </a:endParaRPr>
            </a:p>
            <a:p>
              <a:pPr algn="ctr" eaLnBrk="1" hangingPunct="1">
                <a:lnSpc>
                  <a:spcPct val="100000"/>
                </a:lnSpc>
                <a:spcBef>
                  <a:spcPct val="0"/>
                </a:spcBef>
                <a:buFontTx/>
                <a:buNone/>
              </a:pPr>
              <a:r>
                <a:rPr lang="en-US" altLang="ru-RU" sz="1400" b="1">
                  <a:latin typeface="Lucida Grande" charset="0"/>
                  <a:ea typeface="Lucida Grande" charset="0"/>
                  <a:cs typeface="Lucida Grande" charset="0"/>
                  <a:sym typeface="Lucida Grande" charset="0"/>
                </a:rPr>
                <a:t>solutions</a:t>
              </a:r>
            </a:p>
          </p:txBody>
        </p:sp>
      </p:grpSp>
      <p:sp>
        <p:nvSpPr>
          <p:cNvPr id="15" name="Rectangle 69"/>
          <p:cNvSpPr>
            <a:spLocks/>
          </p:cNvSpPr>
          <p:nvPr/>
        </p:nvSpPr>
        <p:spPr bwMode="auto">
          <a:xfrm>
            <a:off x="299999" y="1259121"/>
            <a:ext cx="7622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wrap="none" lIns="38100" tIns="38100" rIns="38100" bIns="38100">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566738" indent="-188913">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944563" indent="-188913">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322388" indent="-1889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1700213" indent="-1889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1574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6146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0718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5290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r" eaLnBrk="1" hangingPunct="1">
              <a:lnSpc>
                <a:spcPct val="100000"/>
              </a:lnSpc>
              <a:spcBef>
                <a:spcPct val="0"/>
              </a:spcBef>
              <a:buFontTx/>
              <a:buNone/>
            </a:pPr>
            <a:endParaRPr lang="en-US" altLang="ru-RU" sz="1400" b="1" dirty="0">
              <a:latin typeface="Lucida Grande" charset="0"/>
              <a:ea typeface="Lucida Grande" charset="0"/>
              <a:cs typeface="Lucida Grande" charset="0"/>
              <a:sym typeface="Lucida Grande" charset="0"/>
            </a:endParaRPr>
          </a:p>
        </p:txBody>
      </p:sp>
      <p:sp>
        <p:nvSpPr>
          <p:cNvPr id="11" name="Rectangle 72"/>
          <p:cNvSpPr>
            <a:spLocks/>
          </p:cNvSpPr>
          <p:nvPr/>
        </p:nvSpPr>
        <p:spPr bwMode="auto">
          <a:xfrm>
            <a:off x="2399227" y="4834456"/>
            <a:ext cx="68598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lIns="38100" tIns="38100" rIns="38100" bIns="38100"/>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566738" indent="-188913">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944563" indent="-188913">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322388" indent="-1889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1700213" indent="-1889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1574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6146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0718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529013" indent="-1889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ru-RU" sz="4800" dirty="0">
                <a:solidFill>
                  <a:srgbClr val="757070"/>
                </a:solidFill>
                <a:latin typeface="Lucida Grande" charset="0"/>
                <a:ea typeface="Lucida Grande" charset="0"/>
                <a:cs typeface="Lucida Grande" charset="0"/>
                <a:sym typeface="Lucida Grande" charset="0"/>
              </a:rPr>
              <a:t>…</a:t>
            </a:r>
          </a:p>
        </p:txBody>
      </p:sp>
      <p:sp>
        <p:nvSpPr>
          <p:cNvPr id="39" name="TextBox 38"/>
          <p:cNvSpPr txBox="1"/>
          <p:nvPr/>
        </p:nvSpPr>
        <p:spPr>
          <a:xfrm>
            <a:off x="0" y="-1874"/>
            <a:ext cx="7347844" cy="646331"/>
          </a:xfrm>
          <a:prstGeom prst="rect">
            <a:avLst/>
          </a:prstGeom>
          <a:noFill/>
        </p:spPr>
        <p:txBody>
          <a:bodyPr wrap="square" rtlCol="0">
            <a:spAutoFit/>
          </a:bodyPr>
          <a:lstStyle/>
          <a:p>
            <a:pPr algn="ctr"/>
            <a:r>
              <a:rPr lang="en-US" sz="3600" dirty="0" smtClean="0"/>
              <a:t>Most popular </a:t>
            </a:r>
            <a:r>
              <a:rPr lang="en-US" altLang="ru-RU" sz="3600" b="1" dirty="0">
                <a:latin typeface="Lucida Grande" charset="0"/>
                <a:ea typeface="Lucida Grande" charset="0"/>
                <a:cs typeface="Lucida Grande" charset="0"/>
                <a:sym typeface="Lucida Grande" charset="0"/>
              </a:rPr>
              <a:t>Secondary </a:t>
            </a:r>
            <a:r>
              <a:rPr lang="en-US" altLang="ru-RU" sz="3600" b="1" dirty="0" smtClean="0">
                <a:latin typeface="Lucida Grande" charset="0"/>
                <a:ea typeface="Lucida Grande" charset="0"/>
                <a:cs typeface="Lucida Grande" charset="0"/>
                <a:sym typeface="Lucida Grande" charset="0"/>
              </a:rPr>
              <a:t>carriers</a:t>
            </a:r>
            <a:endParaRPr lang="ru-RU" sz="3600" dirty="0"/>
          </a:p>
        </p:txBody>
      </p:sp>
      <p:sp>
        <p:nvSpPr>
          <p:cNvPr id="40" name="Прямоугольник 39"/>
          <p:cNvSpPr/>
          <p:nvPr/>
        </p:nvSpPr>
        <p:spPr>
          <a:xfrm>
            <a:off x="3556488" y="964213"/>
            <a:ext cx="5470078" cy="2923877"/>
          </a:xfrm>
          <a:prstGeom prst="rect">
            <a:avLst/>
          </a:prstGeom>
        </p:spPr>
        <p:txBody>
          <a:bodyPr wrap="square">
            <a:spAutoFit/>
          </a:bodyPr>
          <a:lstStyle/>
          <a:p>
            <a:pPr algn="just">
              <a:lnSpc>
                <a:spcPct val="115000"/>
              </a:lnSpc>
              <a:spcAft>
                <a:spcPts val="0"/>
              </a:spcAft>
            </a:pPr>
            <a:r>
              <a:rPr lang="en-US" sz="2000" dirty="0">
                <a:latin typeface="Calibri Light" panose="020F0302020204030204" pitchFamily="34" charset="0"/>
                <a:ea typeface="Times New Roman" panose="02020603050405020304" pitchFamily="18" charset="0"/>
                <a:cs typeface="Arial" panose="020B0604020202020204" pitchFamily="34" charset="0"/>
              </a:rPr>
              <a:t>Different authors mentioned </a:t>
            </a:r>
            <a:r>
              <a:rPr lang="en-US" sz="2000" dirty="0">
                <a:latin typeface="Calibri Light" panose="020F0302020204030204" pitchFamily="34" charset="0"/>
                <a:ea typeface="Times New Roman" panose="02020603050405020304" pitchFamily="18" charset="0"/>
                <a:cs typeface="Calibri" panose="020F0502020204030204" pitchFamily="34" charset="0"/>
              </a:rPr>
              <a:t>such items as plastic, glass, tin, sugar </a:t>
            </a:r>
            <a:r>
              <a:rPr lang="en-US" sz="2000" dirty="0" err="1">
                <a:latin typeface="Calibri Light" panose="020F0302020204030204" pitchFamily="34" charset="0"/>
                <a:ea typeface="Times New Roman" panose="02020603050405020304" pitchFamily="18" charset="0"/>
                <a:cs typeface="Calibri" panose="020F0502020204030204" pitchFamily="34" charset="0"/>
              </a:rPr>
              <a:t>middlings</a:t>
            </a:r>
            <a:r>
              <a:rPr lang="en-US" sz="2000" dirty="0">
                <a:latin typeface="Calibri Light" panose="020F0302020204030204" pitchFamily="34" charset="0"/>
                <a:ea typeface="Times New Roman" panose="02020603050405020304" pitchFamily="18" charset="0"/>
                <a:cs typeface="Calibri" panose="020F0502020204030204" pitchFamily="34" charset="0"/>
              </a:rPr>
              <a:t>, distilled or boiled water, physiological and colloidal solutions, nutrient medium, 30-40% ethyl alcohol, 20% aqueous solution of glycerol, magnetic and photo films, </a:t>
            </a:r>
            <a:r>
              <a:rPr lang="en-US" sz="2000" dirty="0" err="1">
                <a:latin typeface="Calibri Light" panose="020F0302020204030204" pitchFamily="34" charset="0"/>
                <a:ea typeface="Times New Roman" panose="02020603050405020304" pitchFamily="18" charset="0"/>
                <a:cs typeface="Calibri" panose="020F0502020204030204" pitchFamily="34" charset="0"/>
              </a:rPr>
              <a:t>dextro</a:t>
            </a:r>
            <a:r>
              <a:rPr lang="en-US" sz="2000" dirty="0">
                <a:latin typeface="Calibri Light" panose="020F0302020204030204" pitchFamily="34" charset="0"/>
                <a:ea typeface="Times New Roman" panose="02020603050405020304" pitchFamily="18" charset="0"/>
                <a:cs typeface="Calibri" panose="020F0502020204030204" pitchFamily="34" charset="0"/>
              </a:rPr>
              <a:t>- and </a:t>
            </a:r>
            <a:r>
              <a:rPr lang="en-US" sz="2000" dirty="0" err="1" smtClean="0">
                <a:latin typeface="Calibri Light" panose="020F0302020204030204" pitchFamily="34" charset="0"/>
                <a:ea typeface="Times New Roman" panose="02020603050405020304" pitchFamily="18" charset="0"/>
                <a:cs typeface="Calibri" panose="020F0502020204030204" pitchFamily="34" charset="0"/>
              </a:rPr>
              <a:t>sinistrorotary</a:t>
            </a:r>
            <a:r>
              <a:rPr lang="en-US" sz="2000" dirty="0" smtClean="0">
                <a:latin typeface="Calibri Light" panose="020F0302020204030204" pitchFamily="34" charset="0"/>
                <a:ea typeface="Times New Roman" panose="02020603050405020304" pitchFamily="18" charset="0"/>
                <a:cs typeface="Calibri" panose="020F0502020204030204" pitchFamily="34" charset="0"/>
              </a:rPr>
              <a:t> sugar isomers, </a:t>
            </a:r>
            <a:r>
              <a:rPr lang="en-US" sz="2000" dirty="0">
                <a:latin typeface="Calibri Light" panose="020F0302020204030204" pitchFamily="34" charset="0"/>
                <a:ea typeface="Times New Roman" panose="02020603050405020304" pitchFamily="18" charset="0"/>
                <a:cs typeface="Calibri" panose="020F0502020204030204" pitchFamily="34" charset="0"/>
              </a:rPr>
              <a:t>polysaccharides, wax, paraffin, metals and others</a:t>
            </a:r>
            <a:r>
              <a:rPr lang="en-US" sz="2000" dirty="0">
                <a:latin typeface="Calibri Light" panose="020F0302020204030204" pitchFamily="34" charset="0"/>
                <a:ea typeface="Times New Roman" panose="02020603050405020304" pitchFamily="18" charset="0"/>
                <a:cs typeface="Arial" panose="020B0604020202020204" pitchFamily="34" charset="0"/>
              </a:rPr>
              <a:t> as possible secondary carriers of ICs</a:t>
            </a:r>
            <a:r>
              <a:rPr lang="en-US" sz="2000" dirty="0">
                <a:latin typeface="Calibri Light" panose="020F0302020204030204" pitchFamily="34" charset="0"/>
                <a:ea typeface="Times New Roman" panose="02020603050405020304" pitchFamily="18" charset="0"/>
                <a:cs typeface="Calibri" panose="020F0502020204030204" pitchFamily="34" charset="0"/>
              </a:rPr>
              <a:t>.</a:t>
            </a:r>
            <a:endParaRPr lang="ru-RU"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1" name="Прямоугольник 40"/>
          <p:cNvSpPr/>
          <p:nvPr/>
        </p:nvSpPr>
        <p:spPr>
          <a:xfrm>
            <a:off x="3556488" y="4172136"/>
            <a:ext cx="5470078" cy="2557623"/>
          </a:xfrm>
          <a:prstGeom prst="rect">
            <a:avLst/>
          </a:prstGeom>
        </p:spPr>
        <p:txBody>
          <a:bodyPr wrap="square">
            <a:spAutoFit/>
          </a:bodyPr>
          <a:lstStyle/>
          <a:p>
            <a:pPr marL="342900" lvl="0" indent="-342900" algn="just">
              <a:lnSpc>
                <a:spcPct val="107000"/>
              </a:lnSpc>
              <a:spcAft>
                <a:spcPts val="0"/>
              </a:spcAft>
              <a:buFont typeface="+mj-lt"/>
              <a:buAutoNum type="arabicPeriod"/>
            </a:pPr>
            <a:r>
              <a:rPr lang="en-US" sz="1200" dirty="0">
                <a:latin typeface="Calibri Light" panose="020F0302020204030204" pitchFamily="34" charset="0"/>
                <a:ea typeface="Times New Roman" panose="02020603050405020304" pitchFamily="18" charset="0"/>
                <a:cs typeface="Times New Roman" panose="02020603050405020304" pitchFamily="18" charset="0"/>
              </a:rPr>
              <a:t>Falk, W., </a:t>
            </a:r>
            <a:r>
              <a:rPr lang="en-US" sz="1200" dirty="0" err="1">
                <a:latin typeface="Calibri Light" panose="020F0302020204030204" pitchFamily="34" charset="0"/>
                <a:ea typeface="Times New Roman" panose="02020603050405020304" pitchFamily="18" charset="0"/>
                <a:cs typeface="Times New Roman" panose="02020603050405020304" pitchFamily="18" charset="0"/>
              </a:rPr>
              <a:t>Aschoff</a:t>
            </a:r>
            <a:r>
              <a:rPr lang="en-US" sz="1200" dirty="0">
                <a:latin typeface="Calibri Light" panose="020F0302020204030204" pitchFamily="34" charset="0"/>
                <a:ea typeface="Times New Roman" panose="02020603050405020304" pitchFamily="18" charset="0"/>
                <a:cs typeface="Times New Roman" panose="02020603050405020304" pitchFamily="18" charset="0"/>
              </a:rPr>
              <a:t>, D.: Application for a patent of Germany № 1521779, </a:t>
            </a:r>
            <a:r>
              <a:rPr lang="ru-RU" sz="1200" dirty="0">
                <a:latin typeface="Calibri Light" panose="020F0302020204030204" pitchFamily="34" charset="0"/>
                <a:ea typeface="Times New Roman" panose="02020603050405020304" pitchFamily="18" charset="0"/>
                <a:cs typeface="Times New Roman" panose="02020603050405020304" pitchFamily="18" charset="0"/>
              </a:rPr>
              <a:t>А</a:t>
            </a:r>
            <a:r>
              <a:rPr lang="en-US" sz="1200" dirty="0">
                <a:latin typeface="Calibri Light" panose="020F0302020204030204" pitchFamily="34" charset="0"/>
                <a:ea typeface="Times New Roman" panose="02020603050405020304" pitchFamily="18" charset="0"/>
                <a:cs typeface="Times New Roman" panose="02020603050405020304" pitchFamily="18" charset="0"/>
              </a:rPr>
              <a:t>61</a:t>
            </a:r>
            <a:r>
              <a:rPr lang="ru-RU" sz="1200" dirty="0">
                <a:latin typeface="Calibri Light" panose="020F0302020204030204" pitchFamily="34" charset="0"/>
                <a:ea typeface="Times New Roman" panose="02020603050405020304" pitchFamily="18" charset="0"/>
                <a:cs typeface="Times New Roman" panose="02020603050405020304" pitchFamily="18" charset="0"/>
              </a:rPr>
              <a:t>Н</a:t>
            </a:r>
            <a:r>
              <a:rPr lang="en-US" sz="1200" dirty="0">
                <a:latin typeface="Calibri Light" panose="020F0302020204030204" pitchFamily="34" charset="0"/>
                <a:ea typeface="Times New Roman" panose="02020603050405020304" pitchFamily="18" charset="0"/>
                <a:cs typeface="Times New Roman" panose="02020603050405020304" pitchFamily="18" charset="0"/>
              </a:rPr>
              <a:t>/00,1985</a:t>
            </a:r>
            <a:endParaRPr lang="ru-RU" sz="12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mj-lt"/>
              <a:buAutoNum type="arabicPeriod"/>
            </a:pPr>
            <a:r>
              <a:rPr lang="en-US" sz="1200" dirty="0">
                <a:latin typeface="Calibri Light" panose="020F0302020204030204" pitchFamily="34" charset="0"/>
                <a:ea typeface="Times New Roman" panose="02020603050405020304" pitchFamily="18" charset="0"/>
                <a:cs typeface="Times New Roman" panose="02020603050405020304" pitchFamily="18" charset="0"/>
              </a:rPr>
              <a:t>Ludwig, W.: Application for a patent of Germany № 2525621, </a:t>
            </a:r>
            <a:r>
              <a:rPr lang="ru-RU" sz="1200" dirty="0">
                <a:latin typeface="Calibri Light" panose="020F0302020204030204" pitchFamily="34" charset="0"/>
                <a:ea typeface="Times New Roman" panose="02020603050405020304" pitchFamily="18" charset="0"/>
                <a:cs typeface="Times New Roman" panose="02020603050405020304" pitchFamily="18" charset="0"/>
              </a:rPr>
              <a:t>А</a:t>
            </a:r>
            <a:r>
              <a:rPr lang="en-US" sz="1200" dirty="0">
                <a:latin typeface="Calibri Light" panose="020F0302020204030204" pitchFamily="34" charset="0"/>
                <a:ea typeface="Times New Roman" panose="02020603050405020304" pitchFamily="18" charset="0"/>
                <a:cs typeface="Times New Roman" panose="02020603050405020304" pitchFamily="18" charset="0"/>
              </a:rPr>
              <a:t>61B5/ 05,1975.</a:t>
            </a:r>
            <a:endParaRPr lang="ru-RU" sz="12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mj-lt"/>
              <a:buAutoNum type="arabicPeriod"/>
            </a:pPr>
            <a:r>
              <a:rPr lang="en-US" sz="1200" dirty="0">
                <a:latin typeface="Calibri Light" panose="020F0302020204030204" pitchFamily="34" charset="0"/>
                <a:ea typeface="Times New Roman" panose="02020603050405020304" pitchFamily="18" charset="0"/>
                <a:cs typeface="Times New Roman" panose="02020603050405020304" pitchFamily="18" charset="0"/>
              </a:rPr>
              <a:t>Ludwig, W.: Application for a patent of Germany № 2810344, </a:t>
            </a:r>
            <a:r>
              <a:rPr lang="ru-RU" sz="1200" dirty="0">
                <a:latin typeface="Calibri Light" panose="020F0302020204030204" pitchFamily="34" charset="0"/>
                <a:ea typeface="Times New Roman" panose="02020603050405020304" pitchFamily="18" charset="0"/>
                <a:cs typeface="Times New Roman" panose="02020603050405020304" pitchFamily="18" charset="0"/>
              </a:rPr>
              <a:t>А</a:t>
            </a:r>
            <a:r>
              <a:rPr lang="en-US" sz="1200" dirty="0">
                <a:latin typeface="Calibri Light" panose="020F0302020204030204" pitchFamily="34" charset="0"/>
                <a:ea typeface="Times New Roman" panose="02020603050405020304" pitchFamily="18" charset="0"/>
                <a:cs typeface="Times New Roman" panose="02020603050405020304" pitchFamily="18" charset="0"/>
              </a:rPr>
              <a:t>61</a:t>
            </a:r>
            <a:r>
              <a:rPr lang="ru-RU" sz="1200" dirty="0">
                <a:latin typeface="Calibri Light" panose="020F0302020204030204" pitchFamily="34" charset="0"/>
                <a:ea typeface="Times New Roman" panose="02020603050405020304" pitchFamily="18" charset="0"/>
                <a:cs typeface="Times New Roman" panose="02020603050405020304" pitchFamily="18" charset="0"/>
              </a:rPr>
              <a:t>Н</a:t>
            </a:r>
            <a:r>
              <a:rPr lang="en-US" sz="1200" dirty="0">
                <a:latin typeface="Calibri Light" panose="020F0302020204030204" pitchFamily="34" charset="0"/>
                <a:ea typeface="Times New Roman" panose="02020603050405020304" pitchFamily="18" charset="0"/>
                <a:cs typeface="Times New Roman" panose="02020603050405020304" pitchFamily="18" charset="0"/>
              </a:rPr>
              <a:t>/ 02,1978.</a:t>
            </a:r>
            <a:endParaRPr lang="ru-RU" sz="12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mj-lt"/>
              <a:buAutoNum type="arabicPeriod"/>
            </a:pPr>
            <a:r>
              <a:rPr lang="en-US" sz="1200" dirty="0" err="1">
                <a:latin typeface="Calibri Light" panose="020F0302020204030204" pitchFamily="34" charset="0"/>
                <a:ea typeface="Times New Roman" panose="02020603050405020304" pitchFamily="18" charset="0"/>
                <a:cs typeface="Times New Roman" panose="02020603050405020304" pitchFamily="18" charset="0"/>
              </a:rPr>
              <a:t>Kropp</a:t>
            </a:r>
            <a:r>
              <a:rPr lang="en-US" sz="1200" dirty="0">
                <a:latin typeface="Calibri Light" panose="020F0302020204030204" pitchFamily="34" charset="0"/>
                <a:ea typeface="Times New Roman" panose="02020603050405020304" pitchFamily="18" charset="0"/>
                <a:cs typeface="Times New Roman" panose="02020603050405020304" pitchFamily="18" charset="0"/>
              </a:rPr>
              <a:t> W. British Patent №2066047 A611. 2/02; A23L 1981</a:t>
            </a:r>
            <a:endParaRPr lang="ru-RU" sz="12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mj-lt"/>
              <a:buAutoNum type="arabicPeriod"/>
            </a:pPr>
            <a:r>
              <a:rPr lang="en-US" sz="1200" dirty="0" err="1">
                <a:latin typeface="Calibri Light" panose="020F0302020204030204" pitchFamily="34" charset="0"/>
                <a:ea typeface="Times New Roman" panose="02020603050405020304" pitchFamily="18" charset="0"/>
                <a:cs typeface="Times New Roman" panose="02020603050405020304" pitchFamily="18" charset="0"/>
              </a:rPr>
              <a:t>Theurer</a:t>
            </a:r>
            <a:r>
              <a:rPr lang="en-US" sz="1200" dirty="0">
                <a:latin typeface="Calibri Light" panose="020F0302020204030204" pitchFamily="34" charset="0"/>
                <a:ea typeface="Times New Roman" panose="02020603050405020304" pitchFamily="18" charset="0"/>
                <a:cs typeface="Times New Roman" panose="02020603050405020304" pitchFamily="18" charset="0"/>
              </a:rPr>
              <a:t> K. Application for a patent of Germany №2842691,A61K 41/00</a:t>
            </a:r>
            <a:endParaRPr lang="ru-RU" sz="12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mj-lt"/>
              <a:buAutoNum type="arabicPeriod"/>
            </a:pPr>
            <a:r>
              <a:rPr lang="en-US" sz="1200" dirty="0" err="1">
                <a:latin typeface="Calibri Light" panose="020F0302020204030204" pitchFamily="34" charset="0"/>
                <a:ea typeface="Times New Roman" panose="02020603050405020304" pitchFamily="18" charset="0"/>
                <a:cs typeface="Times New Roman" panose="02020603050405020304" pitchFamily="18" charset="0"/>
              </a:rPr>
              <a:t>Prinz</a:t>
            </a:r>
            <a:r>
              <a:rPr lang="en-US" sz="1200" dirty="0">
                <a:latin typeface="Calibri Light" panose="020F0302020204030204" pitchFamily="34" charset="0"/>
                <a:ea typeface="Times New Roman" panose="02020603050405020304" pitchFamily="18" charset="0"/>
                <a:cs typeface="Times New Roman" panose="02020603050405020304" pitchFamily="18" charset="0"/>
              </a:rPr>
              <a:t> J. Application for a patent of Germany №2442487, A61B5/00, 1987</a:t>
            </a:r>
            <a:endParaRPr lang="ru-RU" sz="12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mj-lt"/>
              <a:buAutoNum type="arabicPeriod"/>
            </a:pPr>
            <a:r>
              <a:rPr lang="en-US" sz="1200" dirty="0">
                <a:latin typeface="Calibri Light" panose="020F0302020204030204" pitchFamily="34" charset="0"/>
                <a:ea typeface="Times New Roman" panose="02020603050405020304" pitchFamily="18" charset="0"/>
                <a:cs typeface="Times New Roman" panose="02020603050405020304" pitchFamily="18" charset="0"/>
              </a:rPr>
              <a:t>Rae Instruments. Descriptions and Instructions for Use. Magneto-Geometric Applications. 1978. p.5.</a:t>
            </a:r>
            <a:endParaRPr lang="ru-RU" sz="12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Font typeface="+mj-lt"/>
              <a:buAutoNum type="arabicPeriod"/>
            </a:pPr>
            <a:r>
              <a:rPr lang="en-US" sz="1200" dirty="0">
                <a:latin typeface="Calibri Light" panose="020F0302020204030204" pitchFamily="34" charset="0"/>
                <a:ea typeface="Times New Roman" panose="02020603050405020304" pitchFamily="18" charset="0"/>
                <a:cs typeface="Times New Roman" panose="02020603050405020304" pitchFamily="18" charset="0"/>
              </a:rPr>
              <a:t>Ludwig, W.: </a:t>
            </a:r>
            <a:r>
              <a:rPr lang="en-US" sz="1200" dirty="0" err="1">
                <a:latin typeface="Calibri Light" panose="020F0302020204030204" pitchFamily="34" charset="0"/>
                <a:ea typeface="Times New Roman" panose="02020603050405020304" pitchFamily="18" charset="0"/>
                <a:cs typeface="Times New Roman" panose="02020603050405020304" pitchFamily="18" charset="0"/>
              </a:rPr>
              <a:t>Biophysicalische</a:t>
            </a:r>
            <a:r>
              <a:rPr lang="en-US" sz="1200" dirty="0">
                <a:latin typeface="Calibri Light" panose="020F0302020204030204" pitchFamily="34" charset="0"/>
                <a:ea typeface="Times New Roman" panose="02020603050405020304" pitchFamily="18" charset="0"/>
                <a:cs typeface="Times New Roman" panose="02020603050405020304" pitchFamily="18" charset="0"/>
              </a:rPr>
              <a:t> Diagnose und </a:t>
            </a:r>
            <a:r>
              <a:rPr lang="en-US" sz="1200" dirty="0" err="1">
                <a:latin typeface="Calibri Light" panose="020F0302020204030204" pitchFamily="34" charset="0"/>
                <a:ea typeface="Times New Roman" panose="02020603050405020304" pitchFamily="18" charset="0"/>
                <a:cs typeface="Times New Roman" panose="02020603050405020304" pitchFamily="18" charset="0"/>
              </a:rPr>
              <a:t>Therapie</a:t>
            </a:r>
            <a:r>
              <a:rPr lang="en-US" sz="1200" dirty="0">
                <a:latin typeface="Calibri Light" panose="020F0302020204030204" pitchFamily="34" charset="0"/>
                <a:ea typeface="Times New Roman" panose="02020603050405020304" pitchFamily="18" charset="0"/>
                <a:cs typeface="Times New Roman" panose="02020603050405020304" pitchFamily="18" charset="0"/>
              </a:rPr>
              <a:t> </a:t>
            </a:r>
            <a:r>
              <a:rPr lang="en-US" sz="1200" dirty="0" err="1">
                <a:latin typeface="Calibri Light" panose="020F0302020204030204" pitchFamily="34" charset="0"/>
                <a:ea typeface="Times New Roman" panose="02020603050405020304" pitchFamily="18" charset="0"/>
                <a:cs typeface="Times New Roman" panose="02020603050405020304" pitchFamily="18" charset="0"/>
              </a:rPr>
              <a:t>im</a:t>
            </a:r>
            <a:r>
              <a:rPr lang="en-US" sz="1200" dirty="0">
                <a:latin typeface="Calibri Light" panose="020F0302020204030204" pitchFamily="34" charset="0"/>
                <a:ea typeface="Times New Roman" panose="02020603050405020304" pitchFamily="18" charset="0"/>
                <a:cs typeface="Times New Roman" panose="02020603050405020304" pitchFamily="18" charset="0"/>
              </a:rPr>
              <a:t> </a:t>
            </a:r>
            <a:r>
              <a:rPr lang="en-US" sz="1200" dirty="0" err="1">
                <a:latin typeface="Calibri Light" panose="020F0302020204030204" pitchFamily="34" charset="0"/>
                <a:ea typeface="Times New Roman" panose="02020603050405020304" pitchFamily="18" charset="0"/>
                <a:cs typeface="Times New Roman" panose="02020603050405020304" pitchFamily="18" charset="0"/>
              </a:rPr>
              <a:t>ultrafeinen</a:t>
            </a:r>
            <a:r>
              <a:rPr lang="en-US" sz="1200" dirty="0">
                <a:latin typeface="Calibri Light" panose="020F0302020204030204" pitchFamily="34" charset="0"/>
                <a:ea typeface="Times New Roman" panose="02020603050405020304" pitchFamily="18" charset="0"/>
                <a:cs typeface="Times New Roman" panose="02020603050405020304" pitchFamily="18" charset="0"/>
              </a:rPr>
              <a:t> </a:t>
            </a:r>
            <a:r>
              <a:rPr lang="en-US" sz="1200" dirty="0" err="1">
                <a:latin typeface="Calibri Light" panose="020F0302020204030204" pitchFamily="34" charset="0"/>
                <a:ea typeface="Times New Roman" panose="02020603050405020304" pitchFamily="18" charset="0"/>
                <a:cs typeface="Times New Roman" panose="02020603050405020304" pitchFamily="18" charset="0"/>
              </a:rPr>
              <a:t>Energiebereich</a:t>
            </a:r>
            <a:r>
              <a:rPr lang="en-US" sz="1200" dirty="0">
                <a:latin typeface="Calibri Light" panose="020F0302020204030204" pitchFamily="34" charset="0"/>
                <a:ea typeface="Times New Roman" panose="02020603050405020304" pitchFamily="18" charset="0"/>
                <a:cs typeface="Times New Roman" panose="02020603050405020304" pitchFamily="18" charset="0"/>
              </a:rPr>
              <a:t>. 3 </a:t>
            </a:r>
            <a:r>
              <a:rPr lang="en-US" sz="1200" dirty="0" err="1">
                <a:latin typeface="Calibri Light" panose="020F0302020204030204" pitchFamily="34" charset="0"/>
                <a:ea typeface="Times New Roman" panose="02020603050405020304" pitchFamily="18" charset="0"/>
                <a:cs typeface="Times New Roman" panose="02020603050405020304" pitchFamily="18" charset="0"/>
              </a:rPr>
              <a:t>Mitteilung</a:t>
            </a:r>
            <a:r>
              <a:rPr lang="en-US" sz="1200" dirty="0">
                <a:latin typeface="Calibri Light" panose="020F0302020204030204" pitchFamily="34" charset="0"/>
                <a:ea typeface="Times New Roman" panose="02020603050405020304" pitchFamily="18" charset="0"/>
                <a:cs typeface="Times New Roman" panose="02020603050405020304" pitchFamily="18" charset="0"/>
              </a:rPr>
              <a:t>., </a:t>
            </a:r>
            <a:r>
              <a:rPr lang="en-US" sz="1200" dirty="0" err="1">
                <a:latin typeface="Calibri Light" panose="020F0302020204030204" pitchFamily="34" charset="0"/>
                <a:ea typeface="Times New Roman" panose="02020603050405020304" pitchFamily="18" charset="0"/>
                <a:cs typeface="Times New Roman" panose="02020603050405020304" pitchFamily="18" charset="0"/>
              </a:rPr>
              <a:t>Erfahrungsheilkunde</a:t>
            </a:r>
            <a:r>
              <a:rPr lang="en-US" sz="1200" dirty="0">
                <a:latin typeface="Calibri Light" panose="020F0302020204030204" pitchFamily="34" charset="0"/>
                <a:ea typeface="Times New Roman" panose="02020603050405020304" pitchFamily="18" charset="0"/>
                <a:cs typeface="Times New Roman" panose="02020603050405020304" pitchFamily="18" charset="0"/>
              </a:rPr>
              <a:t>. </a:t>
            </a:r>
            <a:r>
              <a:rPr lang="en-US" sz="1200" dirty="0" smtClean="0">
                <a:latin typeface="Calibri Light" panose="020F0302020204030204" pitchFamily="34" charset="0"/>
                <a:ea typeface="Times New Roman" panose="02020603050405020304" pitchFamily="18" charset="0"/>
                <a:cs typeface="Times New Roman" panose="02020603050405020304" pitchFamily="18" charset="0"/>
              </a:rPr>
              <a:t>1983</a:t>
            </a:r>
          </a:p>
          <a:p>
            <a:pPr marL="342900" lvl="0" indent="-342900" algn="just">
              <a:lnSpc>
                <a:spcPct val="107000"/>
              </a:lnSpc>
              <a:spcAft>
                <a:spcPts val="800"/>
              </a:spcAft>
              <a:buFont typeface="+mj-lt"/>
              <a:buAutoNum type="arabicPeriod"/>
            </a:pPr>
            <a:r>
              <a:rPr lang="en-US" sz="1200" dirty="0" smtClean="0">
                <a:latin typeface="Calibri Light" panose="020F0302020204030204" pitchFamily="34" charset="0"/>
                <a:ea typeface="Times New Roman" panose="02020603050405020304" pitchFamily="18" charset="0"/>
                <a:cs typeface="Times New Roman" panose="02020603050405020304" pitchFamily="18" charset="0"/>
              </a:rPr>
              <a:t>...</a:t>
            </a: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5788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3"/>
          <a:srcRect l="40986" t="68768" r="37425" b="21648"/>
          <a:stretch/>
        </p:blipFill>
        <p:spPr>
          <a:xfrm>
            <a:off x="6382871" y="667175"/>
            <a:ext cx="2635625" cy="657817"/>
          </a:xfrm>
          <a:prstGeom prst="rect">
            <a:avLst/>
          </a:prstGeom>
        </p:spPr>
      </p:pic>
      <p:sp>
        <p:nvSpPr>
          <p:cNvPr id="12" name="Прямоугольник 11"/>
          <p:cNvSpPr/>
          <p:nvPr/>
        </p:nvSpPr>
        <p:spPr>
          <a:xfrm>
            <a:off x="0" y="1528052"/>
            <a:ext cx="9144000" cy="682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libri" panose="020F0502020204030204" pitchFamily="34" charset="0"/>
              </a:rPr>
              <a:t>Presumably, the flow of information comes from living mater to the material (glass) and subsequently from the glass to a normal water</a:t>
            </a:r>
            <a:endParaRPr lang="ru-RU" dirty="0">
              <a:solidFill>
                <a:schemeClr val="tx1"/>
              </a:solidFill>
            </a:endParaRPr>
          </a:p>
        </p:txBody>
      </p:sp>
      <p:pic>
        <p:nvPicPr>
          <p:cNvPr id="5" name="Рисунок 4"/>
          <p:cNvPicPr>
            <a:picLocks noChangeAspect="1"/>
          </p:cNvPicPr>
          <p:nvPr/>
        </p:nvPicPr>
        <p:blipFill>
          <a:blip r:embed="rId4"/>
          <a:stretch>
            <a:fillRect/>
          </a:stretch>
        </p:blipFill>
        <p:spPr>
          <a:xfrm>
            <a:off x="5522245" y="2945841"/>
            <a:ext cx="3532110" cy="3912159"/>
          </a:xfrm>
          <a:prstGeom prst="rect">
            <a:avLst/>
          </a:prstGeom>
        </p:spPr>
      </p:pic>
      <p:pic>
        <p:nvPicPr>
          <p:cNvPr id="4" name="Рисунок 3"/>
          <p:cNvPicPr>
            <a:picLocks noChangeAspect="1"/>
          </p:cNvPicPr>
          <p:nvPr/>
        </p:nvPicPr>
        <p:blipFill>
          <a:blip r:embed="rId5"/>
          <a:stretch>
            <a:fillRect/>
          </a:stretch>
        </p:blipFill>
        <p:spPr>
          <a:xfrm>
            <a:off x="89645" y="3098595"/>
            <a:ext cx="5408913" cy="3633902"/>
          </a:xfrm>
          <a:prstGeom prst="rect">
            <a:avLst/>
          </a:prstGeom>
        </p:spPr>
      </p:pic>
      <p:grpSp>
        <p:nvGrpSpPr>
          <p:cNvPr id="10" name="Группа 9"/>
          <p:cNvGrpSpPr/>
          <p:nvPr/>
        </p:nvGrpSpPr>
        <p:grpSpPr>
          <a:xfrm>
            <a:off x="426177" y="24508"/>
            <a:ext cx="8291646" cy="1322201"/>
            <a:chOff x="296474" y="5150150"/>
            <a:chExt cx="12644278" cy="2016279"/>
          </a:xfrm>
        </p:grpSpPr>
        <p:pic>
          <p:nvPicPr>
            <p:cNvPr id="8" name="Рисунок 7"/>
            <p:cNvPicPr>
              <a:picLocks noChangeAspect="1"/>
            </p:cNvPicPr>
            <p:nvPr/>
          </p:nvPicPr>
          <p:blipFill rotWithShape="1">
            <a:blip r:embed="rId3"/>
            <a:srcRect l="16032" t="27635" r="9737" b="61719"/>
            <a:stretch/>
          </p:blipFill>
          <p:spPr>
            <a:xfrm>
              <a:off x="296474" y="5150150"/>
              <a:ext cx="12644278" cy="1019582"/>
            </a:xfrm>
            <a:prstGeom prst="rect">
              <a:avLst/>
            </a:prstGeom>
          </p:spPr>
        </p:pic>
        <p:pic>
          <p:nvPicPr>
            <p:cNvPr id="9" name="Рисунок 8"/>
            <p:cNvPicPr>
              <a:picLocks noChangeAspect="1"/>
            </p:cNvPicPr>
            <p:nvPr/>
          </p:nvPicPr>
          <p:blipFill rotWithShape="1">
            <a:blip r:embed="rId3"/>
            <a:srcRect l="16032" t="52173" r="14154" b="33208"/>
            <a:stretch/>
          </p:blipFill>
          <p:spPr>
            <a:xfrm>
              <a:off x="296474" y="6097064"/>
              <a:ext cx="9083612" cy="1069365"/>
            </a:xfrm>
            <a:prstGeom prst="rect">
              <a:avLst/>
            </a:prstGeom>
          </p:spPr>
        </p:pic>
      </p:grpSp>
      <p:sp>
        <p:nvSpPr>
          <p:cNvPr id="13" name="Прямоугольник 12"/>
          <p:cNvSpPr/>
          <p:nvPr/>
        </p:nvSpPr>
        <p:spPr>
          <a:xfrm>
            <a:off x="0" y="2210053"/>
            <a:ext cx="9144000" cy="6820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libri" panose="020F0502020204030204" pitchFamily="34" charset="0"/>
              </a:rPr>
              <a:t>Changes are observed in the properties of water </a:t>
            </a:r>
            <a:br>
              <a:rPr lang="en-US" dirty="0">
                <a:solidFill>
                  <a:schemeClr val="tx1"/>
                </a:solidFill>
                <a:latin typeface="Calibri" panose="020F0502020204030204" pitchFamily="34" charset="0"/>
              </a:rPr>
            </a:br>
            <a:r>
              <a:rPr lang="en-US" b="1" dirty="0">
                <a:solidFill>
                  <a:schemeClr val="tx1"/>
                </a:solidFill>
                <a:latin typeface="Calibri" panose="020F0502020204030204" pitchFamily="34" charset="0"/>
              </a:rPr>
              <a:t>without</a:t>
            </a:r>
            <a:r>
              <a:rPr lang="en-US" dirty="0">
                <a:solidFill>
                  <a:schemeClr val="tx1"/>
                </a:solidFill>
                <a:latin typeface="Calibri" panose="020F0502020204030204" pitchFamily="34" charset="0"/>
              </a:rPr>
              <a:t> any apparent exchange of energy or other physical variable</a:t>
            </a:r>
            <a:endParaRPr lang="ru-RU" dirty="0">
              <a:solidFill>
                <a:schemeClr val="tx1"/>
              </a:solidFill>
            </a:endParaRPr>
          </a:p>
        </p:txBody>
      </p:sp>
      <p:grpSp>
        <p:nvGrpSpPr>
          <p:cNvPr id="18" name="Группа 17"/>
          <p:cNvGrpSpPr/>
          <p:nvPr/>
        </p:nvGrpSpPr>
        <p:grpSpPr>
          <a:xfrm>
            <a:off x="309341" y="3681028"/>
            <a:ext cx="8525318" cy="2785046"/>
            <a:chOff x="309341" y="3681028"/>
            <a:chExt cx="8525318" cy="2785046"/>
          </a:xfrm>
        </p:grpSpPr>
        <p:grpSp>
          <p:nvGrpSpPr>
            <p:cNvPr id="15" name="Группа 14"/>
            <p:cNvGrpSpPr/>
            <p:nvPr/>
          </p:nvGrpSpPr>
          <p:grpSpPr>
            <a:xfrm>
              <a:off x="309341" y="3681028"/>
              <a:ext cx="8525318" cy="1604227"/>
              <a:chOff x="192505" y="3731828"/>
              <a:chExt cx="8525318" cy="1604227"/>
            </a:xfrm>
          </p:grpSpPr>
          <p:pic>
            <p:nvPicPr>
              <p:cNvPr id="2" name="Рисунок 1"/>
              <p:cNvPicPr>
                <a:picLocks noChangeAspect="1"/>
              </p:cNvPicPr>
              <p:nvPr/>
            </p:nvPicPr>
            <p:blipFill rotWithShape="1">
              <a:blip r:embed="rId6"/>
              <a:srcRect l="16710" t="26809" r="14491" b="50165"/>
              <a:stretch/>
            </p:blipFill>
            <p:spPr>
              <a:xfrm>
                <a:off x="192505" y="3731828"/>
                <a:ext cx="8525318" cy="1604227"/>
              </a:xfrm>
              <a:prstGeom prst="rect">
                <a:avLst/>
              </a:prstGeom>
              <a:ln>
                <a:noFill/>
              </a:ln>
              <a:effectLst>
                <a:outerShdw blurRad="190500" algn="tl" rotWithShape="0">
                  <a:srgbClr val="000000">
                    <a:alpha val="70000"/>
                  </a:srgbClr>
                </a:outerShdw>
              </a:effectLst>
            </p:spPr>
          </p:pic>
          <p:cxnSp>
            <p:nvCxnSpPr>
              <p:cNvPr id="6" name="Прямая соединительная линия 5"/>
              <p:cNvCxnSpPr/>
              <p:nvPr/>
            </p:nvCxnSpPr>
            <p:spPr>
              <a:xfrm>
                <a:off x="4000500" y="4610100"/>
                <a:ext cx="4368800" cy="0"/>
              </a:xfrm>
              <a:prstGeom prst="line">
                <a:avLst/>
              </a:prstGeom>
              <a:ln>
                <a:solidFill>
                  <a:schemeClr val="accent1">
                    <a:alpha val="1000"/>
                  </a:schemeClr>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a:off x="451577" y="4851120"/>
                <a:ext cx="7917723" cy="0"/>
              </a:xfrm>
              <a:prstGeom prst="line">
                <a:avLst/>
              </a:prstGeom>
              <a:ln>
                <a:solidFill>
                  <a:schemeClr val="accent1">
                    <a:alpha val="1000"/>
                  </a:schemeClr>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grpSp>
        <p:sp>
          <p:nvSpPr>
            <p:cNvPr id="17" name="Прямоугольник 16"/>
            <p:cNvSpPr/>
            <p:nvPr/>
          </p:nvSpPr>
          <p:spPr>
            <a:xfrm>
              <a:off x="323033" y="5526274"/>
              <a:ext cx="8511626" cy="939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smtClean="0">
                  <a:solidFill>
                    <a:schemeClr val="tx1"/>
                  </a:solidFill>
                </a:rPr>
                <a:t>9. </a:t>
              </a:r>
              <a:r>
                <a:rPr lang="en-US" i="1" dirty="0" err="1" smtClean="0">
                  <a:solidFill>
                    <a:schemeClr val="tx1"/>
                  </a:solidFill>
                </a:rPr>
                <a:t>Buzzacchi</a:t>
              </a:r>
              <a:r>
                <a:rPr lang="en-US" i="1" dirty="0">
                  <a:solidFill>
                    <a:schemeClr val="tx1"/>
                  </a:solidFill>
                </a:rPr>
                <a:t>, M., Del </a:t>
              </a:r>
              <a:r>
                <a:rPr lang="en-US" i="1" dirty="0" err="1">
                  <a:solidFill>
                    <a:schemeClr val="tx1"/>
                  </a:solidFill>
                </a:rPr>
                <a:t>Giudice</a:t>
              </a:r>
              <a:r>
                <a:rPr lang="en-US" i="1" dirty="0">
                  <a:solidFill>
                    <a:schemeClr val="tx1"/>
                  </a:solidFill>
                </a:rPr>
                <a:t>, E. &amp; </a:t>
              </a:r>
              <a:r>
                <a:rPr lang="en-US" i="1" dirty="0" err="1">
                  <a:solidFill>
                    <a:schemeClr val="tx1"/>
                  </a:solidFill>
                </a:rPr>
                <a:t>Preparata</a:t>
              </a:r>
              <a:r>
                <a:rPr lang="en-US" i="1" dirty="0">
                  <a:solidFill>
                    <a:schemeClr val="tx1"/>
                  </a:solidFill>
                </a:rPr>
                <a:t>, G., Coherence of the Glassy State. </a:t>
              </a:r>
              <a:r>
                <a:rPr lang="en-US" i="1" dirty="0" smtClean="0">
                  <a:solidFill>
                    <a:schemeClr val="tx1"/>
                  </a:solidFill>
                </a:rPr>
                <a:t>International Journal </a:t>
              </a:r>
              <a:r>
                <a:rPr lang="en-US" i="1" dirty="0">
                  <a:solidFill>
                    <a:schemeClr val="tx1"/>
                  </a:solidFill>
                </a:rPr>
                <a:t>of Modern Physics B, </a:t>
              </a:r>
              <a:r>
                <a:rPr lang="en-US" b="1" i="1" dirty="0">
                  <a:solidFill>
                    <a:schemeClr val="tx1"/>
                  </a:solidFill>
                </a:rPr>
                <a:t>16</a:t>
              </a:r>
              <a:r>
                <a:rPr lang="en-US" i="1" dirty="0">
                  <a:solidFill>
                    <a:schemeClr val="tx1"/>
                  </a:solidFill>
                </a:rPr>
                <a:t>, pp. 3771–3786, 2002.</a:t>
              </a:r>
              <a:endParaRPr lang="ru-RU" i="1" dirty="0">
                <a:solidFill>
                  <a:schemeClr val="tx1"/>
                </a:solidFill>
              </a:endParaRPr>
            </a:p>
          </p:txBody>
        </p:sp>
      </p:grpSp>
    </p:spTree>
    <p:extLst>
      <p:ext uri="{BB962C8B-B14F-4D97-AF65-F5344CB8AC3E}">
        <p14:creationId xmlns:p14="http://schemas.microsoft.com/office/powerpoint/2010/main" val="1354488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0" y="2779058"/>
            <a:ext cx="9144000" cy="646331"/>
          </a:xfrm>
          <a:prstGeom prst="rect">
            <a:avLst/>
          </a:prstGeom>
          <a:noFill/>
        </p:spPr>
        <p:txBody>
          <a:bodyPr wrap="square" rtlCol="0">
            <a:spAutoFit/>
          </a:bodyPr>
          <a:lstStyle/>
          <a:p>
            <a:pPr algn="ctr"/>
            <a:r>
              <a:rPr lang="en-US" sz="3600" dirty="0" smtClean="0">
                <a:solidFill>
                  <a:schemeClr val="bg1"/>
                </a:solidFill>
              </a:rPr>
              <a:t>Application of this phenomenon in</a:t>
            </a:r>
          </a:p>
        </p:txBody>
      </p:sp>
      <p:sp>
        <p:nvSpPr>
          <p:cNvPr id="5" name="TextBox 4"/>
          <p:cNvSpPr txBox="1"/>
          <p:nvPr/>
        </p:nvSpPr>
        <p:spPr>
          <a:xfrm>
            <a:off x="0" y="3425389"/>
            <a:ext cx="9144000" cy="646331"/>
          </a:xfrm>
          <a:prstGeom prst="rect">
            <a:avLst/>
          </a:prstGeom>
          <a:noFill/>
        </p:spPr>
        <p:txBody>
          <a:bodyPr wrap="square" rtlCol="0">
            <a:spAutoFit/>
          </a:bodyPr>
          <a:lstStyle/>
          <a:p>
            <a:pPr algn="ctr"/>
            <a:r>
              <a:rPr lang="en-US" sz="3600" dirty="0">
                <a:solidFill>
                  <a:schemeClr val="bg1"/>
                </a:solidFill>
              </a:rPr>
              <a:t>m</a:t>
            </a:r>
            <a:r>
              <a:rPr lang="en-US" sz="3600" dirty="0" smtClean="0">
                <a:solidFill>
                  <a:schemeClr val="bg1"/>
                </a:solidFill>
              </a:rPr>
              <a:t>etallurgy </a:t>
            </a:r>
          </a:p>
        </p:txBody>
      </p:sp>
    </p:spTree>
    <p:extLst>
      <p:ext uri="{BB962C8B-B14F-4D97-AF65-F5344CB8AC3E}">
        <p14:creationId xmlns:p14="http://schemas.microsoft.com/office/powerpoint/2010/main" val="380289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5" descr="metall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
          <p:cNvSpPr txBox="1">
            <a:spLocks noChangeArrowheads="1"/>
          </p:cNvSpPr>
          <p:nvPr/>
        </p:nvSpPr>
        <p:spPr bwMode="auto">
          <a:xfrm>
            <a:off x="0" y="2473325"/>
            <a:ext cx="9144000" cy="1384300"/>
          </a:xfrm>
          <a:prstGeom prst="rect">
            <a:avLst/>
          </a:prstGeom>
          <a:solidFill>
            <a:srgbClr val="FFFF69"/>
          </a:solid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ru-RU" sz="4800" b="1" dirty="0">
                <a:latin typeface="Candara" panose="020E0502030303020204" pitchFamily="34" charset="0"/>
              </a:rPr>
              <a:t>SWM-TECHNOLOGIES</a:t>
            </a:r>
            <a:endParaRPr lang="ru-RU" altLang="ru-RU" sz="4800" b="1" dirty="0">
              <a:latin typeface="Candara" panose="020E0502030303020204" pitchFamily="34" charset="0"/>
            </a:endParaRPr>
          </a:p>
          <a:p>
            <a:pPr algn="ctr" eaLnBrk="1" hangingPunct="1"/>
            <a:r>
              <a:rPr lang="en-US" altLang="ru-RU" dirty="0"/>
              <a:t> </a:t>
            </a:r>
            <a:endParaRPr lang="ru-RU" altLang="ru-RU" dirty="0"/>
          </a:p>
          <a:p>
            <a:pPr algn="ctr" eaLnBrk="1" hangingPunct="1"/>
            <a:r>
              <a:rPr lang="en-US" altLang="ru-RU" b="1" dirty="0" smtClean="0">
                <a:latin typeface="Candara" panose="020E0502030303020204" pitchFamily="34" charset="0"/>
              </a:rPr>
              <a:t>From the Reports </a:t>
            </a:r>
            <a:r>
              <a:rPr lang="en-US" altLang="ru-RU" b="1" dirty="0">
                <a:latin typeface="Candara" panose="020E0502030303020204" pitchFamily="34" charset="0"/>
              </a:rPr>
              <a:t>of </a:t>
            </a:r>
            <a:r>
              <a:rPr lang="en-US" altLang="ru-RU" b="1" dirty="0" err="1">
                <a:latin typeface="Candara" panose="020E0502030303020204" pitchFamily="34" charset="0"/>
              </a:rPr>
              <a:t>Kurapov</a:t>
            </a:r>
            <a:r>
              <a:rPr lang="en-US" altLang="ru-RU" b="1" dirty="0">
                <a:latin typeface="Candara" panose="020E0502030303020204" pitchFamily="34" charset="0"/>
              </a:rPr>
              <a:t> – </a:t>
            </a:r>
            <a:r>
              <a:rPr lang="en-US" altLang="ru-RU" b="1" dirty="0" err="1">
                <a:latin typeface="Candara" panose="020E0502030303020204" pitchFamily="34" charset="0"/>
              </a:rPr>
              <a:t>Panov</a:t>
            </a:r>
            <a:r>
              <a:rPr lang="en-US" altLang="ru-RU" b="1" dirty="0">
                <a:latin typeface="Candara" panose="020E0502030303020204" pitchFamily="34" charset="0"/>
              </a:rPr>
              <a:t> Group</a:t>
            </a:r>
            <a:endParaRPr lang="ru-RU" altLang="ru-RU" b="1" dirty="0">
              <a:latin typeface="Candara" panose="020E0502030303020204" pitchFamily="34" charset="0"/>
            </a:endParaRPr>
          </a:p>
        </p:txBody>
      </p:sp>
      <p:sp>
        <p:nvSpPr>
          <p:cNvPr id="6" name="TextBox 5"/>
          <p:cNvSpPr txBox="1"/>
          <p:nvPr/>
        </p:nvSpPr>
        <p:spPr>
          <a:xfrm>
            <a:off x="1714500" y="4286250"/>
            <a:ext cx="2643188" cy="646113"/>
          </a:xfrm>
          <a:prstGeom prst="rect">
            <a:avLst/>
          </a:prstGeom>
          <a:solidFill>
            <a:schemeClr val="bg1">
              <a:lumMod val="75000"/>
            </a:schemeClr>
          </a:solidFill>
        </p:spPr>
        <p:txBody>
          <a:bodyPr>
            <a:spAutoFit/>
          </a:bodyPr>
          <a:lstStyle/>
          <a:p>
            <a:pPr algn="ctr">
              <a:defRPr/>
            </a:pPr>
            <a:r>
              <a:rPr lang="en-US" dirty="0">
                <a:latin typeface="Calibri" pitchFamily="34" charset="0"/>
                <a:cs typeface="Calibri" pitchFamily="34" charset="0"/>
              </a:rPr>
              <a:t>Before treatment</a:t>
            </a:r>
          </a:p>
          <a:p>
            <a:pPr algn="ctr">
              <a:defRPr/>
            </a:pPr>
            <a:r>
              <a:rPr lang="en-US" dirty="0">
                <a:latin typeface="Calibri" pitchFamily="34" charset="0"/>
                <a:cs typeface="Calibri" pitchFamily="34" charset="0"/>
              </a:rPr>
              <a:t>(reference sample)</a:t>
            </a:r>
            <a:endParaRPr lang="ru-RU" dirty="0">
              <a:latin typeface="Calibri" pitchFamily="34" charset="0"/>
              <a:cs typeface="Calibri" pitchFamily="34" charset="0"/>
            </a:endParaRPr>
          </a:p>
        </p:txBody>
      </p:sp>
      <p:sp>
        <p:nvSpPr>
          <p:cNvPr id="7" name="TextBox 6"/>
          <p:cNvSpPr txBox="1"/>
          <p:nvPr/>
        </p:nvSpPr>
        <p:spPr>
          <a:xfrm>
            <a:off x="4948238" y="4311650"/>
            <a:ext cx="2643187" cy="646113"/>
          </a:xfrm>
          <a:prstGeom prst="rect">
            <a:avLst/>
          </a:prstGeom>
          <a:solidFill>
            <a:schemeClr val="bg1">
              <a:lumMod val="75000"/>
            </a:schemeClr>
          </a:solidFill>
        </p:spPr>
        <p:txBody>
          <a:bodyPr>
            <a:spAutoFit/>
          </a:bodyPr>
          <a:lstStyle/>
          <a:p>
            <a:pPr algn="ctr">
              <a:defRPr/>
            </a:pPr>
            <a:r>
              <a:rPr lang="en-US" dirty="0">
                <a:latin typeface="Arial" charset="0"/>
              </a:rPr>
              <a:t>After treatment</a:t>
            </a:r>
          </a:p>
          <a:p>
            <a:pPr algn="ctr">
              <a:defRPr/>
            </a:pPr>
            <a:r>
              <a:rPr lang="en-US" dirty="0">
                <a:latin typeface="Arial" charset="0"/>
              </a:rPr>
              <a:t>with SWM technology</a:t>
            </a:r>
            <a:endParaRPr lang="ru-RU" dirty="0">
              <a:latin typeface="Calibri" pitchFamily="34" charset="0"/>
              <a:cs typeface="Calibri" pitchFamily="34" charset="0"/>
            </a:endParaRPr>
          </a:p>
        </p:txBody>
      </p:sp>
      <p:sp>
        <p:nvSpPr>
          <p:cNvPr id="8" name="TextBox 7"/>
          <p:cNvSpPr txBox="1"/>
          <p:nvPr/>
        </p:nvSpPr>
        <p:spPr>
          <a:xfrm>
            <a:off x="2000250" y="6429375"/>
            <a:ext cx="5214938" cy="366713"/>
          </a:xfrm>
          <a:prstGeom prst="rect">
            <a:avLst/>
          </a:prstGeom>
          <a:solidFill>
            <a:schemeClr val="bg1">
              <a:lumMod val="50000"/>
            </a:schemeClr>
          </a:solidFill>
        </p:spPr>
        <p:txBody>
          <a:bodyPr>
            <a:spAutoFit/>
          </a:bodyPr>
          <a:lstStyle/>
          <a:p>
            <a:pPr algn="ctr">
              <a:defRPr/>
            </a:pPr>
            <a:r>
              <a:rPr lang="en-US">
                <a:solidFill>
                  <a:schemeClr val="bg1"/>
                </a:solidFill>
                <a:latin typeface="Arial" charset="0"/>
              </a:rPr>
              <a:t>Microstructure of 110</a:t>
            </a:r>
            <a:r>
              <a:rPr lang="ru-RU">
                <a:solidFill>
                  <a:schemeClr val="bg1"/>
                </a:solidFill>
                <a:latin typeface="Arial" charset="0"/>
              </a:rPr>
              <a:t>Г13Л</a:t>
            </a:r>
            <a:r>
              <a:rPr lang="en-US">
                <a:solidFill>
                  <a:schemeClr val="bg1"/>
                </a:solidFill>
                <a:latin typeface="Arial" charset="0"/>
              </a:rPr>
              <a:t> in cast state</a:t>
            </a:r>
            <a:endParaRPr lang="ru-RU">
              <a:solidFill>
                <a:schemeClr val="bg1"/>
              </a:solidFill>
              <a:latin typeface="Arial" charset="0"/>
            </a:endParaRPr>
          </a:p>
        </p:txBody>
      </p:sp>
    </p:spTree>
    <p:extLst>
      <p:ext uri="{BB962C8B-B14F-4D97-AF65-F5344CB8AC3E}">
        <p14:creationId xmlns:p14="http://schemas.microsoft.com/office/powerpoint/2010/main" val="405442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Прямоугольник 25"/>
          <p:cNvSpPr/>
          <p:nvPr/>
        </p:nvSpPr>
        <p:spPr>
          <a:xfrm>
            <a:off x="625254" y="169310"/>
            <a:ext cx="2202078" cy="738664"/>
          </a:xfrm>
          <a:prstGeom prst="rect">
            <a:avLst/>
          </a:prstGeom>
        </p:spPr>
        <p:txBody>
          <a:bodyPr wrap="none">
            <a:spAutoFit/>
          </a:bodyPr>
          <a:lstStyle/>
          <a:p>
            <a:pPr algn="ctr"/>
            <a:r>
              <a:rPr lang="ru-RU" dirty="0" smtClean="0"/>
              <a:t>BLOCK MODULATOR</a:t>
            </a:r>
            <a:r>
              <a:rPr lang="en-US" dirty="0"/>
              <a:t>: </a:t>
            </a:r>
            <a:endParaRPr lang="en-US" dirty="0" smtClean="0"/>
          </a:p>
          <a:p>
            <a:pPr algn="ctr"/>
            <a:r>
              <a:rPr lang="en-US" sz="2400" dirty="0" smtClean="0"/>
              <a:t>3 </a:t>
            </a:r>
            <a:r>
              <a:rPr lang="en-US" sz="2400" dirty="0" err="1"/>
              <a:t>toroidal</a:t>
            </a:r>
            <a:r>
              <a:rPr lang="en-US" sz="2400" dirty="0"/>
              <a:t> coils</a:t>
            </a:r>
            <a:endParaRPr lang="ru-RU" dirty="0"/>
          </a:p>
        </p:txBody>
      </p:sp>
      <p:grpSp>
        <p:nvGrpSpPr>
          <p:cNvPr id="56" name="Группа 55"/>
          <p:cNvGrpSpPr/>
          <p:nvPr/>
        </p:nvGrpSpPr>
        <p:grpSpPr>
          <a:xfrm>
            <a:off x="329720" y="967279"/>
            <a:ext cx="8364338" cy="4134617"/>
            <a:chOff x="300691" y="372194"/>
            <a:chExt cx="8364338" cy="4134617"/>
          </a:xfrm>
        </p:grpSpPr>
        <p:sp>
          <p:nvSpPr>
            <p:cNvPr id="55" name="Полилиния 54"/>
            <p:cNvSpPr/>
            <p:nvPr/>
          </p:nvSpPr>
          <p:spPr>
            <a:xfrm>
              <a:off x="4601029" y="2264229"/>
              <a:ext cx="406400" cy="972457"/>
            </a:xfrm>
            <a:custGeom>
              <a:avLst/>
              <a:gdLst>
                <a:gd name="connsiteX0" fmla="*/ 0 w 406400"/>
                <a:gd name="connsiteY0" fmla="*/ 972457 h 972457"/>
                <a:gd name="connsiteX1" fmla="*/ 333828 w 406400"/>
                <a:gd name="connsiteY1" fmla="*/ 754742 h 972457"/>
                <a:gd name="connsiteX2" fmla="*/ 406400 w 406400"/>
                <a:gd name="connsiteY2" fmla="*/ 0 h 972457"/>
              </a:gdLst>
              <a:ahLst/>
              <a:cxnLst>
                <a:cxn ang="0">
                  <a:pos x="connsiteX0" y="connsiteY0"/>
                </a:cxn>
                <a:cxn ang="0">
                  <a:pos x="connsiteX1" y="connsiteY1"/>
                </a:cxn>
                <a:cxn ang="0">
                  <a:pos x="connsiteX2" y="connsiteY2"/>
                </a:cxn>
              </a:cxnLst>
              <a:rect l="l" t="t" r="r" b="b"/>
              <a:pathLst>
                <a:path w="406400" h="972457">
                  <a:moveTo>
                    <a:pt x="0" y="972457"/>
                  </a:moveTo>
                  <a:cubicBezTo>
                    <a:pt x="133047" y="944637"/>
                    <a:pt x="266095" y="916818"/>
                    <a:pt x="333828" y="754742"/>
                  </a:cubicBezTo>
                  <a:cubicBezTo>
                    <a:pt x="401561" y="592666"/>
                    <a:pt x="403980" y="296333"/>
                    <a:pt x="406400" y="0"/>
                  </a:cubicBezTo>
                </a:path>
              </a:pathLst>
            </a:custGeom>
            <a:noFill/>
            <a:ln w="28575">
              <a:solidFill>
                <a:schemeClr val="tx2">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Овал 3"/>
            <p:cNvSpPr/>
            <p:nvPr/>
          </p:nvSpPr>
          <p:spPr>
            <a:xfrm>
              <a:off x="420915" y="1524000"/>
              <a:ext cx="2552700" cy="25527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Овал 4"/>
            <p:cNvSpPr/>
            <p:nvPr/>
          </p:nvSpPr>
          <p:spPr>
            <a:xfrm>
              <a:off x="767443" y="1870528"/>
              <a:ext cx="1859644" cy="1859644"/>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Овал 5"/>
            <p:cNvSpPr/>
            <p:nvPr/>
          </p:nvSpPr>
          <p:spPr>
            <a:xfrm>
              <a:off x="1115786" y="2218871"/>
              <a:ext cx="1162958" cy="1162958"/>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1523093" y="2626178"/>
              <a:ext cx="348343" cy="3483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p:cNvSpPr txBox="1"/>
            <p:nvPr/>
          </p:nvSpPr>
          <p:spPr>
            <a:xfrm>
              <a:off x="1580243" y="4137479"/>
              <a:ext cx="3841116" cy="369332"/>
            </a:xfrm>
            <a:prstGeom prst="rect">
              <a:avLst/>
            </a:prstGeom>
            <a:noFill/>
          </p:spPr>
          <p:txBody>
            <a:bodyPr wrap="none" rtlCol="0">
              <a:spAutoFit/>
            </a:bodyPr>
            <a:lstStyle/>
            <a:p>
              <a:pPr algn="ctr"/>
              <a:r>
                <a:rPr lang="en-US" dirty="0" smtClean="0"/>
                <a:t>Material</a:t>
              </a:r>
              <a:r>
                <a:rPr lang="ru-RU" dirty="0"/>
                <a:t> </a:t>
              </a:r>
              <a:r>
                <a:rPr lang="ru-RU" dirty="0" smtClean="0"/>
                <a:t>(</a:t>
              </a:r>
              <a:r>
                <a:rPr lang="en-US" dirty="0" smtClean="0"/>
                <a:t>e.g.</a:t>
              </a:r>
              <a:r>
                <a:rPr lang="ru-RU" dirty="0" smtClean="0"/>
                <a:t> </a:t>
              </a:r>
              <a:r>
                <a:rPr lang="en-US" dirty="0"/>
                <a:t>magnesium, </a:t>
              </a:r>
              <a:r>
                <a:rPr lang="en-US" dirty="0" smtClean="0"/>
                <a:t>manganese)</a:t>
              </a:r>
              <a:endParaRPr lang="ru-RU" dirty="0"/>
            </a:p>
          </p:txBody>
        </p:sp>
        <p:sp>
          <p:nvSpPr>
            <p:cNvPr id="9" name="Прямоугольник 8"/>
            <p:cNvSpPr/>
            <p:nvPr/>
          </p:nvSpPr>
          <p:spPr>
            <a:xfrm>
              <a:off x="300691" y="372194"/>
              <a:ext cx="1999330" cy="369332"/>
            </a:xfrm>
            <a:prstGeom prst="rect">
              <a:avLst/>
            </a:prstGeom>
          </p:spPr>
          <p:txBody>
            <a:bodyPr wrap="none">
              <a:spAutoFit/>
            </a:bodyPr>
            <a:lstStyle/>
            <a:p>
              <a:pPr algn="ctr"/>
              <a:r>
                <a:rPr lang="en-US" dirty="0" smtClean="0"/>
                <a:t>1. M</a:t>
              </a:r>
              <a:r>
                <a:rPr lang="ru-RU" dirty="0" err="1" smtClean="0"/>
                <a:t>agnetizing</a:t>
              </a:r>
              <a:r>
                <a:rPr lang="ru-RU" dirty="0" smtClean="0"/>
                <a:t> </a:t>
              </a:r>
              <a:r>
                <a:rPr lang="en-US" dirty="0" smtClean="0"/>
                <a:t> </a:t>
              </a:r>
              <a:r>
                <a:rPr lang="ru-RU" dirty="0" err="1" smtClean="0"/>
                <a:t>coil</a:t>
              </a:r>
              <a:endParaRPr lang="ru-RU" dirty="0"/>
            </a:p>
          </p:txBody>
        </p:sp>
        <p:sp>
          <p:nvSpPr>
            <p:cNvPr id="10" name="Прямоугольник 9"/>
            <p:cNvSpPr/>
            <p:nvPr/>
          </p:nvSpPr>
          <p:spPr>
            <a:xfrm>
              <a:off x="653501" y="744772"/>
              <a:ext cx="3521478" cy="369332"/>
            </a:xfrm>
            <a:prstGeom prst="rect">
              <a:avLst/>
            </a:prstGeom>
          </p:spPr>
          <p:txBody>
            <a:bodyPr wrap="none">
              <a:spAutoFit/>
            </a:bodyPr>
            <a:lstStyle/>
            <a:p>
              <a:pPr algn="ctr"/>
              <a:r>
                <a:rPr lang="en-US" dirty="0" smtClean="0"/>
                <a:t>2. Excitation coil</a:t>
              </a:r>
              <a:r>
                <a:rPr lang="ru-RU" dirty="0" smtClean="0"/>
                <a:t> </a:t>
              </a:r>
              <a:r>
                <a:rPr lang="en-US" dirty="0" smtClean="0"/>
                <a:t>on </a:t>
              </a:r>
              <a:r>
                <a:rPr lang="en-US" dirty="0"/>
                <a:t>NMR frequency</a:t>
              </a:r>
              <a:endParaRPr lang="ru-RU" dirty="0"/>
            </a:p>
          </p:txBody>
        </p:sp>
        <p:sp>
          <p:nvSpPr>
            <p:cNvPr id="11" name="Прямоугольник 10"/>
            <p:cNvSpPr/>
            <p:nvPr/>
          </p:nvSpPr>
          <p:spPr>
            <a:xfrm>
              <a:off x="995562" y="1073290"/>
              <a:ext cx="2435410" cy="369332"/>
            </a:xfrm>
            <a:prstGeom prst="rect">
              <a:avLst/>
            </a:prstGeom>
          </p:spPr>
          <p:txBody>
            <a:bodyPr wrap="none">
              <a:spAutoFit/>
            </a:bodyPr>
            <a:lstStyle/>
            <a:p>
              <a:pPr algn="ctr"/>
              <a:r>
                <a:rPr lang="en-US" dirty="0" smtClean="0"/>
                <a:t>3. Coil for signal reading</a:t>
              </a:r>
              <a:endParaRPr lang="ru-RU" dirty="0"/>
            </a:p>
          </p:txBody>
        </p:sp>
        <p:cxnSp>
          <p:nvCxnSpPr>
            <p:cNvPr id="16" name="Прямая соединительная линия 15"/>
            <p:cNvCxnSpPr/>
            <p:nvPr/>
          </p:nvCxnSpPr>
          <p:spPr>
            <a:xfrm>
              <a:off x="537028" y="704073"/>
              <a:ext cx="0" cy="1514798"/>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8" name="Прямая соединительная линия 17"/>
            <p:cNvCxnSpPr/>
            <p:nvPr/>
          </p:nvCxnSpPr>
          <p:spPr>
            <a:xfrm>
              <a:off x="878114" y="1111380"/>
              <a:ext cx="0" cy="122542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20" name="Прямая соединительная линия 19"/>
            <p:cNvCxnSpPr/>
            <p:nvPr/>
          </p:nvCxnSpPr>
          <p:spPr>
            <a:xfrm>
              <a:off x="1212363" y="1371730"/>
              <a:ext cx="0" cy="1081184"/>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24" name="Прямая соединительная линия 23"/>
            <p:cNvCxnSpPr/>
            <p:nvPr/>
          </p:nvCxnSpPr>
          <p:spPr>
            <a:xfrm>
              <a:off x="1697264" y="2995516"/>
              <a:ext cx="0" cy="1203133"/>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27" name="Арка 26"/>
            <p:cNvSpPr/>
            <p:nvPr/>
          </p:nvSpPr>
          <p:spPr>
            <a:xfrm flipV="1">
              <a:off x="6386286" y="2137097"/>
              <a:ext cx="2278743" cy="2061552"/>
            </a:xfrm>
            <a:prstGeom prst="blockArc">
              <a:avLst>
                <a:gd name="adj1" fmla="val 10800000"/>
                <a:gd name="adj2" fmla="val 50541"/>
                <a:gd name="adj3" fmla="val 95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8" name="Хорда 27"/>
            <p:cNvSpPr/>
            <p:nvPr/>
          </p:nvSpPr>
          <p:spPr>
            <a:xfrm rot="16200000">
              <a:off x="6697435" y="2237922"/>
              <a:ext cx="1667330" cy="1865086"/>
            </a:xfrm>
            <a:prstGeom prst="chord">
              <a:avLst>
                <a:gd name="adj1" fmla="val 5361728"/>
                <a:gd name="adj2" fmla="val 16200000"/>
              </a:avLst>
            </a:prstGeom>
            <a:solidFill>
              <a:srgbClr val="F138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8"/>
            <p:cNvSpPr/>
            <p:nvPr/>
          </p:nvSpPr>
          <p:spPr>
            <a:xfrm>
              <a:off x="6802916" y="3360840"/>
              <a:ext cx="1444498" cy="369332"/>
            </a:xfrm>
            <a:prstGeom prst="rect">
              <a:avLst/>
            </a:prstGeom>
          </p:spPr>
          <p:txBody>
            <a:bodyPr wrap="none">
              <a:spAutoFit/>
            </a:bodyPr>
            <a:lstStyle/>
            <a:p>
              <a:pPr algn="ctr"/>
              <a:r>
                <a:rPr lang="ru-RU" dirty="0" err="1">
                  <a:solidFill>
                    <a:schemeClr val="bg1"/>
                  </a:solidFill>
                </a:rPr>
                <a:t>molten</a:t>
              </a:r>
              <a:r>
                <a:rPr lang="ru-RU" dirty="0">
                  <a:solidFill>
                    <a:schemeClr val="bg1"/>
                  </a:solidFill>
                </a:rPr>
                <a:t> </a:t>
              </a:r>
              <a:r>
                <a:rPr lang="ru-RU" dirty="0" err="1">
                  <a:solidFill>
                    <a:schemeClr val="bg1"/>
                  </a:solidFill>
                </a:rPr>
                <a:t>metal</a:t>
              </a:r>
              <a:endParaRPr lang="ru-RU" dirty="0">
                <a:solidFill>
                  <a:schemeClr val="bg1"/>
                </a:solidFill>
              </a:endParaRPr>
            </a:p>
          </p:txBody>
        </p:sp>
        <p:sp>
          <p:nvSpPr>
            <p:cNvPr id="31" name="Полилиния 30"/>
            <p:cNvSpPr/>
            <p:nvPr/>
          </p:nvSpPr>
          <p:spPr>
            <a:xfrm rot="1783744">
              <a:off x="2137400" y="2700103"/>
              <a:ext cx="1538514" cy="276103"/>
            </a:xfrm>
            <a:custGeom>
              <a:avLst/>
              <a:gdLst>
                <a:gd name="connsiteX0" fmla="*/ 0 w 1524000"/>
                <a:gd name="connsiteY0" fmla="*/ 218047 h 263075"/>
                <a:gd name="connsiteX1" fmla="*/ 493486 w 1524000"/>
                <a:gd name="connsiteY1" fmla="*/ 333 h 263075"/>
                <a:gd name="connsiteX2" fmla="*/ 1074057 w 1524000"/>
                <a:gd name="connsiteY2" fmla="*/ 261590 h 263075"/>
                <a:gd name="connsiteX3" fmla="*/ 1524000 w 1524000"/>
                <a:gd name="connsiteY3" fmla="*/ 87418 h 263075"/>
              </a:gdLst>
              <a:ahLst/>
              <a:cxnLst>
                <a:cxn ang="0">
                  <a:pos x="connsiteX0" y="connsiteY0"/>
                </a:cxn>
                <a:cxn ang="0">
                  <a:pos x="connsiteX1" y="connsiteY1"/>
                </a:cxn>
                <a:cxn ang="0">
                  <a:pos x="connsiteX2" y="connsiteY2"/>
                </a:cxn>
                <a:cxn ang="0">
                  <a:pos x="connsiteX3" y="connsiteY3"/>
                </a:cxn>
              </a:cxnLst>
              <a:rect l="l" t="t" r="r" b="b"/>
              <a:pathLst>
                <a:path w="1524000" h="263075">
                  <a:moveTo>
                    <a:pt x="0" y="218047"/>
                  </a:moveTo>
                  <a:cubicBezTo>
                    <a:pt x="157238" y="105561"/>
                    <a:pt x="314477" y="-6924"/>
                    <a:pt x="493486" y="333"/>
                  </a:cubicBezTo>
                  <a:cubicBezTo>
                    <a:pt x="672496" y="7590"/>
                    <a:pt x="902305" y="247076"/>
                    <a:pt x="1074057" y="261590"/>
                  </a:cubicBezTo>
                  <a:cubicBezTo>
                    <a:pt x="1245809" y="276104"/>
                    <a:pt x="1384904" y="181761"/>
                    <a:pt x="1524000" y="87418"/>
                  </a:cubicBezTo>
                </a:path>
              </a:pathLst>
            </a:custGeom>
            <a:ln w="28575">
              <a:solidFill>
                <a:schemeClr val="tx2">
                  <a:lumMod val="75000"/>
                </a:schemeClr>
              </a:solidFill>
            </a:ln>
            <a:effectLst>
              <a:outerShdw blurRad="63500" sx="102000" sy="102000" algn="ctr" rotWithShape="0">
                <a:prstClr val="black">
                  <a:alpha val="40000"/>
                </a:prstClr>
              </a:outerShdw>
            </a:effectLst>
          </p:spPr>
          <p:style>
            <a:lnRef idx="1">
              <a:schemeClr val="dk1"/>
            </a:lnRef>
            <a:fillRef idx="0">
              <a:schemeClr val="dk1"/>
            </a:fillRef>
            <a:effectRef idx="0">
              <a:schemeClr val="dk1"/>
            </a:effectRef>
            <a:fontRef idx="minor">
              <a:schemeClr val="tx1"/>
            </a:fontRef>
          </p:style>
          <p:txBody>
            <a:bodyPr rtlCol="0" anchor="ctr"/>
            <a:lstStyle/>
            <a:p>
              <a:pPr algn="ctr"/>
              <a:endParaRPr lang="ru-RU"/>
            </a:p>
          </p:txBody>
        </p:sp>
        <p:sp>
          <p:nvSpPr>
            <p:cNvPr id="30" name="Прямоугольник 29"/>
            <p:cNvSpPr/>
            <p:nvPr/>
          </p:nvSpPr>
          <p:spPr>
            <a:xfrm rot="1297344">
              <a:off x="4864637" y="1972168"/>
              <a:ext cx="1457035" cy="5823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Emitter</a:t>
              </a:r>
              <a:endParaRPr lang="ru-RU" dirty="0"/>
            </a:p>
          </p:txBody>
        </p:sp>
        <p:grpSp>
          <p:nvGrpSpPr>
            <p:cNvPr id="54" name="Группа 53"/>
            <p:cNvGrpSpPr/>
            <p:nvPr/>
          </p:nvGrpSpPr>
          <p:grpSpPr>
            <a:xfrm rot="679703">
              <a:off x="5992586" y="2310254"/>
              <a:ext cx="1384588" cy="980189"/>
              <a:chOff x="5569375" y="2329059"/>
              <a:chExt cx="1384588" cy="980189"/>
            </a:xfrm>
          </p:grpSpPr>
          <p:grpSp>
            <p:nvGrpSpPr>
              <p:cNvPr id="37" name="Группа 36"/>
              <p:cNvGrpSpPr/>
              <p:nvPr/>
            </p:nvGrpSpPr>
            <p:grpSpPr>
              <a:xfrm rot="3409086">
                <a:off x="5646757" y="2251677"/>
                <a:ext cx="853659" cy="1008423"/>
                <a:chOff x="4520739" y="936269"/>
                <a:chExt cx="1738611" cy="1637084"/>
              </a:xfrm>
              <a:effectLst>
                <a:glow rad="50800">
                  <a:schemeClr val="accent1">
                    <a:satMod val="175000"/>
                    <a:alpha val="34000"/>
                  </a:schemeClr>
                </a:glow>
              </a:effectLst>
            </p:grpSpPr>
            <p:sp>
              <p:nvSpPr>
                <p:cNvPr id="38" name="Дуга 37"/>
                <p:cNvSpPr/>
                <p:nvPr/>
              </p:nvSpPr>
              <p:spPr>
                <a:xfrm>
                  <a:off x="4520739" y="1658954"/>
                  <a:ext cx="914399" cy="91439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9" name="Дуга 38"/>
                <p:cNvSpPr/>
                <p:nvPr/>
              </p:nvSpPr>
              <p:spPr>
                <a:xfrm>
                  <a:off x="4632501" y="1336668"/>
                  <a:ext cx="1147394" cy="1180708"/>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0" name="Дуга 39"/>
                <p:cNvSpPr/>
                <p:nvPr/>
              </p:nvSpPr>
              <p:spPr>
                <a:xfrm>
                  <a:off x="4774605" y="936269"/>
                  <a:ext cx="1484745" cy="148474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sp>
            <p:nvSpPr>
              <p:cNvPr id="41" name="Дуга 40"/>
              <p:cNvSpPr/>
              <p:nvPr/>
            </p:nvSpPr>
            <p:spPr>
              <a:xfrm rot="3409086">
                <a:off x="6012577" y="2367863"/>
                <a:ext cx="835097" cy="1047674"/>
              </a:xfrm>
              <a:prstGeom prst="arc">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grpSp>
          <p:nvGrpSpPr>
            <p:cNvPr id="53" name="Группа 52"/>
            <p:cNvGrpSpPr/>
            <p:nvPr/>
          </p:nvGrpSpPr>
          <p:grpSpPr>
            <a:xfrm>
              <a:off x="3303416" y="2322038"/>
              <a:ext cx="1382953" cy="1835095"/>
              <a:chOff x="1821970" y="3821503"/>
              <a:chExt cx="1382953" cy="1835095"/>
            </a:xfrm>
          </p:grpSpPr>
          <p:sp>
            <p:nvSpPr>
              <p:cNvPr id="51" name="Прямоугольник 50"/>
              <p:cNvSpPr/>
              <p:nvPr/>
            </p:nvSpPr>
            <p:spPr>
              <a:xfrm>
                <a:off x="1821970" y="3821503"/>
                <a:ext cx="1382953" cy="1835095"/>
              </a:xfrm>
              <a:prstGeom prst="rect">
                <a:avLst/>
              </a:prstGeom>
              <a:solidFill>
                <a:schemeClr val="bg1"/>
              </a:solidFill>
              <a:ln>
                <a:solidFill>
                  <a:schemeClr val="bg2">
                    <a:lumMod val="50000"/>
                  </a:schemeClr>
                </a:solidFill>
              </a:ln>
            </p:spPr>
            <p:style>
              <a:lnRef idx="2">
                <a:schemeClr val="accent3"/>
              </a:lnRef>
              <a:fillRef idx="1">
                <a:schemeClr val="lt1"/>
              </a:fillRef>
              <a:effectRef idx="0">
                <a:schemeClr val="accent3"/>
              </a:effectRef>
              <a:fontRef idx="minor">
                <a:schemeClr val="dk1"/>
              </a:fontRef>
            </p:style>
            <p:txBody>
              <a:bodyPr rtlCol="0" anchor="b"/>
              <a:lstStyle/>
              <a:p>
                <a:pPr algn="ctr"/>
                <a:r>
                  <a:rPr lang="en-US" sz="2000" dirty="0" smtClean="0">
                    <a:latin typeface="Segoe UI" panose="020B0502040204020203" pitchFamily="34" charset="0"/>
                    <a:cs typeface="Segoe UI" panose="020B0502040204020203" pitchFamily="34" charset="0"/>
                  </a:rPr>
                  <a:t>Amplifier</a:t>
                </a:r>
                <a:endParaRPr lang="ru-RU" sz="2000" dirty="0">
                  <a:latin typeface="Segoe UI" panose="020B0502040204020203" pitchFamily="34" charset="0"/>
                  <a:cs typeface="Segoe UI" panose="020B0502040204020203" pitchFamily="34" charset="0"/>
                </a:endParaRPr>
              </a:p>
            </p:txBody>
          </p:sp>
          <p:sp>
            <p:nvSpPr>
              <p:cNvPr id="52" name="Равнобедренный треугольник 51"/>
              <p:cNvSpPr/>
              <p:nvPr/>
            </p:nvSpPr>
            <p:spPr>
              <a:xfrm rot="5400000">
                <a:off x="2176007" y="4384940"/>
                <a:ext cx="765671" cy="660062"/>
              </a:xfrm>
              <a:prstGeom prst="triangl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schemeClr val="tx1"/>
                  </a:solidFill>
                  <a:latin typeface="Segoe UI" panose="020B0502040204020203" pitchFamily="34" charset="0"/>
                  <a:cs typeface="Segoe UI" panose="020B0502040204020203" pitchFamily="34" charset="0"/>
                </a:endParaRPr>
              </a:p>
            </p:txBody>
          </p:sp>
        </p:grpSp>
      </p:grpSp>
    </p:spTree>
    <p:extLst>
      <p:ext uri="{BB962C8B-B14F-4D97-AF65-F5344CB8AC3E}">
        <p14:creationId xmlns:p14="http://schemas.microsoft.com/office/powerpoint/2010/main" val="139791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12"/>
          <p:cNvGraphicFramePr>
            <a:graphicFrameLocks noGrp="1" noChangeAspect="1"/>
          </p:cNvGraphicFramePr>
          <p:nvPr>
            <p:ph/>
            <p:extLst>
              <p:ext uri="{D42A27DB-BD31-4B8C-83A1-F6EECF244321}">
                <p14:modId xmlns:p14="http://schemas.microsoft.com/office/powerpoint/2010/main" val="2873705848"/>
              </p:ext>
            </p:extLst>
          </p:nvPr>
        </p:nvGraphicFramePr>
        <p:xfrm>
          <a:off x="200958" y="154549"/>
          <a:ext cx="3155950" cy="2665412"/>
        </p:xfrm>
        <a:graphic>
          <a:graphicData uri="http://schemas.openxmlformats.org/presentationml/2006/ole">
            <mc:AlternateContent xmlns:mc="http://schemas.openxmlformats.org/markup-compatibility/2006">
              <mc:Choice xmlns:v="urn:schemas-microsoft-com:vml" Requires="v">
                <p:oleObj spid="_x0000_s4172" name="Рисунок" r:id="rId4" imgW="3156120" imgH="2665800" progId="Word.Picture.8">
                  <p:embed/>
                </p:oleObj>
              </mc:Choice>
              <mc:Fallback>
                <p:oleObj name="Рисунок" r:id="rId4" imgW="3156120" imgH="2665800" progId="Word.Picture.8">
                  <p:embed/>
                  <p:pic>
                    <p:nvPicPr>
                      <p:cNvPr id="0" name=""/>
                      <p:cNvPicPr>
                        <a:picLocks noChangeAspect="1" noChangeArrowheads="1"/>
                      </p:cNvPicPr>
                      <p:nvPr/>
                    </p:nvPicPr>
                    <p:blipFill>
                      <a:blip r:embed="rId5">
                        <a:lum bright="-18000" contrast="18000"/>
                        <a:extLst>
                          <a:ext uri="{28A0092B-C50C-407E-A947-70E740481C1C}">
                            <a14:useLocalDpi xmlns:a14="http://schemas.microsoft.com/office/drawing/2010/main" val="0"/>
                          </a:ext>
                        </a:extLst>
                      </a:blip>
                      <a:srcRect/>
                      <a:stretch>
                        <a:fillRect/>
                      </a:stretch>
                    </p:blipFill>
                    <p:spPr bwMode="auto">
                      <a:xfrm>
                        <a:off x="200958" y="154549"/>
                        <a:ext cx="3155950" cy="2665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6" name="Picture 7" descr="77(х100)1"/>
          <p:cNvPicPr>
            <a:picLocks noChangeAspect="1" noChangeArrowheads="1"/>
          </p:cNvPicPr>
          <p:nvPr/>
        </p:nvPicPr>
        <p:blipFill>
          <a:blip r:embed="rId6" cstate="print">
            <a:lum bright="-6000" contrast="36000"/>
            <a:extLst>
              <a:ext uri="{28A0092B-C50C-407E-A947-70E740481C1C}">
                <a14:useLocalDpi xmlns:a14="http://schemas.microsoft.com/office/drawing/2010/main" val="0"/>
              </a:ext>
            </a:extLst>
          </a:blip>
          <a:srcRect l="36191" t="11353" b="31302"/>
          <a:stretch>
            <a:fillRect/>
          </a:stretch>
        </p:blipFill>
        <p:spPr bwMode="auto">
          <a:xfrm>
            <a:off x="5867400" y="154549"/>
            <a:ext cx="3019425" cy="2173288"/>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8" descr="80(х100)2"/>
          <p:cNvPicPr>
            <a:picLocks noChangeAspect="1" noChangeArrowheads="1"/>
          </p:cNvPicPr>
          <p:nvPr/>
        </p:nvPicPr>
        <p:blipFill>
          <a:blip r:embed="rId7" cstate="print">
            <a:lum bright="-6000" contrast="30000"/>
            <a:extLst>
              <a:ext uri="{28A0092B-C50C-407E-A947-70E740481C1C}">
                <a14:useLocalDpi xmlns:a14="http://schemas.microsoft.com/office/drawing/2010/main" val="0"/>
              </a:ext>
            </a:extLst>
          </a:blip>
          <a:srcRect l="31204" t="12891" r="6468" b="28636"/>
          <a:stretch>
            <a:fillRect/>
          </a:stretch>
        </p:blipFill>
        <p:spPr bwMode="auto">
          <a:xfrm>
            <a:off x="5867400" y="2458012"/>
            <a:ext cx="3017838" cy="2257425"/>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WordArt 10"/>
          <p:cNvSpPr>
            <a:spLocks noChangeArrowheads="1" noChangeShapeType="1" noTextEdit="1"/>
          </p:cNvSpPr>
          <p:nvPr/>
        </p:nvSpPr>
        <p:spPr bwMode="auto">
          <a:xfrm>
            <a:off x="5867400" y="297424"/>
            <a:ext cx="273050" cy="333375"/>
          </a:xfrm>
          <a:prstGeom prst="rect">
            <a:avLst/>
          </a:prstGeom>
        </p:spPr>
        <p:txBody>
          <a:bodyPr wrap="none" fromWordArt="1">
            <a:prstTxWarp prst="textPlain">
              <a:avLst>
                <a:gd name="adj" fmla="val 50000"/>
              </a:avLst>
            </a:prstTxWarp>
          </a:bodyPr>
          <a:lstStyle/>
          <a:p>
            <a:pPr algn="ctr"/>
            <a:r>
              <a:rPr lang="ru-RU" sz="3600" kern="10" dirty="0" smtClean="0">
                <a:ln w="9525">
                  <a:solidFill>
                    <a:srgbClr val="000000"/>
                  </a:solidFill>
                  <a:round/>
                  <a:headEnd/>
                  <a:tailEnd/>
                </a:ln>
                <a:solidFill>
                  <a:srgbClr val="FFFFFF"/>
                </a:solidFill>
                <a:cs typeface="Arial" panose="020B0604020202020204" pitchFamily="34" charset="0"/>
              </a:rPr>
              <a:t>а</a:t>
            </a:r>
            <a:endParaRPr lang="ru-RU" sz="3600" kern="10" dirty="0">
              <a:ln w="9525">
                <a:solidFill>
                  <a:srgbClr val="000000"/>
                </a:solidFill>
                <a:round/>
                <a:headEnd/>
                <a:tailEnd/>
              </a:ln>
              <a:solidFill>
                <a:srgbClr val="FFFFFF"/>
              </a:solidFill>
              <a:cs typeface="Arial" panose="020B0604020202020204" pitchFamily="34" charset="0"/>
            </a:endParaRPr>
          </a:p>
        </p:txBody>
      </p:sp>
      <p:sp>
        <p:nvSpPr>
          <p:cNvPr id="10" name="WordArt 11"/>
          <p:cNvSpPr>
            <a:spLocks noChangeArrowheads="1" noChangeShapeType="1" noTextEdit="1"/>
          </p:cNvSpPr>
          <p:nvPr/>
        </p:nvSpPr>
        <p:spPr bwMode="auto">
          <a:xfrm>
            <a:off x="5867400" y="2673912"/>
            <a:ext cx="273050" cy="431800"/>
          </a:xfrm>
          <a:prstGeom prst="rect">
            <a:avLst/>
          </a:prstGeom>
        </p:spPr>
        <p:txBody>
          <a:bodyPr wrap="none" fromWordArt="1">
            <a:prstTxWarp prst="textPlain">
              <a:avLst>
                <a:gd name="adj" fmla="val 50000"/>
              </a:avLst>
            </a:prstTxWarp>
          </a:bodyPr>
          <a:lstStyle/>
          <a:p>
            <a:pPr algn="ctr"/>
            <a:r>
              <a:rPr lang="en-US" sz="3600" kern="10" dirty="0" smtClean="0">
                <a:ln w="9525">
                  <a:solidFill>
                    <a:srgbClr val="000000"/>
                  </a:solidFill>
                  <a:round/>
                  <a:headEnd/>
                  <a:tailEnd/>
                </a:ln>
                <a:solidFill>
                  <a:srgbClr val="FFFFFF"/>
                </a:solidFill>
                <a:cs typeface="Arial" panose="020B0604020202020204" pitchFamily="34" charset="0"/>
              </a:rPr>
              <a:t>b</a:t>
            </a:r>
            <a:endParaRPr lang="ru-RU" sz="3600" kern="10" dirty="0">
              <a:ln w="9525">
                <a:solidFill>
                  <a:srgbClr val="000000"/>
                </a:solidFill>
                <a:round/>
                <a:headEnd/>
                <a:tailEnd/>
              </a:ln>
              <a:solidFill>
                <a:srgbClr val="FFFFFF"/>
              </a:solidFill>
              <a:cs typeface="Arial" panose="020B0604020202020204" pitchFamily="34" charset="0"/>
            </a:endParaRPr>
          </a:p>
        </p:txBody>
      </p:sp>
      <p:grpSp>
        <p:nvGrpSpPr>
          <p:cNvPr id="2" name="Группа 1"/>
          <p:cNvGrpSpPr/>
          <p:nvPr/>
        </p:nvGrpSpPr>
        <p:grpSpPr>
          <a:xfrm>
            <a:off x="273983" y="2962836"/>
            <a:ext cx="8870017" cy="3348991"/>
            <a:chOff x="273983" y="2962836"/>
            <a:chExt cx="8870017" cy="3348991"/>
          </a:xfrm>
        </p:grpSpPr>
        <p:sp>
          <p:nvSpPr>
            <p:cNvPr id="5" name="Text Box 14"/>
            <p:cNvSpPr txBox="1">
              <a:spLocks noChangeArrowheads="1"/>
            </p:cNvSpPr>
            <p:nvPr/>
          </p:nvSpPr>
          <p:spPr bwMode="auto">
            <a:xfrm>
              <a:off x="273983" y="2962836"/>
              <a:ext cx="309562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ru-RU" sz="1400" dirty="0">
                  <a:latin typeface="Calibri" panose="020F0502020204030204" pitchFamily="34" charset="0"/>
                </a:rPr>
                <a:t>Melt treatment with the using of SWM technology. Wave emitter is on the front plane.</a:t>
              </a:r>
              <a:endParaRPr lang="ru-RU" altLang="ru-RU" sz="1400" dirty="0">
                <a:latin typeface="Calibri" panose="020F0502020204030204" pitchFamily="34" charset="0"/>
              </a:endParaRPr>
            </a:p>
          </p:txBody>
        </p:sp>
        <p:sp>
          <p:nvSpPr>
            <p:cNvPr id="8" name="Text Box 9"/>
            <p:cNvSpPr txBox="1">
              <a:spLocks noChangeArrowheads="1"/>
            </p:cNvSpPr>
            <p:nvPr/>
          </p:nvSpPr>
          <p:spPr bwMode="auto">
            <a:xfrm>
              <a:off x="5795963" y="4834499"/>
              <a:ext cx="334803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ru-RU" sz="1400" b="1" dirty="0">
                  <a:latin typeface="Calibri" panose="020F0502020204030204" pitchFamily="34" charset="0"/>
                </a:rPr>
                <a:t>Microstructure of</a:t>
              </a:r>
              <a:r>
                <a:rPr lang="ru-RU" altLang="ru-RU" sz="1400" b="1" dirty="0">
                  <a:latin typeface="Calibri" panose="020F0502020204030204" pitchFamily="34" charset="0"/>
                </a:rPr>
                <a:t> </a:t>
              </a:r>
              <a:r>
                <a:rPr lang="en-US" altLang="ru-RU" sz="1400" b="1" dirty="0" smtClean="0">
                  <a:latin typeface="Calibri" panose="020F0502020204030204" pitchFamily="34" charset="0"/>
                </a:rPr>
                <a:t>110G13L </a:t>
              </a:r>
              <a:r>
                <a:rPr lang="ru-RU" altLang="ru-RU" sz="1400" b="1" dirty="0">
                  <a:latin typeface="Calibri" panose="020F0502020204030204" pitchFamily="34" charset="0"/>
                </a:rPr>
                <a:t>(</a:t>
              </a:r>
              <a:r>
                <a:rPr lang="ru-RU" altLang="ru-RU" sz="1400" b="1" dirty="0" err="1">
                  <a:latin typeface="Calibri" panose="020F0502020204030204" pitchFamily="34" charset="0"/>
                </a:rPr>
                <a:t>Hatfield</a:t>
              </a:r>
              <a:r>
                <a:rPr lang="en-US" altLang="ru-RU" sz="1400" b="1" dirty="0">
                  <a:latin typeface="Calibri" panose="020F0502020204030204" pitchFamily="34" charset="0"/>
                </a:rPr>
                <a:t> Steel</a:t>
              </a:r>
              <a:r>
                <a:rPr lang="ru-RU" altLang="ru-RU" sz="1400" b="1" dirty="0">
                  <a:latin typeface="Calibri" panose="020F0502020204030204" pitchFamily="34" charset="0"/>
                </a:rPr>
                <a:t>)</a:t>
              </a:r>
              <a:r>
                <a:rPr lang="en-US" altLang="ru-RU" sz="2000" dirty="0"/>
                <a:t> </a:t>
              </a:r>
              <a:r>
                <a:rPr lang="en-US" altLang="ru-RU" sz="1400" b="1" dirty="0">
                  <a:latin typeface="Calibri" panose="020F0502020204030204" pitchFamily="34" charset="0"/>
                </a:rPr>
                <a:t>samples (X100)</a:t>
              </a:r>
            </a:p>
            <a:p>
              <a:pPr eaLnBrk="1" hangingPunct="1"/>
              <a:r>
                <a:rPr lang="en-US" altLang="ru-RU" sz="1400" dirty="0">
                  <a:latin typeface="Calibri" panose="020F0502020204030204" pitchFamily="34" charset="0"/>
                </a:rPr>
                <a:t>a) reference sample, austenite of 0 -1 units</a:t>
              </a:r>
            </a:p>
            <a:p>
              <a:pPr eaLnBrk="1" hangingPunct="1"/>
              <a:r>
                <a:rPr lang="en-US" altLang="ru-RU" sz="1400" dirty="0">
                  <a:latin typeface="Calibri" panose="020F0502020204030204" pitchFamily="34" charset="0"/>
                </a:rPr>
                <a:t>b) after wave treatment; characteristic breakage of the grains (4-5 units) and more uniform of the carbides is observed/</a:t>
              </a:r>
              <a:endParaRPr lang="ru-RU" altLang="ru-RU" sz="1400" dirty="0">
                <a:latin typeface="Calibri" panose="020F0502020204030204" pitchFamily="34" charset="0"/>
              </a:endParaRPr>
            </a:p>
          </p:txBody>
        </p:sp>
        <p:sp>
          <p:nvSpPr>
            <p:cNvPr id="12" name="Прямоугольник 11"/>
            <p:cNvSpPr/>
            <p:nvPr/>
          </p:nvSpPr>
          <p:spPr>
            <a:xfrm>
              <a:off x="273983" y="3972724"/>
              <a:ext cx="4552465" cy="2215991"/>
            </a:xfrm>
            <a:prstGeom prst="rect">
              <a:avLst/>
            </a:prstGeom>
          </p:spPr>
          <p:txBody>
            <a:bodyPr wrap="none">
              <a:spAutoFit/>
            </a:bodyPr>
            <a:lstStyle/>
            <a:p>
              <a:r>
                <a:rPr lang="ru-RU" dirty="0" smtClean="0"/>
                <a:t/>
              </a:r>
              <a:br>
                <a:rPr lang="ru-RU" dirty="0" smtClean="0"/>
              </a:br>
              <a:r>
                <a:rPr lang="en-US" sz="3200" dirty="0" smtClean="0"/>
                <a:t>SWM allows:</a:t>
              </a:r>
            </a:p>
            <a:p>
              <a:r>
                <a:rPr lang="ru-RU" sz="2000" dirty="0" err="1"/>
                <a:t>reduce</a:t>
              </a:r>
              <a:r>
                <a:rPr lang="ru-RU" sz="2000" dirty="0"/>
                <a:t> </a:t>
              </a:r>
              <a:r>
                <a:rPr lang="ru-RU" sz="2000" dirty="0" err="1"/>
                <a:t>melting</a:t>
              </a:r>
              <a:r>
                <a:rPr lang="ru-RU" sz="2000" dirty="0"/>
                <a:t> </a:t>
              </a:r>
              <a:r>
                <a:rPr lang="ru-RU" sz="2000" dirty="0" err="1"/>
                <a:t>time</a:t>
              </a:r>
              <a:r>
                <a:rPr lang="ru-RU" sz="2000" dirty="0"/>
                <a:t> </a:t>
              </a:r>
              <a:endParaRPr lang="en-US" sz="2000" dirty="0"/>
            </a:p>
            <a:p>
              <a:r>
                <a:rPr lang="en-US" sz="2000" dirty="0" smtClean="0"/>
                <a:t>an </a:t>
              </a:r>
              <a:r>
                <a:rPr lang="en-US" sz="2000" dirty="0"/>
                <a:t>increase in </a:t>
              </a:r>
              <a:r>
                <a:rPr lang="en-US" sz="2000" b="1" dirty="0"/>
                <a:t>toughness</a:t>
              </a:r>
              <a:r>
                <a:rPr lang="en-US" sz="2000" dirty="0"/>
                <a:t> up to 200% </a:t>
              </a:r>
              <a:r>
                <a:rPr lang="en-US" dirty="0" smtClean="0"/>
                <a:t/>
              </a:r>
              <a:br>
                <a:rPr lang="en-US" dirty="0" smtClean="0"/>
              </a:br>
              <a:r>
                <a:rPr lang="en-US" sz="2400" b="1" dirty="0" smtClean="0"/>
                <a:t>obtain </a:t>
              </a:r>
              <a:r>
                <a:rPr lang="en-US" sz="2400" b="1" dirty="0"/>
                <a:t>simple steel </a:t>
              </a:r>
              <a:endParaRPr lang="en-US" sz="2400" b="1" dirty="0" smtClean="0"/>
            </a:p>
            <a:p>
              <a:r>
                <a:rPr lang="en-US" sz="2400" b="1" dirty="0" smtClean="0"/>
                <a:t>with </a:t>
              </a:r>
              <a:r>
                <a:rPr lang="en-US" sz="2400" b="1" dirty="0"/>
                <a:t>characteristics of </a:t>
              </a:r>
              <a:r>
                <a:rPr lang="en-US" sz="2400" b="1" dirty="0" smtClean="0"/>
                <a:t>doped steel</a:t>
              </a:r>
              <a:endParaRPr lang="ru-RU" sz="2400" b="1" dirty="0"/>
            </a:p>
          </p:txBody>
        </p:sp>
      </p:grpSp>
      <p:sp>
        <p:nvSpPr>
          <p:cNvPr id="13" name="Прямоугольник 12"/>
          <p:cNvSpPr/>
          <p:nvPr/>
        </p:nvSpPr>
        <p:spPr>
          <a:xfrm>
            <a:off x="200958" y="110168"/>
            <a:ext cx="2680990" cy="830997"/>
          </a:xfrm>
          <a:prstGeom prst="rect">
            <a:avLst/>
          </a:prstGeom>
        </p:spPr>
        <p:txBody>
          <a:bodyPr wrap="none">
            <a:spAutoFit/>
          </a:bodyPr>
          <a:lstStyle/>
          <a:p>
            <a:r>
              <a:rPr lang="ru-RU" sz="2400" dirty="0" err="1">
                <a:solidFill>
                  <a:schemeClr val="bg1"/>
                </a:solidFill>
              </a:rPr>
              <a:t>Power</a:t>
            </a:r>
            <a:r>
              <a:rPr lang="ru-RU" sz="2400" dirty="0">
                <a:solidFill>
                  <a:schemeClr val="bg1"/>
                </a:solidFill>
              </a:rPr>
              <a:t> </a:t>
            </a:r>
            <a:r>
              <a:rPr lang="ru-RU" sz="2400" dirty="0" err="1" smtClean="0">
                <a:solidFill>
                  <a:schemeClr val="bg1"/>
                </a:solidFill>
              </a:rPr>
              <a:t>consumption</a:t>
            </a:r>
            <a:r>
              <a:rPr lang="ru-RU" sz="2400" dirty="0" smtClean="0">
                <a:solidFill>
                  <a:schemeClr val="bg1"/>
                </a:solidFill>
              </a:rPr>
              <a:t/>
            </a:r>
            <a:br>
              <a:rPr lang="ru-RU" sz="2400" dirty="0" smtClean="0">
                <a:solidFill>
                  <a:schemeClr val="bg1"/>
                </a:solidFill>
              </a:rPr>
            </a:br>
            <a:r>
              <a:rPr lang="ru-RU" sz="2400" b="1" dirty="0" err="1" smtClean="0">
                <a:solidFill>
                  <a:schemeClr val="bg1"/>
                </a:solidFill>
              </a:rPr>
              <a:t>up</a:t>
            </a:r>
            <a:r>
              <a:rPr lang="ru-RU" sz="2400" b="1" dirty="0" smtClean="0">
                <a:solidFill>
                  <a:schemeClr val="bg1"/>
                </a:solidFill>
              </a:rPr>
              <a:t> </a:t>
            </a:r>
            <a:r>
              <a:rPr lang="ru-RU" sz="2400" b="1" dirty="0" err="1">
                <a:solidFill>
                  <a:schemeClr val="bg1"/>
                </a:solidFill>
              </a:rPr>
              <a:t>to</a:t>
            </a:r>
            <a:r>
              <a:rPr lang="ru-RU" sz="2400" b="1" dirty="0">
                <a:solidFill>
                  <a:schemeClr val="bg1"/>
                </a:solidFill>
              </a:rPr>
              <a:t> 50W</a:t>
            </a:r>
          </a:p>
        </p:txBody>
      </p:sp>
      <p:sp>
        <p:nvSpPr>
          <p:cNvPr id="14" name="TextBox 13"/>
          <p:cNvSpPr txBox="1"/>
          <p:nvPr/>
        </p:nvSpPr>
        <p:spPr>
          <a:xfrm>
            <a:off x="6760876" y="154549"/>
            <a:ext cx="1418209" cy="584775"/>
          </a:xfrm>
          <a:prstGeom prst="rect">
            <a:avLst/>
          </a:prstGeom>
          <a:noFill/>
        </p:spPr>
        <p:txBody>
          <a:bodyPr wrap="none" rtlCol="0">
            <a:spAutoFit/>
          </a:bodyPr>
          <a:lstStyle/>
          <a:p>
            <a:r>
              <a:rPr lang="en-US" sz="3200" dirty="0" smtClean="0">
                <a:solidFill>
                  <a:schemeClr val="bg1"/>
                </a:solidFill>
              </a:rPr>
              <a:t>Control</a:t>
            </a:r>
            <a:endParaRPr lang="ru-RU" sz="3200" dirty="0">
              <a:solidFill>
                <a:schemeClr val="bg1"/>
              </a:solidFill>
            </a:endParaRPr>
          </a:p>
        </p:txBody>
      </p:sp>
      <p:sp>
        <p:nvSpPr>
          <p:cNvPr id="15" name="TextBox 14"/>
          <p:cNvSpPr txBox="1"/>
          <p:nvPr/>
        </p:nvSpPr>
        <p:spPr>
          <a:xfrm>
            <a:off x="7047139" y="2400876"/>
            <a:ext cx="845681" cy="584775"/>
          </a:xfrm>
          <a:prstGeom prst="rect">
            <a:avLst/>
          </a:prstGeom>
          <a:noFill/>
        </p:spPr>
        <p:txBody>
          <a:bodyPr wrap="none" rtlCol="0">
            <a:spAutoFit/>
          </a:bodyPr>
          <a:lstStyle/>
          <a:p>
            <a:r>
              <a:rPr lang="en-US" sz="3200" dirty="0" smtClean="0">
                <a:solidFill>
                  <a:schemeClr val="bg1"/>
                </a:solidFill>
              </a:rPr>
              <a:t>Test</a:t>
            </a:r>
            <a:endParaRPr lang="ru-RU" sz="3200" dirty="0">
              <a:solidFill>
                <a:schemeClr val="bg1"/>
              </a:solidFill>
            </a:endParaRPr>
          </a:p>
        </p:txBody>
      </p:sp>
    </p:spTree>
    <p:extLst>
      <p:ext uri="{BB962C8B-B14F-4D97-AF65-F5344CB8AC3E}">
        <p14:creationId xmlns:p14="http://schemas.microsoft.com/office/powerpoint/2010/main" val="16932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48615" y="194247"/>
            <a:ext cx="4335931" cy="523220"/>
          </a:xfrm>
          <a:prstGeom prst="rect">
            <a:avLst/>
          </a:prstGeom>
          <a:noFill/>
        </p:spPr>
        <p:txBody>
          <a:bodyPr wrap="none" rtlCol="0">
            <a:spAutoFit/>
          </a:bodyPr>
          <a:lstStyle/>
          <a:p>
            <a:r>
              <a:rPr lang="en-US" sz="2800" dirty="0" smtClean="0"/>
              <a:t>Is Something is information?</a:t>
            </a:r>
            <a:endParaRPr lang="ru-RU" sz="2800" dirty="0"/>
          </a:p>
        </p:txBody>
      </p:sp>
      <p:sp>
        <p:nvSpPr>
          <p:cNvPr id="5" name="TextBox 4"/>
          <p:cNvSpPr txBox="1"/>
          <p:nvPr/>
        </p:nvSpPr>
        <p:spPr>
          <a:xfrm>
            <a:off x="4389707" y="1131514"/>
            <a:ext cx="2434641" cy="369332"/>
          </a:xfrm>
          <a:prstGeom prst="rect">
            <a:avLst/>
          </a:prstGeom>
          <a:noFill/>
          <a:ln>
            <a:solidFill>
              <a:schemeClr val="bg1">
                <a:lumMod val="65000"/>
              </a:schemeClr>
            </a:solidFill>
          </a:ln>
        </p:spPr>
        <p:txBody>
          <a:bodyPr wrap="none" rtlCol="0">
            <a:spAutoFit/>
          </a:bodyPr>
          <a:lstStyle/>
          <a:p>
            <a:r>
              <a:rPr lang="en-US" dirty="0" smtClean="0"/>
              <a:t>1. Is it </a:t>
            </a:r>
            <a:r>
              <a:rPr lang="en-US" b="1" dirty="0" smtClean="0"/>
              <a:t>H</a:t>
            </a:r>
            <a:r>
              <a:rPr lang="en-US" b="1" baseline="0" dirty="0" smtClean="0"/>
              <a:t>ETEROGENEITY</a:t>
            </a:r>
            <a:r>
              <a:rPr lang="ru-RU" b="1" baseline="0" dirty="0" smtClean="0"/>
              <a:t> </a:t>
            </a:r>
            <a:endParaRPr lang="ru-RU" b="1" dirty="0"/>
          </a:p>
        </p:txBody>
      </p:sp>
      <p:sp>
        <p:nvSpPr>
          <p:cNvPr id="6" name="TextBox 5"/>
          <p:cNvSpPr txBox="1"/>
          <p:nvPr/>
        </p:nvSpPr>
        <p:spPr>
          <a:xfrm>
            <a:off x="5361417" y="2011610"/>
            <a:ext cx="491225" cy="369332"/>
          </a:xfrm>
          <a:prstGeom prst="rect">
            <a:avLst/>
          </a:prstGeom>
          <a:noFill/>
          <a:ln>
            <a:solidFill>
              <a:schemeClr val="bg1">
                <a:lumMod val="65000"/>
              </a:schemeClr>
            </a:solidFill>
          </a:ln>
        </p:spPr>
        <p:txBody>
          <a:bodyPr wrap="none" rtlCol="0">
            <a:spAutoFit/>
          </a:bodyPr>
          <a:lstStyle/>
          <a:p>
            <a:r>
              <a:rPr lang="en-US" dirty="0" smtClean="0"/>
              <a:t>yes</a:t>
            </a:r>
            <a:endParaRPr lang="ru-RU" b="1" dirty="0"/>
          </a:p>
        </p:txBody>
      </p:sp>
      <p:sp>
        <p:nvSpPr>
          <p:cNvPr id="7" name="TextBox 6"/>
          <p:cNvSpPr txBox="1"/>
          <p:nvPr/>
        </p:nvSpPr>
        <p:spPr>
          <a:xfrm>
            <a:off x="7539597" y="1131514"/>
            <a:ext cx="428322" cy="369332"/>
          </a:xfrm>
          <a:prstGeom prst="rect">
            <a:avLst/>
          </a:prstGeom>
          <a:noFill/>
          <a:ln>
            <a:solidFill>
              <a:schemeClr val="bg1">
                <a:lumMod val="65000"/>
              </a:schemeClr>
            </a:solidFill>
          </a:ln>
        </p:spPr>
        <p:txBody>
          <a:bodyPr wrap="none" rtlCol="0">
            <a:spAutoFit/>
          </a:bodyPr>
          <a:lstStyle/>
          <a:p>
            <a:r>
              <a:rPr lang="en-US" dirty="0" smtClean="0"/>
              <a:t>no</a:t>
            </a:r>
            <a:endParaRPr lang="ru-RU" b="1" dirty="0"/>
          </a:p>
        </p:txBody>
      </p:sp>
      <p:sp>
        <p:nvSpPr>
          <p:cNvPr id="8" name="TextBox 7"/>
          <p:cNvSpPr txBox="1"/>
          <p:nvPr/>
        </p:nvSpPr>
        <p:spPr>
          <a:xfrm>
            <a:off x="6704751" y="1918619"/>
            <a:ext cx="2098010" cy="646331"/>
          </a:xfrm>
          <a:prstGeom prst="rect">
            <a:avLst/>
          </a:prstGeom>
          <a:noFill/>
          <a:ln>
            <a:solidFill>
              <a:schemeClr val="bg1">
                <a:lumMod val="65000"/>
              </a:schemeClr>
            </a:solidFill>
          </a:ln>
        </p:spPr>
        <p:txBody>
          <a:bodyPr wrap="none" rtlCol="0">
            <a:spAutoFit/>
          </a:bodyPr>
          <a:lstStyle/>
          <a:p>
            <a:pPr algn="ctr"/>
            <a:r>
              <a:rPr lang="en-US" dirty="0" smtClean="0"/>
              <a:t>This something </a:t>
            </a:r>
          </a:p>
          <a:p>
            <a:pPr algn="ctr"/>
            <a:r>
              <a:rPr lang="en-US" dirty="0" smtClean="0"/>
              <a:t>can’t be information</a:t>
            </a:r>
          </a:p>
        </p:txBody>
      </p:sp>
      <p:sp>
        <p:nvSpPr>
          <p:cNvPr id="9" name="TextBox 8"/>
          <p:cNvSpPr txBox="1"/>
          <p:nvPr/>
        </p:nvSpPr>
        <p:spPr>
          <a:xfrm>
            <a:off x="4289996" y="2990864"/>
            <a:ext cx="2643994" cy="369332"/>
          </a:xfrm>
          <a:prstGeom prst="rect">
            <a:avLst/>
          </a:prstGeom>
          <a:noFill/>
          <a:ln>
            <a:solidFill>
              <a:schemeClr val="bg1">
                <a:lumMod val="65000"/>
              </a:schemeClr>
            </a:solidFill>
          </a:ln>
        </p:spPr>
        <p:txBody>
          <a:bodyPr wrap="none" rtlCol="0">
            <a:spAutoFit/>
          </a:bodyPr>
          <a:lstStyle/>
          <a:p>
            <a:r>
              <a:rPr lang="en-US" dirty="0" smtClean="0"/>
              <a:t>2. Can “we” </a:t>
            </a:r>
            <a:r>
              <a:rPr lang="en-US" b="1" dirty="0" smtClean="0"/>
              <a:t>perceive</a:t>
            </a:r>
            <a:r>
              <a:rPr lang="en-US" dirty="0" smtClean="0"/>
              <a:t> this?</a:t>
            </a:r>
            <a:endParaRPr lang="ru-RU" b="1" dirty="0"/>
          </a:p>
        </p:txBody>
      </p:sp>
      <p:sp>
        <p:nvSpPr>
          <p:cNvPr id="10" name="TextBox 9"/>
          <p:cNvSpPr txBox="1"/>
          <p:nvPr/>
        </p:nvSpPr>
        <p:spPr>
          <a:xfrm>
            <a:off x="5366179" y="3906990"/>
            <a:ext cx="491225" cy="369332"/>
          </a:xfrm>
          <a:prstGeom prst="rect">
            <a:avLst/>
          </a:prstGeom>
          <a:noFill/>
          <a:ln>
            <a:solidFill>
              <a:schemeClr val="bg1">
                <a:lumMod val="65000"/>
              </a:schemeClr>
            </a:solidFill>
          </a:ln>
        </p:spPr>
        <p:txBody>
          <a:bodyPr wrap="none" rtlCol="0">
            <a:spAutoFit/>
          </a:bodyPr>
          <a:lstStyle/>
          <a:p>
            <a:r>
              <a:rPr lang="en-US" dirty="0" smtClean="0"/>
              <a:t>yes</a:t>
            </a:r>
            <a:endParaRPr lang="ru-RU" b="1" dirty="0"/>
          </a:p>
        </p:txBody>
      </p:sp>
      <p:sp>
        <p:nvSpPr>
          <p:cNvPr id="11" name="TextBox 10"/>
          <p:cNvSpPr txBox="1"/>
          <p:nvPr/>
        </p:nvSpPr>
        <p:spPr>
          <a:xfrm>
            <a:off x="7539595" y="2990864"/>
            <a:ext cx="428322" cy="369332"/>
          </a:xfrm>
          <a:prstGeom prst="rect">
            <a:avLst/>
          </a:prstGeom>
          <a:noFill/>
          <a:ln>
            <a:solidFill>
              <a:schemeClr val="bg1">
                <a:lumMod val="65000"/>
              </a:schemeClr>
            </a:solidFill>
          </a:ln>
        </p:spPr>
        <p:txBody>
          <a:bodyPr wrap="none" rtlCol="0">
            <a:spAutoFit/>
          </a:bodyPr>
          <a:lstStyle/>
          <a:p>
            <a:r>
              <a:rPr lang="en-US" dirty="0" smtClean="0"/>
              <a:t>no</a:t>
            </a:r>
            <a:endParaRPr lang="ru-RU" b="1" dirty="0"/>
          </a:p>
        </p:txBody>
      </p:sp>
      <p:sp>
        <p:nvSpPr>
          <p:cNvPr id="12" name="TextBox 11"/>
          <p:cNvSpPr txBox="1"/>
          <p:nvPr/>
        </p:nvSpPr>
        <p:spPr>
          <a:xfrm>
            <a:off x="6560743" y="3723565"/>
            <a:ext cx="2386038" cy="646331"/>
          </a:xfrm>
          <a:prstGeom prst="rect">
            <a:avLst/>
          </a:prstGeom>
          <a:noFill/>
          <a:ln>
            <a:solidFill>
              <a:schemeClr val="bg1">
                <a:lumMod val="65000"/>
              </a:schemeClr>
            </a:solidFill>
          </a:ln>
        </p:spPr>
        <p:txBody>
          <a:bodyPr wrap="none" rtlCol="0">
            <a:spAutoFit/>
          </a:bodyPr>
          <a:lstStyle/>
          <a:p>
            <a:pPr algn="ctr"/>
            <a:r>
              <a:rPr lang="en-US" dirty="0" smtClean="0"/>
              <a:t>For “us” this something</a:t>
            </a:r>
          </a:p>
          <a:p>
            <a:pPr algn="ctr"/>
            <a:r>
              <a:rPr lang="en-US" dirty="0" smtClean="0"/>
              <a:t>is not information</a:t>
            </a:r>
          </a:p>
        </p:txBody>
      </p:sp>
      <p:sp>
        <p:nvSpPr>
          <p:cNvPr id="13" name="TextBox 12"/>
          <p:cNvSpPr txBox="1"/>
          <p:nvPr/>
        </p:nvSpPr>
        <p:spPr>
          <a:xfrm>
            <a:off x="4198824" y="4811298"/>
            <a:ext cx="2827184" cy="369332"/>
          </a:xfrm>
          <a:prstGeom prst="rect">
            <a:avLst/>
          </a:prstGeom>
          <a:noFill/>
          <a:ln>
            <a:solidFill>
              <a:schemeClr val="bg1">
                <a:lumMod val="65000"/>
              </a:schemeClr>
            </a:solidFill>
          </a:ln>
        </p:spPr>
        <p:txBody>
          <a:bodyPr wrap="none" rtlCol="0">
            <a:spAutoFit/>
          </a:bodyPr>
          <a:lstStyle/>
          <a:p>
            <a:r>
              <a:rPr lang="en-US" dirty="0" smtClean="0"/>
              <a:t>3. Does it </a:t>
            </a:r>
            <a:r>
              <a:rPr lang="en-US" dirty="0" err="1" smtClean="0"/>
              <a:t>inFORMATE</a:t>
            </a:r>
            <a:r>
              <a:rPr lang="en-US" dirty="0" smtClean="0"/>
              <a:t> “us”? </a:t>
            </a:r>
            <a:endParaRPr lang="ru-RU" b="1" dirty="0"/>
          </a:p>
        </p:txBody>
      </p:sp>
      <p:sp>
        <p:nvSpPr>
          <p:cNvPr id="14" name="TextBox 13"/>
          <p:cNvSpPr txBox="1"/>
          <p:nvPr/>
        </p:nvSpPr>
        <p:spPr>
          <a:xfrm>
            <a:off x="5366179" y="5413599"/>
            <a:ext cx="491225" cy="369332"/>
          </a:xfrm>
          <a:prstGeom prst="rect">
            <a:avLst/>
          </a:prstGeom>
          <a:noFill/>
          <a:ln>
            <a:solidFill>
              <a:schemeClr val="bg1">
                <a:lumMod val="65000"/>
              </a:schemeClr>
            </a:solidFill>
          </a:ln>
        </p:spPr>
        <p:txBody>
          <a:bodyPr wrap="none" rtlCol="0">
            <a:spAutoFit/>
          </a:bodyPr>
          <a:lstStyle/>
          <a:p>
            <a:r>
              <a:rPr lang="en-US" dirty="0" smtClean="0"/>
              <a:t>yes</a:t>
            </a:r>
            <a:endParaRPr lang="ru-RU" b="1" dirty="0"/>
          </a:p>
        </p:txBody>
      </p:sp>
      <p:sp>
        <p:nvSpPr>
          <p:cNvPr id="15" name="TextBox 14"/>
          <p:cNvSpPr txBox="1"/>
          <p:nvPr/>
        </p:nvSpPr>
        <p:spPr>
          <a:xfrm>
            <a:off x="4391573" y="6253594"/>
            <a:ext cx="3856633" cy="523220"/>
          </a:xfrm>
          <a:prstGeom prst="rect">
            <a:avLst/>
          </a:prstGeom>
          <a:noFill/>
        </p:spPr>
        <p:txBody>
          <a:bodyPr wrap="none" rtlCol="0">
            <a:spAutoFit/>
          </a:bodyPr>
          <a:lstStyle/>
          <a:p>
            <a:r>
              <a:rPr lang="en-US" sz="2800" dirty="0" smtClean="0"/>
              <a:t>Something is information</a:t>
            </a:r>
            <a:endParaRPr lang="ru-RU" sz="2800" b="1" dirty="0"/>
          </a:p>
        </p:txBody>
      </p:sp>
      <p:sp>
        <p:nvSpPr>
          <p:cNvPr id="16" name="TextBox 15"/>
          <p:cNvSpPr txBox="1"/>
          <p:nvPr/>
        </p:nvSpPr>
        <p:spPr>
          <a:xfrm>
            <a:off x="7539595" y="4811298"/>
            <a:ext cx="428322" cy="369332"/>
          </a:xfrm>
          <a:prstGeom prst="rect">
            <a:avLst/>
          </a:prstGeom>
          <a:noFill/>
          <a:ln>
            <a:solidFill>
              <a:schemeClr val="bg1">
                <a:lumMod val="65000"/>
              </a:schemeClr>
            </a:solidFill>
          </a:ln>
        </p:spPr>
        <p:txBody>
          <a:bodyPr wrap="none" rtlCol="0">
            <a:spAutoFit/>
          </a:bodyPr>
          <a:lstStyle/>
          <a:p>
            <a:r>
              <a:rPr lang="en-US" dirty="0" smtClean="0"/>
              <a:t>no</a:t>
            </a:r>
            <a:endParaRPr lang="ru-RU" b="1" dirty="0"/>
          </a:p>
        </p:txBody>
      </p:sp>
      <p:cxnSp>
        <p:nvCxnSpPr>
          <p:cNvPr id="18" name="Прямая со стрелкой 17"/>
          <p:cNvCxnSpPr>
            <a:stCxn id="5" idx="2"/>
            <a:endCxn id="6" idx="0"/>
          </p:cNvCxnSpPr>
          <p:nvPr/>
        </p:nvCxnSpPr>
        <p:spPr>
          <a:xfrm>
            <a:off x="5607028" y="1500846"/>
            <a:ext cx="2" cy="510764"/>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p:cNvCxnSpPr>
            <a:stCxn id="6" idx="2"/>
            <a:endCxn id="9" idx="0"/>
          </p:cNvCxnSpPr>
          <p:nvPr/>
        </p:nvCxnSpPr>
        <p:spPr>
          <a:xfrm>
            <a:off x="5607030" y="2380942"/>
            <a:ext cx="4963" cy="609922"/>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p:cNvCxnSpPr>
            <a:stCxn id="9" idx="2"/>
            <a:endCxn id="10" idx="0"/>
          </p:cNvCxnSpPr>
          <p:nvPr/>
        </p:nvCxnSpPr>
        <p:spPr>
          <a:xfrm flipH="1">
            <a:off x="5611792" y="3360196"/>
            <a:ext cx="201" cy="546794"/>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Прямая со стрелкой 34"/>
          <p:cNvCxnSpPr>
            <a:stCxn id="10" idx="2"/>
            <a:endCxn id="13" idx="0"/>
          </p:cNvCxnSpPr>
          <p:nvPr/>
        </p:nvCxnSpPr>
        <p:spPr>
          <a:xfrm>
            <a:off x="5611792" y="4276322"/>
            <a:ext cx="624" cy="534976"/>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Прямая со стрелкой 38"/>
          <p:cNvCxnSpPr>
            <a:stCxn id="13" idx="2"/>
            <a:endCxn id="14" idx="0"/>
          </p:cNvCxnSpPr>
          <p:nvPr/>
        </p:nvCxnSpPr>
        <p:spPr>
          <a:xfrm flipH="1">
            <a:off x="5611792" y="5180630"/>
            <a:ext cx="624" cy="232969"/>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Прямая со стрелкой 41"/>
          <p:cNvCxnSpPr>
            <a:stCxn id="5" idx="3"/>
            <a:endCxn id="7" idx="1"/>
          </p:cNvCxnSpPr>
          <p:nvPr/>
        </p:nvCxnSpPr>
        <p:spPr>
          <a:xfrm>
            <a:off x="6824348" y="1316180"/>
            <a:ext cx="715249"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Прямая со стрелкой 46"/>
          <p:cNvCxnSpPr>
            <a:endCxn id="8" idx="0"/>
          </p:cNvCxnSpPr>
          <p:nvPr/>
        </p:nvCxnSpPr>
        <p:spPr>
          <a:xfrm>
            <a:off x="7753756" y="1478521"/>
            <a:ext cx="0" cy="440098"/>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Прямая со стрелкой 47"/>
          <p:cNvCxnSpPr>
            <a:stCxn id="9" idx="3"/>
            <a:endCxn id="11" idx="1"/>
          </p:cNvCxnSpPr>
          <p:nvPr/>
        </p:nvCxnSpPr>
        <p:spPr>
          <a:xfrm>
            <a:off x="6933990" y="3175530"/>
            <a:ext cx="605605"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Прямая со стрелкой 52"/>
          <p:cNvCxnSpPr>
            <a:stCxn id="11" idx="2"/>
            <a:endCxn id="12" idx="0"/>
          </p:cNvCxnSpPr>
          <p:nvPr/>
        </p:nvCxnSpPr>
        <p:spPr>
          <a:xfrm>
            <a:off x="7753756" y="3360196"/>
            <a:ext cx="6" cy="363369"/>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Прямая со стрелкой 56"/>
          <p:cNvCxnSpPr>
            <a:stCxn id="13" idx="3"/>
            <a:endCxn id="16" idx="1"/>
          </p:cNvCxnSpPr>
          <p:nvPr/>
        </p:nvCxnSpPr>
        <p:spPr>
          <a:xfrm>
            <a:off x="7026008" y="4995964"/>
            <a:ext cx="513587"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Прямая со стрелкой 60"/>
          <p:cNvCxnSpPr>
            <a:stCxn id="16" idx="0"/>
            <a:endCxn id="12" idx="2"/>
          </p:cNvCxnSpPr>
          <p:nvPr/>
        </p:nvCxnSpPr>
        <p:spPr>
          <a:xfrm flipV="1">
            <a:off x="7753756" y="4369896"/>
            <a:ext cx="6" cy="441402"/>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4" name="Группа 83"/>
          <p:cNvGrpSpPr/>
          <p:nvPr/>
        </p:nvGrpSpPr>
        <p:grpSpPr>
          <a:xfrm>
            <a:off x="5471643" y="5799419"/>
            <a:ext cx="327212" cy="462981"/>
            <a:chOff x="4434406" y="5260419"/>
            <a:chExt cx="169546" cy="306273"/>
          </a:xfrm>
        </p:grpSpPr>
        <p:grpSp>
          <p:nvGrpSpPr>
            <p:cNvPr id="70" name="Группа 69"/>
            <p:cNvGrpSpPr/>
            <p:nvPr/>
          </p:nvGrpSpPr>
          <p:grpSpPr>
            <a:xfrm>
              <a:off x="4478376" y="5260419"/>
              <a:ext cx="80011" cy="199509"/>
              <a:chOff x="2076450" y="4813022"/>
              <a:chExt cx="35718" cy="310177"/>
            </a:xfrm>
          </p:grpSpPr>
          <p:cxnSp>
            <p:nvCxnSpPr>
              <p:cNvPr id="68" name="Прямая соединительная линия 67"/>
              <p:cNvCxnSpPr/>
              <p:nvPr/>
            </p:nvCxnSpPr>
            <p:spPr>
              <a:xfrm>
                <a:off x="2076450" y="4813022"/>
                <a:ext cx="0" cy="31017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9" name="Прямая соединительная линия 68"/>
              <p:cNvCxnSpPr/>
              <p:nvPr/>
            </p:nvCxnSpPr>
            <p:spPr>
              <a:xfrm>
                <a:off x="2112168" y="4813022"/>
                <a:ext cx="0" cy="31017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82" name="Группа 81"/>
            <p:cNvGrpSpPr/>
            <p:nvPr/>
          </p:nvGrpSpPr>
          <p:grpSpPr>
            <a:xfrm>
              <a:off x="4434406" y="5420532"/>
              <a:ext cx="169546" cy="146160"/>
              <a:chOff x="2618512" y="5114173"/>
              <a:chExt cx="259081" cy="223345"/>
            </a:xfrm>
          </p:grpSpPr>
          <p:cxnSp>
            <p:nvCxnSpPr>
              <p:cNvPr id="75" name="Прямая соединительная линия 74"/>
              <p:cNvCxnSpPr/>
              <p:nvPr/>
            </p:nvCxnSpPr>
            <p:spPr>
              <a:xfrm>
                <a:off x="2618512" y="5114173"/>
                <a:ext cx="129541" cy="22334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9" name="Прямая соединительная линия 78"/>
              <p:cNvCxnSpPr/>
              <p:nvPr/>
            </p:nvCxnSpPr>
            <p:spPr>
              <a:xfrm flipH="1">
                <a:off x="2748052" y="5114173"/>
                <a:ext cx="129541" cy="22334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sp>
        <p:nvSpPr>
          <p:cNvPr id="85" name="Прямоугольник 84"/>
          <p:cNvSpPr/>
          <p:nvPr/>
        </p:nvSpPr>
        <p:spPr>
          <a:xfrm>
            <a:off x="0" y="0"/>
            <a:ext cx="3537922"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89" name="Группа 88"/>
          <p:cNvGrpSpPr/>
          <p:nvPr/>
        </p:nvGrpSpPr>
        <p:grpSpPr>
          <a:xfrm>
            <a:off x="279990" y="1317159"/>
            <a:ext cx="2967263" cy="698622"/>
            <a:chOff x="213934" y="1467925"/>
            <a:chExt cx="2967263" cy="1349930"/>
          </a:xfrm>
        </p:grpSpPr>
        <p:sp>
          <p:nvSpPr>
            <p:cNvPr id="87" name="Прямоугольник 86"/>
            <p:cNvSpPr/>
            <p:nvPr/>
          </p:nvSpPr>
          <p:spPr>
            <a:xfrm>
              <a:off x="213934" y="1467925"/>
              <a:ext cx="1362636" cy="1349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i-IN" dirty="0" smtClean="0">
                  <a:solidFill>
                    <a:schemeClr val="tx1"/>
                  </a:solidFill>
                </a:rPr>
                <a:t>को नमस्कार</a:t>
              </a:r>
              <a:endParaRPr lang="ru-RU" dirty="0">
                <a:solidFill>
                  <a:schemeClr val="tx1"/>
                </a:solidFill>
              </a:endParaRPr>
            </a:p>
          </p:txBody>
        </p:sp>
        <p:sp>
          <p:nvSpPr>
            <p:cNvPr id="88" name="Прямоугольник 87"/>
            <p:cNvSpPr/>
            <p:nvPr/>
          </p:nvSpPr>
          <p:spPr>
            <a:xfrm>
              <a:off x="1818561" y="1467925"/>
              <a:ext cx="1362636" cy="1349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grpSp>
      <p:sp>
        <p:nvSpPr>
          <p:cNvPr id="90" name="TextBox 89"/>
          <p:cNvSpPr txBox="1"/>
          <p:nvPr/>
        </p:nvSpPr>
        <p:spPr>
          <a:xfrm>
            <a:off x="2237722" y="332024"/>
            <a:ext cx="654346" cy="523220"/>
          </a:xfrm>
          <a:prstGeom prst="rect">
            <a:avLst/>
          </a:prstGeom>
          <a:noFill/>
        </p:spPr>
        <p:txBody>
          <a:bodyPr wrap="none" rtlCol="0">
            <a:spAutoFit/>
          </a:bodyPr>
          <a:lstStyle/>
          <a:p>
            <a:r>
              <a:rPr lang="en-US" sz="2800" dirty="0" smtClean="0"/>
              <a:t>NO</a:t>
            </a:r>
            <a:endParaRPr lang="ru-RU" sz="2800" b="1" dirty="0"/>
          </a:p>
        </p:txBody>
      </p:sp>
      <p:sp>
        <p:nvSpPr>
          <p:cNvPr id="91" name="TextBox 90"/>
          <p:cNvSpPr txBox="1"/>
          <p:nvPr/>
        </p:nvSpPr>
        <p:spPr>
          <a:xfrm>
            <a:off x="610693" y="332024"/>
            <a:ext cx="695703" cy="523220"/>
          </a:xfrm>
          <a:prstGeom prst="rect">
            <a:avLst/>
          </a:prstGeom>
          <a:noFill/>
        </p:spPr>
        <p:txBody>
          <a:bodyPr wrap="none" rtlCol="0">
            <a:spAutoFit/>
          </a:bodyPr>
          <a:lstStyle/>
          <a:p>
            <a:r>
              <a:rPr lang="en-US" sz="2800" dirty="0" smtClean="0"/>
              <a:t>YES</a:t>
            </a:r>
            <a:endParaRPr lang="ru-RU" sz="2800" b="1" dirty="0"/>
          </a:p>
        </p:txBody>
      </p:sp>
      <p:grpSp>
        <p:nvGrpSpPr>
          <p:cNvPr id="123" name="Группа 122"/>
          <p:cNvGrpSpPr/>
          <p:nvPr/>
        </p:nvGrpSpPr>
        <p:grpSpPr>
          <a:xfrm>
            <a:off x="1884617" y="2176997"/>
            <a:ext cx="1362636" cy="633971"/>
            <a:chOff x="-1754477" y="2011610"/>
            <a:chExt cx="1388173" cy="1003303"/>
          </a:xfrm>
        </p:grpSpPr>
        <p:sp>
          <p:nvSpPr>
            <p:cNvPr id="121" name="Полилиния 120"/>
            <p:cNvSpPr/>
            <p:nvPr/>
          </p:nvSpPr>
          <p:spPr>
            <a:xfrm>
              <a:off x="-1754477" y="2011610"/>
              <a:ext cx="686983" cy="1003303"/>
            </a:xfrm>
            <a:custGeom>
              <a:avLst/>
              <a:gdLst>
                <a:gd name="connsiteX0" fmla="*/ 0 w 5029200"/>
                <a:gd name="connsiteY0" fmla="*/ 0 h 1003303"/>
                <a:gd name="connsiteX1" fmla="*/ 317500 w 5029200"/>
                <a:gd name="connsiteY1" fmla="*/ 1003300 h 1003303"/>
                <a:gd name="connsiteX2" fmla="*/ 635000 w 5029200"/>
                <a:gd name="connsiteY2" fmla="*/ 12700 h 1003303"/>
                <a:gd name="connsiteX3" fmla="*/ 952500 w 5029200"/>
                <a:gd name="connsiteY3" fmla="*/ 1003300 h 1003303"/>
                <a:gd name="connsiteX4" fmla="*/ 1257300 w 5029200"/>
                <a:gd name="connsiteY4" fmla="*/ 12700 h 1003303"/>
                <a:gd name="connsiteX5" fmla="*/ 1574800 w 5029200"/>
                <a:gd name="connsiteY5" fmla="*/ 996950 h 1003303"/>
                <a:gd name="connsiteX6" fmla="*/ 1892300 w 5029200"/>
                <a:gd name="connsiteY6" fmla="*/ 19050 h 1003303"/>
                <a:gd name="connsiteX7" fmla="*/ 2203450 w 5029200"/>
                <a:gd name="connsiteY7" fmla="*/ 1003300 h 1003303"/>
                <a:gd name="connsiteX8" fmla="*/ 2527300 w 5029200"/>
                <a:gd name="connsiteY8" fmla="*/ 25400 h 1003303"/>
                <a:gd name="connsiteX9" fmla="*/ 2832100 w 5029200"/>
                <a:gd name="connsiteY9" fmla="*/ 996950 h 1003303"/>
                <a:gd name="connsiteX10" fmla="*/ 3149600 w 5029200"/>
                <a:gd name="connsiteY10" fmla="*/ 12700 h 1003303"/>
                <a:gd name="connsiteX11" fmla="*/ 3460750 w 5029200"/>
                <a:gd name="connsiteY11" fmla="*/ 996950 h 1003303"/>
                <a:gd name="connsiteX12" fmla="*/ 3771900 w 5029200"/>
                <a:gd name="connsiteY12" fmla="*/ 19050 h 1003303"/>
                <a:gd name="connsiteX13" fmla="*/ 4089400 w 5029200"/>
                <a:gd name="connsiteY13" fmla="*/ 1003300 h 1003303"/>
                <a:gd name="connsiteX14" fmla="*/ 4400550 w 5029200"/>
                <a:gd name="connsiteY14" fmla="*/ 12700 h 1003303"/>
                <a:gd name="connsiteX15" fmla="*/ 4718050 w 5029200"/>
                <a:gd name="connsiteY15" fmla="*/ 996950 h 1003303"/>
                <a:gd name="connsiteX16" fmla="*/ 5029200 w 5029200"/>
                <a:gd name="connsiteY16" fmla="*/ 12700 h 1003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29200" h="1003303">
                  <a:moveTo>
                    <a:pt x="0" y="0"/>
                  </a:moveTo>
                  <a:cubicBezTo>
                    <a:pt x="105833" y="500591"/>
                    <a:pt x="211667" y="1001183"/>
                    <a:pt x="317500" y="1003300"/>
                  </a:cubicBezTo>
                  <a:cubicBezTo>
                    <a:pt x="423333" y="1005417"/>
                    <a:pt x="529167" y="12700"/>
                    <a:pt x="635000" y="12700"/>
                  </a:cubicBezTo>
                  <a:cubicBezTo>
                    <a:pt x="740833" y="12700"/>
                    <a:pt x="848783" y="1003300"/>
                    <a:pt x="952500" y="1003300"/>
                  </a:cubicBezTo>
                  <a:cubicBezTo>
                    <a:pt x="1056217" y="1003300"/>
                    <a:pt x="1153583" y="13758"/>
                    <a:pt x="1257300" y="12700"/>
                  </a:cubicBezTo>
                  <a:cubicBezTo>
                    <a:pt x="1361017" y="11642"/>
                    <a:pt x="1468967" y="995892"/>
                    <a:pt x="1574800" y="996950"/>
                  </a:cubicBezTo>
                  <a:cubicBezTo>
                    <a:pt x="1680633" y="998008"/>
                    <a:pt x="1787525" y="17992"/>
                    <a:pt x="1892300" y="19050"/>
                  </a:cubicBezTo>
                  <a:cubicBezTo>
                    <a:pt x="1997075" y="20108"/>
                    <a:pt x="2097617" y="1002242"/>
                    <a:pt x="2203450" y="1003300"/>
                  </a:cubicBezTo>
                  <a:cubicBezTo>
                    <a:pt x="2309283" y="1004358"/>
                    <a:pt x="2422525" y="26458"/>
                    <a:pt x="2527300" y="25400"/>
                  </a:cubicBezTo>
                  <a:cubicBezTo>
                    <a:pt x="2632075" y="24342"/>
                    <a:pt x="2728383" y="999067"/>
                    <a:pt x="2832100" y="996950"/>
                  </a:cubicBezTo>
                  <a:cubicBezTo>
                    <a:pt x="2935817" y="994833"/>
                    <a:pt x="3044825" y="12700"/>
                    <a:pt x="3149600" y="12700"/>
                  </a:cubicBezTo>
                  <a:cubicBezTo>
                    <a:pt x="3254375" y="12700"/>
                    <a:pt x="3357033" y="995892"/>
                    <a:pt x="3460750" y="996950"/>
                  </a:cubicBezTo>
                  <a:cubicBezTo>
                    <a:pt x="3564467" y="998008"/>
                    <a:pt x="3667125" y="17992"/>
                    <a:pt x="3771900" y="19050"/>
                  </a:cubicBezTo>
                  <a:cubicBezTo>
                    <a:pt x="3876675" y="20108"/>
                    <a:pt x="3984625" y="1004358"/>
                    <a:pt x="4089400" y="1003300"/>
                  </a:cubicBezTo>
                  <a:cubicBezTo>
                    <a:pt x="4194175" y="1002242"/>
                    <a:pt x="4295775" y="13758"/>
                    <a:pt x="4400550" y="12700"/>
                  </a:cubicBezTo>
                  <a:cubicBezTo>
                    <a:pt x="4505325" y="11642"/>
                    <a:pt x="4613275" y="996950"/>
                    <a:pt x="4718050" y="996950"/>
                  </a:cubicBezTo>
                  <a:cubicBezTo>
                    <a:pt x="4822825" y="996950"/>
                    <a:pt x="4926012" y="504825"/>
                    <a:pt x="5029200" y="127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2" name="Полилиния 121"/>
            <p:cNvSpPr/>
            <p:nvPr/>
          </p:nvSpPr>
          <p:spPr>
            <a:xfrm>
              <a:off x="-1053287" y="2011610"/>
              <a:ext cx="686983" cy="1003303"/>
            </a:xfrm>
            <a:custGeom>
              <a:avLst/>
              <a:gdLst>
                <a:gd name="connsiteX0" fmla="*/ 0 w 5029200"/>
                <a:gd name="connsiteY0" fmla="*/ 0 h 1003303"/>
                <a:gd name="connsiteX1" fmla="*/ 317500 w 5029200"/>
                <a:gd name="connsiteY1" fmla="*/ 1003300 h 1003303"/>
                <a:gd name="connsiteX2" fmla="*/ 635000 w 5029200"/>
                <a:gd name="connsiteY2" fmla="*/ 12700 h 1003303"/>
                <a:gd name="connsiteX3" fmla="*/ 952500 w 5029200"/>
                <a:gd name="connsiteY3" fmla="*/ 1003300 h 1003303"/>
                <a:gd name="connsiteX4" fmla="*/ 1257300 w 5029200"/>
                <a:gd name="connsiteY4" fmla="*/ 12700 h 1003303"/>
                <a:gd name="connsiteX5" fmla="*/ 1574800 w 5029200"/>
                <a:gd name="connsiteY5" fmla="*/ 996950 h 1003303"/>
                <a:gd name="connsiteX6" fmla="*/ 1892300 w 5029200"/>
                <a:gd name="connsiteY6" fmla="*/ 19050 h 1003303"/>
                <a:gd name="connsiteX7" fmla="*/ 2203450 w 5029200"/>
                <a:gd name="connsiteY7" fmla="*/ 1003300 h 1003303"/>
                <a:gd name="connsiteX8" fmla="*/ 2527300 w 5029200"/>
                <a:gd name="connsiteY8" fmla="*/ 25400 h 1003303"/>
                <a:gd name="connsiteX9" fmla="*/ 2832100 w 5029200"/>
                <a:gd name="connsiteY9" fmla="*/ 996950 h 1003303"/>
                <a:gd name="connsiteX10" fmla="*/ 3149600 w 5029200"/>
                <a:gd name="connsiteY10" fmla="*/ 12700 h 1003303"/>
                <a:gd name="connsiteX11" fmla="*/ 3460750 w 5029200"/>
                <a:gd name="connsiteY11" fmla="*/ 996950 h 1003303"/>
                <a:gd name="connsiteX12" fmla="*/ 3771900 w 5029200"/>
                <a:gd name="connsiteY12" fmla="*/ 19050 h 1003303"/>
                <a:gd name="connsiteX13" fmla="*/ 4089400 w 5029200"/>
                <a:gd name="connsiteY13" fmla="*/ 1003300 h 1003303"/>
                <a:gd name="connsiteX14" fmla="*/ 4400550 w 5029200"/>
                <a:gd name="connsiteY14" fmla="*/ 12700 h 1003303"/>
                <a:gd name="connsiteX15" fmla="*/ 4718050 w 5029200"/>
                <a:gd name="connsiteY15" fmla="*/ 996950 h 1003303"/>
                <a:gd name="connsiteX16" fmla="*/ 5029200 w 5029200"/>
                <a:gd name="connsiteY16" fmla="*/ 12700 h 1003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29200" h="1003303">
                  <a:moveTo>
                    <a:pt x="0" y="0"/>
                  </a:moveTo>
                  <a:cubicBezTo>
                    <a:pt x="105833" y="500591"/>
                    <a:pt x="211667" y="1001183"/>
                    <a:pt x="317500" y="1003300"/>
                  </a:cubicBezTo>
                  <a:cubicBezTo>
                    <a:pt x="423333" y="1005417"/>
                    <a:pt x="529167" y="12700"/>
                    <a:pt x="635000" y="12700"/>
                  </a:cubicBezTo>
                  <a:cubicBezTo>
                    <a:pt x="740833" y="12700"/>
                    <a:pt x="848783" y="1003300"/>
                    <a:pt x="952500" y="1003300"/>
                  </a:cubicBezTo>
                  <a:cubicBezTo>
                    <a:pt x="1056217" y="1003300"/>
                    <a:pt x="1153583" y="13758"/>
                    <a:pt x="1257300" y="12700"/>
                  </a:cubicBezTo>
                  <a:cubicBezTo>
                    <a:pt x="1361017" y="11642"/>
                    <a:pt x="1468967" y="995892"/>
                    <a:pt x="1574800" y="996950"/>
                  </a:cubicBezTo>
                  <a:cubicBezTo>
                    <a:pt x="1680633" y="998008"/>
                    <a:pt x="1787525" y="17992"/>
                    <a:pt x="1892300" y="19050"/>
                  </a:cubicBezTo>
                  <a:cubicBezTo>
                    <a:pt x="1997075" y="20108"/>
                    <a:pt x="2097617" y="1002242"/>
                    <a:pt x="2203450" y="1003300"/>
                  </a:cubicBezTo>
                  <a:cubicBezTo>
                    <a:pt x="2309283" y="1004358"/>
                    <a:pt x="2422525" y="26458"/>
                    <a:pt x="2527300" y="25400"/>
                  </a:cubicBezTo>
                  <a:cubicBezTo>
                    <a:pt x="2632075" y="24342"/>
                    <a:pt x="2728383" y="999067"/>
                    <a:pt x="2832100" y="996950"/>
                  </a:cubicBezTo>
                  <a:cubicBezTo>
                    <a:pt x="2935817" y="994833"/>
                    <a:pt x="3044825" y="12700"/>
                    <a:pt x="3149600" y="12700"/>
                  </a:cubicBezTo>
                  <a:cubicBezTo>
                    <a:pt x="3254375" y="12700"/>
                    <a:pt x="3357033" y="995892"/>
                    <a:pt x="3460750" y="996950"/>
                  </a:cubicBezTo>
                  <a:cubicBezTo>
                    <a:pt x="3564467" y="998008"/>
                    <a:pt x="3667125" y="17992"/>
                    <a:pt x="3771900" y="19050"/>
                  </a:cubicBezTo>
                  <a:cubicBezTo>
                    <a:pt x="3876675" y="20108"/>
                    <a:pt x="3984625" y="1004358"/>
                    <a:pt x="4089400" y="1003300"/>
                  </a:cubicBezTo>
                  <a:cubicBezTo>
                    <a:pt x="4194175" y="1002242"/>
                    <a:pt x="4295775" y="13758"/>
                    <a:pt x="4400550" y="12700"/>
                  </a:cubicBezTo>
                  <a:cubicBezTo>
                    <a:pt x="4505325" y="11642"/>
                    <a:pt x="4613275" y="996950"/>
                    <a:pt x="4718050" y="996950"/>
                  </a:cubicBezTo>
                  <a:cubicBezTo>
                    <a:pt x="4822825" y="996950"/>
                    <a:pt x="4926012" y="504825"/>
                    <a:pt x="5029200" y="127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24" name="Полилиния 123"/>
          <p:cNvSpPr/>
          <p:nvPr/>
        </p:nvSpPr>
        <p:spPr>
          <a:xfrm>
            <a:off x="279990" y="2176997"/>
            <a:ext cx="1362636" cy="633971"/>
          </a:xfrm>
          <a:custGeom>
            <a:avLst/>
            <a:gdLst>
              <a:gd name="connsiteX0" fmla="*/ 0 w 5029200"/>
              <a:gd name="connsiteY0" fmla="*/ 6234 h 998058"/>
              <a:gd name="connsiteX1" fmla="*/ 304800 w 5029200"/>
              <a:gd name="connsiteY1" fmla="*/ 987309 h 998058"/>
              <a:gd name="connsiteX2" fmla="*/ 628650 w 5029200"/>
              <a:gd name="connsiteY2" fmla="*/ 6234 h 998058"/>
              <a:gd name="connsiteX3" fmla="*/ 942975 w 5029200"/>
              <a:gd name="connsiteY3" fmla="*/ 549159 h 998058"/>
              <a:gd name="connsiteX4" fmla="*/ 1057275 w 5029200"/>
              <a:gd name="connsiteY4" fmla="*/ 149109 h 998058"/>
              <a:gd name="connsiteX5" fmla="*/ 1095375 w 5029200"/>
              <a:gd name="connsiteY5" fmla="*/ 520584 h 998058"/>
              <a:gd name="connsiteX6" fmla="*/ 1228725 w 5029200"/>
              <a:gd name="connsiteY6" fmla="*/ 120534 h 998058"/>
              <a:gd name="connsiteX7" fmla="*/ 1362075 w 5029200"/>
              <a:gd name="connsiteY7" fmla="*/ 996834 h 998058"/>
              <a:gd name="connsiteX8" fmla="*/ 1562100 w 5029200"/>
              <a:gd name="connsiteY8" fmla="*/ 6234 h 998058"/>
              <a:gd name="connsiteX9" fmla="*/ 1695450 w 5029200"/>
              <a:gd name="connsiteY9" fmla="*/ 977784 h 998058"/>
              <a:gd name="connsiteX10" fmla="*/ 1876425 w 5029200"/>
              <a:gd name="connsiteY10" fmla="*/ 6234 h 998058"/>
              <a:gd name="connsiteX11" fmla="*/ 2000250 w 5029200"/>
              <a:gd name="connsiteY11" fmla="*/ 625359 h 998058"/>
              <a:gd name="connsiteX12" fmla="*/ 2057400 w 5029200"/>
              <a:gd name="connsiteY12" fmla="*/ 501534 h 998058"/>
              <a:gd name="connsiteX13" fmla="*/ 2095500 w 5029200"/>
              <a:gd name="connsiteY13" fmla="*/ 892059 h 998058"/>
              <a:gd name="connsiteX14" fmla="*/ 2200275 w 5029200"/>
              <a:gd name="connsiteY14" fmla="*/ 82434 h 998058"/>
              <a:gd name="connsiteX15" fmla="*/ 2343150 w 5029200"/>
              <a:gd name="connsiteY15" fmla="*/ 901584 h 998058"/>
              <a:gd name="connsiteX16" fmla="*/ 2514600 w 5029200"/>
              <a:gd name="connsiteY16" fmla="*/ 225309 h 998058"/>
              <a:gd name="connsiteX17" fmla="*/ 2714625 w 5029200"/>
              <a:gd name="connsiteY17" fmla="*/ 996834 h 998058"/>
              <a:gd name="connsiteX18" fmla="*/ 2933700 w 5029200"/>
              <a:gd name="connsiteY18" fmla="*/ 6234 h 998058"/>
              <a:gd name="connsiteX19" fmla="*/ 3133725 w 5029200"/>
              <a:gd name="connsiteY19" fmla="*/ 987309 h 998058"/>
              <a:gd name="connsiteX20" fmla="*/ 3467100 w 5029200"/>
              <a:gd name="connsiteY20" fmla="*/ 6234 h 998058"/>
              <a:gd name="connsiteX21" fmla="*/ 3762375 w 5029200"/>
              <a:gd name="connsiteY21" fmla="*/ 987309 h 998058"/>
              <a:gd name="connsiteX22" fmla="*/ 4086225 w 5029200"/>
              <a:gd name="connsiteY22" fmla="*/ 139584 h 998058"/>
              <a:gd name="connsiteX23" fmla="*/ 4391025 w 5029200"/>
              <a:gd name="connsiteY23" fmla="*/ 615834 h 998058"/>
              <a:gd name="connsiteX24" fmla="*/ 4714875 w 5029200"/>
              <a:gd name="connsiteY24" fmla="*/ 91959 h 998058"/>
              <a:gd name="connsiteX25" fmla="*/ 5029200 w 5029200"/>
              <a:gd name="connsiteY25" fmla="*/ 977784 h 998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29200" h="998058">
                <a:moveTo>
                  <a:pt x="0" y="6234"/>
                </a:moveTo>
                <a:cubicBezTo>
                  <a:pt x="100012" y="496771"/>
                  <a:pt x="200025" y="987309"/>
                  <a:pt x="304800" y="987309"/>
                </a:cubicBezTo>
                <a:cubicBezTo>
                  <a:pt x="409575" y="987309"/>
                  <a:pt x="522288" y="79259"/>
                  <a:pt x="628650" y="6234"/>
                </a:cubicBezTo>
                <a:cubicBezTo>
                  <a:pt x="735013" y="-66791"/>
                  <a:pt x="871538" y="525347"/>
                  <a:pt x="942975" y="549159"/>
                </a:cubicBezTo>
                <a:cubicBezTo>
                  <a:pt x="1014412" y="572971"/>
                  <a:pt x="1031875" y="153871"/>
                  <a:pt x="1057275" y="149109"/>
                </a:cubicBezTo>
                <a:cubicBezTo>
                  <a:pt x="1082675" y="144347"/>
                  <a:pt x="1066800" y="525346"/>
                  <a:pt x="1095375" y="520584"/>
                </a:cubicBezTo>
                <a:cubicBezTo>
                  <a:pt x="1123950" y="515822"/>
                  <a:pt x="1184275" y="41159"/>
                  <a:pt x="1228725" y="120534"/>
                </a:cubicBezTo>
                <a:cubicBezTo>
                  <a:pt x="1273175" y="199909"/>
                  <a:pt x="1306513" y="1015884"/>
                  <a:pt x="1362075" y="996834"/>
                </a:cubicBezTo>
                <a:cubicBezTo>
                  <a:pt x="1417638" y="977784"/>
                  <a:pt x="1506538" y="9409"/>
                  <a:pt x="1562100" y="6234"/>
                </a:cubicBezTo>
                <a:cubicBezTo>
                  <a:pt x="1617662" y="3059"/>
                  <a:pt x="1643063" y="977784"/>
                  <a:pt x="1695450" y="977784"/>
                </a:cubicBezTo>
                <a:cubicBezTo>
                  <a:pt x="1747837" y="977784"/>
                  <a:pt x="1825625" y="64971"/>
                  <a:pt x="1876425" y="6234"/>
                </a:cubicBezTo>
                <a:cubicBezTo>
                  <a:pt x="1927225" y="-52503"/>
                  <a:pt x="1970087" y="542809"/>
                  <a:pt x="2000250" y="625359"/>
                </a:cubicBezTo>
                <a:cubicBezTo>
                  <a:pt x="2030413" y="707909"/>
                  <a:pt x="2041525" y="457084"/>
                  <a:pt x="2057400" y="501534"/>
                </a:cubicBezTo>
                <a:cubicBezTo>
                  <a:pt x="2073275" y="545984"/>
                  <a:pt x="2071688" y="961909"/>
                  <a:pt x="2095500" y="892059"/>
                </a:cubicBezTo>
                <a:cubicBezTo>
                  <a:pt x="2119312" y="822209"/>
                  <a:pt x="2159000" y="80847"/>
                  <a:pt x="2200275" y="82434"/>
                </a:cubicBezTo>
                <a:cubicBezTo>
                  <a:pt x="2241550" y="84021"/>
                  <a:pt x="2290763" y="877772"/>
                  <a:pt x="2343150" y="901584"/>
                </a:cubicBezTo>
                <a:cubicBezTo>
                  <a:pt x="2395537" y="925396"/>
                  <a:pt x="2452688" y="209434"/>
                  <a:pt x="2514600" y="225309"/>
                </a:cubicBezTo>
                <a:cubicBezTo>
                  <a:pt x="2576513" y="241184"/>
                  <a:pt x="2644775" y="1033347"/>
                  <a:pt x="2714625" y="996834"/>
                </a:cubicBezTo>
                <a:cubicBezTo>
                  <a:pt x="2784475" y="960321"/>
                  <a:pt x="2863850" y="7822"/>
                  <a:pt x="2933700" y="6234"/>
                </a:cubicBezTo>
                <a:cubicBezTo>
                  <a:pt x="3003550" y="4646"/>
                  <a:pt x="3044825" y="987309"/>
                  <a:pt x="3133725" y="987309"/>
                </a:cubicBezTo>
                <a:cubicBezTo>
                  <a:pt x="3222625" y="987309"/>
                  <a:pt x="3362325" y="6234"/>
                  <a:pt x="3467100" y="6234"/>
                </a:cubicBezTo>
                <a:cubicBezTo>
                  <a:pt x="3571875" y="6234"/>
                  <a:pt x="3659188" y="965084"/>
                  <a:pt x="3762375" y="987309"/>
                </a:cubicBezTo>
                <a:cubicBezTo>
                  <a:pt x="3865562" y="1009534"/>
                  <a:pt x="3981450" y="201496"/>
                  <a:pt x="4086225" y="139584"/>
                </a:cubicBezTo>
                <a:cubicBezTo>
                  <a:pt x="4191000" y="77672"/>
                  <a:pt x="4286250" y="623772"/>
                  <a:pt x="4391025" y="615834"/>
                </a:cubicBezTo>
                <a:cubicBezTo>
                  <a:pt x="4495800" y="607897"/>
                  <a:pt x="4608513" y="31634"/>
                  <a:pt x="4714875" y="91959"/>
                </a:cubicBezTo>
                <a:cubicBezTo>
                  <a:pt x="4821237" y="152284"/>
                  <a:pt x="4925218" y="565034"/>
                  <a:pt x="5029200" y="97778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27" name="Прямая соединительная линия 126"/>
          <p:cNvCxnSpPr/>
          <p:nvPr/>
        </p:nvCxnSpPr>
        <p:spPr>
          <a:xfrm>
            <a:off x="0" y="3162300"/>
            <a:ext cx="3537922"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pic>
        <p:nvPicPr>
          <p:cNvPr id="5122" name="Picture 2" descr="Eiffel Ooh-la-la clip art - vector clip art online, royalty free &amp; public domai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5413" y="3360196"/>
            <a:ext cx="946376" cy="1136411"/>
          </a:xfrm>
          <a:prstGeom prst="rect">
            <a:avLst/>
          </a:prstGeom>
          <a:noFill/>
          <a:extLst>
            <a:ext uri="{909E8E84-426E-40DD-AFC4-6F175D3DCCD1}">
              <a14:hiddenFill xmlns:a14="http://schemas.microsoft.com/office/drawing/2010/main">
                <a:solidFill>
                  <a:srgbClr val="FFFFFF"/>
                </a:solidFill>
              </a14:hiddenFill>
            </a:ext>
          </a:extLst>
        </p:spPr>
      </p:pic>
      <p:grpSp>
        <p:nvGrpSpPr>
          <p:cNvPr id="130" name="Группа 129"/>
          <p:cNvGrpSpPr/>
          <p:nvPr/>
        </p:nvGrpSpPr>
        <p:grpSpPr>
          <a:xfrm>
            <a:off x="285329" y="5383770"/>
            <a:ext cx="2967263" cy="698622"/>
            <a:chOff x="213934" y="1467925"/>
            <a:chExt cx="2967263" cy="1349930"/>
          </a:xfrm>
        </p:grpSpPr>
        <p:sp>
          <p:nvSpPr>
            <p:cNvPr id="131" name="Прямоугольник 130"/>
            <p:cNvSpPr/>
            <p:nvPr/>
          </p:nvSpPr>
          <p:spPr>
            <a:xfrm>
              <a:off x="213934" y="1467925"/>
              <a:ext cx="1362636" cy="1349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Just do it!</a:t>
              </a:r>
              <a:endParaRPr lang="ru-RU" dirty="0">
                <a:solidFill>
                  <a:schemeClr val="tx1"/>
                </a:solidFill>
              </a:endParaRPr>
            </a:p>
          </p:txBody>
        </p:sp>
        <p:sp>
          <p:nvSpPr>
            <p:cNvPr id="132" name="Прямоугольник 131"/>
            <p:cNvSpPr/>
            <p:nvPr/>
          </p:nvSpPr>
          <p:spPr>
            <a:xfrm>
              <a:off x="1818561" y="1467925"/>
              <a:ext cx="1362636" cy="1349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i-IN" sz="1600" dirty="0" smtClean="0">
                  <a:solidFill>
                    <a:schemeClr val="tx1"/>
                  </a:solidFill>
                </a:rPr>
                <a:t>बस यह करो!</a:t>
              </a:r>
              <a:endParaRPr lang="ru-RU" sz="1600" dirty="0" smtClean="0">
                <a:solidFill>
                  <a:schemeClr val="tx1"/>
                </a:solidFill>
              </a:endParaRPr>
            </a:p>
          </p:txBody>
        </p:sp>
      </p:grpSp>
      <p:cxnSp>
        <p:nvCxnSpPr>
          <p:cNvPr id="134" name="Прямая соединительная линия 133"/>
          <p:cNvCxnSpPr/>
          <p:nvPr/>
        </p:nvCxnSpPr>
        <p:spPr>
          <a:xfrm>
            <a:off x="0" y="5043320"/>
            <a:ext cx="3537922"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677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1000"/>
                                        <p:tgtEl>
                                          <p:spTgt spid="4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childTnLst>
                                </p:cTn>
                              </p:par>
                              <p:par>
                                <p:cTn id="29" presetID="10" presetClass="entr" presetSubtype="0" fill="hold" nodeType="withEffect">
                                  <p:stCondLst>
                                    <p:cond delay="0"/>
                                  </p:stCondLst>
                                  <p:childTnLst>
                                    <p:set>
                                      <p:cBhvr>
                                        <p:cTn id="30" dur="1" fill="hold">
                                          <p:stCondLst>
                                            <p:cond delay="0"/>
                                          </p:stCondLst>
                                        </p:cTn>
                                        <p:tgtEl>
                                          <p:spTgt spid="127"/>
                                        </p:tgtEl>
                                        <p:attrNameLst>
                                          <p:attrName>style.visibility</p:attrName>
                                        </p:attrNameLst>
                                      </p:cBhvr>
                                      <p:to>
                                        <p:strVal val="visible"/>
                                      </p:to>
                                    </p:set>
                                    <p:animEffect transition="in" filter="fade">
                                      <p:cBhvr>
                                        <p:cTn id="31" dur="1000"/>
                                        <p:tgtEl>
                                          <p:spTgt spid="127"/>
                                        </p:tgtEl>
                                      </p:cBhvr>
                                    </p:animEffect>
                                  </p:childTnLst>
                                </p:cTn>
                              </p:par>
                              <p:par>
                                <p:cTn id="32" presetID="10" presetClass="entr" presetSubtype="0" fill="hold" nodeType="with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fade">
                                      <p:cBhvr>
                                        <p:cTn id="34" dur="1000"/>
                                        <p:tgtEl>
                                          <p:spTgt spid="5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4"/>
                                        </p:tgtEl>
                                        <p:attrNameLst>
                                          <p:attrName>style.visibility</p:attrName>
                                        </p:attrNameLst>
                                      </p:cBhvr>
                                      <p:to>
                                        <p:strVal val="visible"/>
                                      </p:to>
                                    </p:set>
                                    <p:animEffect transition="in" filter="fade">
                                      <p:cBhvr>
                                        <p:cTn id="39" dur="1000"/>
                                        <p:tgtEl>
                                          <p:spTgt spid="134"/>
                                        </p:tgtEl>
                                      </p:cBhvr>
                                    </p:animEffect>
                                  </p:childTnLst>
                                </p:cTn>
                              </p:par>
                              <p:par>
                                <p:cTn id="40" presetID="10" presetClass="entr" presetSubtype="0" fill="hold" nodeType="withEffect">
                                  <p:stCondLst>
                                    <p:cond delay="0"/>
                                  </p:stCondLst>
                                  <p:childTnLst>
                                    <p:set>
                                      <p:cBhvr>
                                        <p:cTn id="41" dur="1" fill="hold">
                                          <p:stCondLst>
                                            <p:cond delay="0"/>
                                          </p:stCondLst>
                                        </p:cTn>
                                        <p:tgtEl>
                                          <p:spTgt spid="130"/>
                                        </p:tgtEl>
                                        <p:attrNameLst>
                                          <p:attrName>style.visibility</p:attrName>
                                        </p:attrNameLst>
                                      </p:cBhvr>
                                      <p:to>
                                        <p:strVal val="visible"/>
                                      </p:to>
                                    </p:set>
                                    <p:animEffect transition="in" filter="fade">
                                      <p:cBhvr>
                                        <p:cTn id="42" dur="1000"/>
                                        <p:tgtEl>
                                          <p:spTgt spid="130"/>
                                        </p:tgtEl>
                                      </p:cBhvr>
                                    </p:animEffect>
                                  </p:childTnLst>
                                </p:cTn>
                              </p:par>
                              <p:par>
                                <p:cTn id="43" presetID="10"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1000"/>
                                        <p:tgtEl>
                                          <p:spTgt spid="35"/>
                                        </p:tgtEl>
                                      </p:cBhvr>
                                    </p:animEffect>
                                  </p:childTnLst>
                                </p:cTn>
                              </p:par>
                              <p:par>
                                <p:cTn id="46" presetID="10" presetClass="entr" presetSubtype="0" fill="hold" nodeType="withEffect">
                                  <p:stCondLst>
                                    <p:cond delay="0"/>
                                  </p:stCondLst>
                                  <p:childTnLst>
                                    <p:set>
                                      <p:cBhvr>
                                        <p:cTn id="47" dur="1" fill="hold">
                                          <p:stCondLst>
                                            <p:cond delay="0"/>
                                          </p:stCondLst>
                                        </p:cTn>
                                        <p:tgtEl>
                                          <p:spTgt spid="61"/>
                                        </p:tgtEl>
                                        <p:attrNameLst>
                                          <p:attrName>style.visibility</p:attrName>
                                        </p:attrNameLst>
                                      </p:cBhvr>
                                      <p:to>
                                        <p:strVal val="visible"/>
                                      </p:to>
                                    </p:set>
                                    <p:animEffect transition="in" filter="fade">
                                      <p:cBhvr>
                                        <p:cTn id="48" dur="1000"/>
                                        <p:tgtEl>
                                          <p:spTgt spid="6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childTnLst>
                                </p:cTn>
                              </p:par>
                              <p:par>
                                <p:cTn id="52" presetID="10" presetClass="entr" presetSubtype="0" fill="hold" nodeType="withEffect">
                                  <p:stCondLst>
                                    <p:cond delay="0"/>
                                  </p:stCondLst>
                                  <p:childTnLst>
                                    <p:set>
                                      <p:cBhvr>
                                        <p:cTn id="53" dur="1" fill="hold">
                                          <p:stCondLst>
                                            <p:cond delay="0"/>
                                          </p:stCondLst>
                                        </p:cTn>
                                        <p:tgtEl>
                                          <p:spTgt spid="57"/>
                                        </p:tgtEl>
                                        <p:attrNameLst>
                                          <p:attrName>style.visibility</p:attrName>
                                        </p:attrNameLst>
                                      </p:cBhvr>
                                      <p:to>
                                        <p:strVal val="visible"/>
                                      </p:to>
                                    </p:set>
                                    <p:animEffect transition="in" filter="fade">
                                      <p:cBhvr>
                                        <p:cTn id="54" dur="1000"/>
                                        <p:tgtEl>
                                          <p:spTgt spid="5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0"/>
                                        <p:tgtEl>
                                          <p:spTgt spid="1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childTnLst>
                                </p:cTn>
                              </p:par>
                              <p:par>
                                <p:cTn id="61" presetID="10" presetClass="entr" presetSubtype="0" fill="hold" nodeType="withEffect">
                                  <p:stCondLst>
                                    <p:cond delay="0"/>
                                  </p:stCondLst>
                                  <p:childTnLst>
                                    <p:set>
                                      <p:cBhvr>
                                        <p:cTn id="62" dur="1" fill="hold">
                                          <p:stCondLst>
                                            <p:cond delay="0"/>
                                          </p:stCondLst>
                                        </p:cTn>
                                        <p:tgtEl>
                                          <p:spTgt spid="84"/>
                                        </p:tgtEl>
                                        <p:attrNameLst>
                                          <p:attrName>style.visibility</p:attrName>
                                        </p:attrNameLst>
                                      </p:cBhvr>
                                      <p:to>
                                        <p:strVal val="visible"/>
                                      </p:to>
                                    </p:set>
                                    <p:animEffect transition="in" filter="fade">
                                      <p:cBhvr>
                                        <p:cTn id="63" dur="1000"/>
                                        <p:tgtEl>
                                          <p:spTgt spid="8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1000"/>
                                        <p:tgtEl>
                                          <p:spTgt spid="15"/>
                                        </p:tgtEl>
                                      </p:cBhvr>
                                    </p:animEffect>
                                  </p:childTnLst>
                                </p:cTn>
                              </p:par>
                              <p:par>
                                <p:cTn id="67" presetID="10" presetClass="entr" presetSubtype="0" fill="hold" nodeType="withEffect">
                                  <p:stCondLst>
                                    <p:cond delay="0"/>
                                  </p:stCondLst>
                                  <p:childTnLst>
                                    <p:set>
                                      <p:cBhvr>
                                        <p:cTn id="68" dur="1" fill="hold">
                                          <p:stCondLst>
                                            <p:cond delay="0"/>
                                          </p:stCondLst>
                                        </p:cTn>
                                        <p:tgtEl>
                                          <p:spTgt spid="39"/>
                                        </p:tgtEl>
                                        <p:attrNameLst>
                                          <p:attrName>style.visibility</p:attrName>
                                        </p:attrNameLst>
                                      </p:cBhvr>
                                      <p:to>
                                        <p:strVal val="visible"/>
                                      </p:to>
                                    </p:set>
                                    <p:animEffect transition="in" filter="fade">
                                      <p:cBhvr>
                                        <p:cTn id="69"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0" y="2188508"/>
            <a:ext cx="9144000" cy="1754326"/>
          </a:xfrm>
          <a:prstGeom prst="rect">
            <a:avLst/>
          </a:prstGeom>
          <a:noFill/>
        </p:spPr>
        <p:txBody>
          <a:bodyPr wrap="square" rtlCol="0">
            <a:spAutoFit/>
          </a:bodyPr>
          <a:lstStyle/>
          <a:p>
            <a:pPr algn="ctr"/>
            <a:r>
              <a:rPr lang="en-US" sz="3600" b="1" dirty="0">
                <a:solidFill>
                  <a:schemeClr val="bg1"/>
                </a:solidFill>
              </a:rPr>
              <a:t>IC </a:t>
            </a:r>
            <a:r>
              <a:rPr lang="en-US" sz="3600" b="1" dirty="0" smtClean="0">
                <a:solidFill>
                  <a:schemeClr val="bg1"/>
                </a:solidFill>
              </a:rPr>
              <a:t>Medicals</a:t>
            </a:r>
          </a:p>
          <a:p>
            <a:pPr algn="ctr"/>
            <a:endParaRPr lang="ru-RU" sz="3600" dirty="0">
              <a:solidFill>
                <a:schemeClr val="bg1"/>
              </a:solidFill>
            </a:endParaRPr>
          </a:p>
          <a:p>
            <a:pPr algn="ctr"/>
            <a:r>
              <a:rPr lang="en-US" sz="3600" dirty="0" smtClean="0">
                <a:solidFill>
                  <a:schemeClr val="bg1"/>
                </a:solidFill>
              </a:rPr>
              <a:t>Application in healthcare</a:t>
            </a:r>
          </a:p>
        </p:txBody>
      </p:sp>
    </p:spTree>
    <p:extLst>
      <p:ext uri="{BB962C8B-B14F-4D97-AF65-F5344CB8AC3E}">
        <p14:creationId xmlns:p14="http://schemas.microsoft.com/office/powerpoint/2010/main" val="179186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55" y="1785257"/>
            <a:ext cx="9143093" cy="43833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09">
              <a:latin typeface="Georgia" panose="02040502050405020303" pitchFamily="18" charset="0"/>
            </a:endParaRPr>
          </a:p>
        </p:txBody>
      </p:sp>
      <p:pic>
        <p:nvPicPr>
          <p:cNvPr id="2" name="Рисунок 1"/>
          <p:cNvPicPr>
            <a:picLocks noChangeAspect="1"/>
          </p:cNvPicPr>
          <p:nvPr/>
        </p:nvPicPr>
        <p:blipFill>
          <a:blip r:embed="rId3"/>
          <a:stretch>
            <a:fillRect/>
          </a:stretch>
        </p:blipFill>
        <p:spPr>
          <a:xfrm>
            <a:off x="678411" y="2513333"/>
            <a:ext cx="3501945" cy="3074667"/>
          </a:xfrm>
          <a:prstGeom prst="rect">
            <a:avLst/>
          </a:prstGeom>
          <a:ln>
            <a:noFill/>
          </a:ln>
          <a:effectLst>
            <a:outerShdw blurRad="190500" algn="tl" rotWithShape="0">
              <a:srgbClr val="000000">
                <a:alpha val="70000"/>
              </a:srgbClr>
            </a:outerShdw>
          </a:effectLst>
        </p:spPr>
      </p:pic>
      <p:pic>
        <p:nvPicPr>
          <p:cNvPr id="3" name="Рисунок 2"/>
          <p:cNvPicPr>
            <a:picLocks noChangeAspect="1"/>
          </p:cNvPicPr>
          <p:nvPr/>
        </p:nvPicPr>
        <p:blipFill>
          <a:blip r:embed="rId4"/>
          <a:stretch>
            <a:fillRect/>
          </a:stretch>
        </p:blipFill>
        <p:spPr>
          <a:xfrm>
            <a:off x="4929080" y="2439579"/>
            <a:ext cx="3464833" cy="3074667"/>
          </a:xfrm>
          <a:prstGeom prst="rect">
            <a:avLst/>
          </a:prstGeom>
          <a:ln>
            <a:noFill/>
          </a:ln>
          <a:effectLst>
            <a:outerShdw blurRad="190500" algn="tl" rotWithShape="0">
              <a:srgbClr val="000000">
                <a:alpha val="70000"/>
              </a:srgbClr>
            </a:outerShdw>
          </a:effectLst>
        </p:spPr>
      </p:pic>
      <p:sp>
        <p:nvSpPr>
          <p:cNvPr id="12" name="TextBox 11"/>
          <p:cNvSpPr txBox="1"/>
          <p:nvPr/>
        </p:nvSpPr>
        <p:spPr>
          <a:xfrm>
            <a:off x="364875" y="5656742"/>
            <a:ext cx="4129015" cy="461665"/>
          </a:xfrm>
          <a:prstGeom prst="rect">
            <a:avLst/>
          </a:prstGeom>
          <a:noFill/>
        </p:spPr>
        <p:txBody>
          <a:bodyPr wrap="none" rtlCol="0">
            <a:spAutoFit/>
          </a:bodyPr>
          <a:lstStyle/>
          <a:p>
            <a:r>
              <a:rPr lang="en-US" sz="2400" dirty="0" err="1"/>
              <a:t>Radiophysicist</a:t>
            </a:r>
            <a:r>
              <a:rPr lang="en-US" sz="2400" dirty="0"/>
              <a:t>,</a:t>
            </a:r>
            <a:r>
              <a:rPr lang="ru-RU" sz="2400" dirty="0" smtClean="0"/>
              <a:t> </a:t>
            </a:r>
            <a:r>
              <a:rPr lang="en-US" sz="2400" dirty="0" smtClean="0"/>
              <a:t>Mark </a:t>
            </a:r>
            <a:r>
              <a:rPr lang="en-US" sz="2400" dirty="0" err="1" smtClean="0"/>
              <a:t>Grinshtein</a:t>
            </a:r>
            <a:endParaRPr lang="ru-RU" sz="2400" dirty="0"/>
          </a:p>
        </p:txBody>
      </p:sp>
      <p:sp>
        <p:nvSpPr>
          <p:cNvPr id="13" name="TextBox 12"/>
          <p:cNvSpPr txBox="1"/>
          <p:nvPr/>
        </p:nvSpPr>
        <p:spPr>
          <a:xfrm>
            <a:off x="4882258" y="5656742"/>
            <a:ext cx="3558475" cy="461665"/>
          </a:xfrm>
          <a:prstGeom prst="rect">
            <a:avLst/>
          </a:prstGeom>
          <a:noFill/>
        </p:spPr>
        <p:txBody>
          <a:bodyPr wrap="none" rtlCol="0">
            <a:spAutoFit/>
          </a:bodyPr>
          <a:lstStyle/>
          <a:p>
            <a:r>
              <a:rPr lang="en-US" sz="2400" dirty="0" smtClean="0"/>
              <a:t>Doctor, Michael </a:t>
            </a:r>
            <a:r>
              <a:rPr lang="en-US" sz="2400" dirty="0" err="1" smtClean="0"/>
              <a:t>Shraibman</a:t>
            </a:r>
            <a:endParaRPr lang="ru-RU" sz="2400" dirty="0"/>
          </a:p>
        </p:txBody>
      </p:sp>
      <p:sp>
        <p:nvSpPr>
          <p:cNvPr id="14" name="Прямоугольник 13"/>
          <p:cNvSpPr/>
          <p:nvPr/>
        </p:nvSpPr>
        <p:spPr>
          <a:xfrm>
            <a:off x="0" y="153765"/>
            <a:ext cx="9143092" cy="1384995"/>
          </a:xfrm>
          <a:prstGeom prst="rect">
            <a:avLst/>
          </a:prstGeom>
        </p:spPr>
        <p:txBody>
          <a:bodyPr wrap="square">
            <a:spAutoFit/>
          </a:bodyPr>
          <a:lstStyle/>
          <a:p>
            <a:pPr algn="ctr"/>
            <a:r>
              <a:rPr lang="ru-RU" sz="2800" dirty="0" err="1"/>
              <a:t>Authors</a:t>
            </a:r>
            <a:r>
              <a:rPr lang="ru-RU" sz="2800" dirty="0"/>
              <a:t> </a:t>
            </a:r>
            <a:r>
              <a:rPr lang="en-US" sz="2800" dirty="0" smtClean="0"/>
              <a:t>of </a:t>
            </a:r>
            <a:r>
              <a:rPr lang="ru-RU" sz="2800" dirty="0" err="1" smtClean="0"/>
              <a:t>method</a:t>
            </a:r>
            <a:r>
              <a:rPr lang="ru-RU" sz="2800" dirty="0" smtClean="0"/>
              <a:t> </a:t>
            </a:r>
            <a:r>
              <a:rPr lang="ru-RU" sz="2800" dirty="0" err="1"/>
              <a:t>and</a:t>
            </a:r>
            <a:r>
              <a:rPr lang="ru-RU" sz="2800" dirty="0"/>
              <a:t> </a:t>
            </a:r>
            <a:r>
              <a:rPr lang="en-US" sz="2800" dirty="0" smtClean="0"/>
              <a:t>technology of</a:t>
            </a:r>
            <a:r>
              <a:rPr lang="ru-RU" sz="2800" dirty="0" smtClean="0"/>
              <a:t> </a:t>
            </a:r>
            <a:r>
              <a:rPr lang="en-US" sz="2800" dirty="0"/>
              <a:t>transfer of </a:t>
            </a:r>
            <a:r>
              <a:rPr lang="en-US" sz="2800" dirty="0" smtClean="0"/>
              <a:t>non-digital Informational Copies (IC) of material media and biological organisms</a:t>
            </a:r>
            <a:r>
              <a:rPr lang="en-US" sz="2800" dirty="0"/>
              <a:t>, Israeli </a:t>
            </a:r>
            <a:r>
              <a:rPr lang="en-US" sz="2800" dirty="0" smtClean="0"/>
              <a:t>scientists</a:t>
            </a:r>
            <a:r>
              <a:rPr lang="ru-RU" sz="2800" dirty="0" smtClean="0"/>
              <a:t>:</a:t>
            </a:r>
            <a:endParaRPr lang="ru-RU" sz="2800" dirty="0"/>
          </a:p>
        </p:txBody>
      </p:sp>
    </p:spTree>
    <p:extLst>
      <p:ext uri="{BB962C8B-B14F-4D97-AF65-F5344CB8AC3E}">
        <p14:creationId xmlns:p14="http://schemas.microsoft.com/office/powerpoint/2010/main" val="2611551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Овал 76"/>
          <p:cNvSpPr/>
          <p:nvPr/>
        </p:nvSpPr>
        <p:spPr bwMode="auto">
          <a:xfrm>
            <a:off x="6020281" y="3478907"/>
            <a:ext cx="2106210" cy="867167"/>
          </a:xfrm>
          <a:prstGeom prst="ellipse">
            <a:avLst/>
          </a:prstGeom>
          <a:solidFill>
            <a:schemeClr val="bg1">
              <a:lumMod val="95000"/>
            </a:schemeClr>
          </a:solidFill>
          <a:ln w="9525">
            <a:solidFill>
              <a:schemeClr val="bg1">
                <a:lumMod val="85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dirty="0">
              <a:latin typeface="Lucida Grande"/>
              <a:ea typeface="Open sans" panose="020B0606030504020204" pitchFamily="34" charset="0"/>
              <a:cs typeface="Open sans" panose="020B0606030504020204" pitchFamily="34" charset="0"/>
            </a:endParaRPr>
          </a:p>
          <a:p>
            <a:pPr algn="ctr" eaLnBrk="1" hangingPunct="1">
              <a:defRPr/>
            </a:pPr>
            <a:endParaRPr lang="en-US" sz="1600" dirty="0">
              <a:latin typeface="Lucida Grande"/>
              <a:ea typeface="Open sans" panose="020B0606030504020204" pitchFamily="34" charset="0"/>
              <a:cs typeface="Open sans" panose="020B0606030504020204" pitchFamily="34" charset="0"/>
            </a:endParaRPr>
          </a:p>
          <a:p>
            <a:pPr algn="ctr" eaLnBrk="1" hangingPunct="1">
              <a:defRPr/>
            </a:pPr>
            <a:r>
              <a:rPr lang="en-US" sz="1600" dirty="0">
                <a:latin typeface="Lucida Grande"/>
                <a:ea typeface="Open sans" panose="020B0606030504020204" pitchFamily="34" charset="0"/>
                <a:cs typeface="Open sans" panose="020B0606030504020204" pitchFamily="34" charset="0"/>
              </a:rPr>
              <a:t>        </a:t>
            </a:r>
            <a:endParaRPr lang="ru-RU" sz="16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6" name="Группа 5"/>
          <p:cNvGrpSpPr/>
          <p:nvPr/>
        </p:nvGrpSpPr>
        <p:grpSpPr bwMode="auto">
          <a:xfrm rot="16200000">
            <a:off x="1427731" y="906905"/>
            <a:ext cx="694010" cy="2703505"/>
            <a:chOff x="2555486" y="1759636"/>
            <a:chExt cx="190888" cy="743517"/>
          </a:xfrm>
          <a:solidFill>
            <a:schemeClr val="bg1">
              <a:lumMod val="95000"/>
            </a:schemeClr>
          </a:solidFill>
        </p:grpSpPr>
        <p:cxnSp>
          <p:nvCxnSpPr>
            <p:cNvPr id="66" name="Прямая соединительная линия 65"/>
            <p:cNvCxnSpPr/>
            <p:nvPr/>
          </p:nvCxnSpPr>
          <p:spPr>
            <a:xfrm flipV="1">
              <a:off x="2650930" y="2400072"/>
              <a:ext cx="0" cy="41479"/>
            </a:xfrm>
            <a:prstGeom prst="line">
              <a:avLst/>
            </a:prstGeom>
            <a:grpFill/>
            <a:ln w="19050">
              <a:solidFill>
                <a:srgbClr val="FF0000"/>
              </a:solidFill>
            </a:ln>
            <a:effectLst>
              <a:glow rad="88900">
                <a:schemeClr val="accent2">
                  <a:satMod val="175000"/>
                  <a:alpha val="15000"/>
                </a:schemeClr>
              </a:glow>
            </a:effectLst>
          </p:spPr>
          <p:style>
            <a:lnRef idx="1">
              <a:schemeClr val="accent1"/>
            </a:lnRef>
            <a:fillRef idx="0">
              <a:schemeClr val="accent1"/>
            </a:fillRef>
            <a:effectRef idx="0">
              <a:schemeClr val="accent1"/>
            </a:effectRef>
            <a:fontRef idx="minor">
              <a:schemeClr val="tx1"/>
            </a:fontRef>
          </p:style>
        </p:cxnSp>
        <p:cxnSp>
          <p:nvCxnSpPr>
            <p:cNvPr id="67" name="Прямая соединительная линия 66"/>
            <p:cNvCxnSpPr/>
            <p:nvPr/>
          </p:nvCxnSpPr>
          <p:spPr>
            <a:xfrm flipV="1">
              <a:off x="2650930" y="2400072"/>
              <a:ext cx="0" cy="41479"/>
            </a:xfrm>
            <a:prstGeom prst="line">
              <a:avLst/>
            </a:prstGeom>
            <a:grpFill/>
            <a:ln w="19050">
              <a:solidFill>
                <a:srgbClr val="FF0000"/>
              </a:solidFill>
            </a:ln>
            <a:effectLst>
              <a:glow rad="88900">
                <a:schemeClr val="accent2">
                  <a:satMod val="175000"/>
                  <a:alpha val="15000"/>
                </a:schemeClr>
              </a:glow>
            </a:effectLst>
          </p:spPr>
          <p:style>
            <a:lnRef idx="1">
              <a:schemeClr val="accent1"/>
            </a:lnRef>
            <a:fillRef idx="0">
              <a:schemeClr val="accent1"/>
            </a:fillRef>
            <a:effectRef idx="0">
              <a:schemeClr val="accent1"/>
            </a:effectRef>
            <a:fontRef idx="minor">
              <a:schemeClr val="tx1"/>
            </a:fontRef>
          </p:style>
        </p:cxnSp>
        <p:cxnSp>
          <p:nvCxnSpPr>
            <p:cNvPr id="68" name="Прямая соединительная линия 67"/>
            <p:cNvCxnSpPr/>
            <p:nvPr/>
          </p:nvCxnSpPr>
          <p:spPr>
            <a:xfrm flipV="1">
              <a:off x="2650735" y="2400072"/>
              <a:ext cx="0" cy="41479"/>
            </a:xfrm>
            <a:prstGeom prst="line">
              <a:avLst/>
            </a:prstGeom>
            <a:grpFill/>
            <a:ln w="19050">
              <a:solidFill>
                <a:srgbClr val="FF0000"/>
              </a:solidFill>
            </a:ln>
            <a:effectLst>
              <a:glow rad="88900">
                <a:schemeClr val="accent2">
                  <a:satMod val="175000"/>
                  <a:alpha val="15000"/>
                </a:schemeClr>
              </a:glow>
            </a:effectLst>
          </p:spPr>
          <p:style>
            <a:lnRef idx="1">
              <a:schemeClr val="accent1"/>
            </a:lnRef>
            <a:fillRef idx="0">
              <a:schemeClr val="accent1"/>
            </a:fillRef>
            <a:effectRef idx="0">
              <a:schemeClr val="accent1"/>
            </a:effectRef>
            <a:fontRef idx="minor">
              <a:schemeClr val="tx1"/>
            </a:fontRef>
          </p:style>
        </p:cxnSp>
        <p:cxnSp>
          <p:nvCxnSpPr>
            <p:cNvPr id="69" name="Прямая соединительная линия 68"/>
            <p:cNvCxnSpPr/>
            <p:nvPr/>
          </p:nvCxnSpPr>
          <p:spPr>
            <a:xfrm flipV="1">
              <a:off x="2650735" y="2400072"/>
              <a:ext cx="0" cy="41479"/>
            </a:xfrm>
            <a:prstGeom prst="line">
              <a:avLst/>
            </a:prstGeom>
            <a:grpFill/>
            <a:ln w="19050">
              <a:solidFill>
                <a:srgbClr val="FF0000"/>
              </a:solidFill>
            </a:ln>
            <a:effectLst>
              <a:glow rad="88900">
                <a:schemeClr val="accent2">
                  <a:satMod val="175000"/>
                  <a:alpha val="15000"/>
                </a:schemeClr>
              </a:glow>
            </a:effectLst>
          </p:spPr>
          <p:style>
            <a:lnRef idx="1">
              <a:schemeClr val="accent1"/>
            </a:lnRef>
            <a:fillRef idx="0">
              <a:schemeClr val="accent1"/>
            </a:fillRef>
            <a:effectRef idx="0">
              <a:schemeClr val="accent1"/>
            </a:effectRef>
            <a:fontRef idx="minor">
              <a:schemeClr val="tx1"/>
            </a:fontRef>
          </p:style>
        </p:cxnSp>
        <p:cxnSp>
          <p:nvCxnSpPr>
            <p:cNvPr id="70" name="Прямая соединительная линия 69"/>
            <p:cNvCxnSpPr/>
            <p:nvPr/>
          </p:nvCxnSpPr>
          <p:spPr>
            <a:xfrm flipV="1">
              <a:off x="2651334" y="2424654"/>
              <a:ext cx="0" cy="41479"/>
            </a:xfrm>
            <a:prstGeom prst="line">
              <a:avLst/>
            </a:prstGeom>
            <a:grpFill/>
            <a:ln w="19050">
              <a:solidFill>
                <a:srgbClr val="FF0000"/>
              </a:solidFill>
            </a:ln>
            <a:effectLst>
              <a:glow rad="88900">
                <a:schemeClr val="accent2">
                  <a:satMod val="175000"/>
                  <a:alpha val="15000"/>
                </a:schemeClr>
              </a:glow>
            </a:effectLst>
          </p:spPr>
          <p:style>
            <a:lnRef idx="1">
              <a:schemeClr val="accent1"/>
            </a:lnRef>
            <a:fillRef idx="0">
              <a:schemeClr val="accent1"/>
            </a:fillRef>
            <a:effectRef idx="0">
              <a:schemeClr val="accent1"/>
            </a:effectRef>
            <a:fontRef idx="minor">
              <a:schemeClr val="tx1"/>
            </a:fontRef>
          </p:style>
        </p:cxnSp>
        <p:cxnSp>
          <p:nvCxnSpPr>
            <p:cNvPr id="71" name="Прямая соединительная линия 70"/>
            <p:cNvCxnSpPr/>
            <p:nvPr/>
          </p:nvCxnSpPr>
          <p:spPr>
            <a:xfrm flipV="1">
              <a:off x="2651334" y="2424654"/>
              <a:ext cx="0" cy="41479"/>
            </a:xfrm>
            <a:prstGeom prst="line">
              <a:avLst/>
            </a:prstGeom>
            <a:grpFill/>
            <a:ln w="19050">
              <a:solidFill>
                <a:srgbClr val="FF0000"/>
              </a:solidFill>
            </a:ln>
            <a:effectLst>
              <a:glow rad="88900">
                <a:schemeClr val="accent2">
                  <a:satMod val="175000"/>
                  <a:alpha val="15000"/>
                </a:schemeClr>
              </a:glow>
            </a:effectLst>
          </p:spPr>
          <p:style>
            <a:lnRef idx="1">
              <a:schemeClr val="accent1"/>
            </a:lnRef>
            <a:fillRef idx="0">
              <a:schemeClr val="accent1"/>
            </a:fillRef>
            <a:effectRef idx="0">
              <a:schemeClr val="accent1"/>
            </a:effectRef>
            <a:fontRef idx="minor">
              <a:schemeClr val="tx1"/>
            </a:fontRef>
          </p:style>
        </p:cxnSp>
        <p:cxnSp>
          <p:nvCxnSpPr>
            <p:cNvPr id="72" name="Прямая соединительная линия 71"/>
            <p:cNvCxnSpPr/>
            <p:nvPr/>
          </p:nvCxnSpPr>
          <p:spPr>
            <a:xfrm flipV="1">
              <a:off x="2651139" y="2424654"/>
              <a:ext cx="0" cy="41479"/>
            </a:xfrm>
            <a:prstGeom prst="line">
              <a:avLst/>
            </a:prstGeom>
            <a:grpFill/>
            <a:ln w="19050">
              <a:solidFill>
                <a:srgbClr val="FF0000"/>
              </a:solidFill>
            </a:ln>
            <a:effectLst>
              <a:glow rad="88900">
                <a:schemeClr val="accent2">
                  <a:satMod val="175000"/>
                  <a:alpha val="15000"/>
                </a:schemeClr>
              </a:glow>
            </a:effectLst>
          </p:spPr>
          <p:style>
            <a:lnRef idx="1">
              <a:schemeClr val="accent1"/>
            </a:lnRef>
            <a:fillRef idx="0">
              <a:schemeClr val="accent1"/>
            </a:fillRef>
            <a:effectRef idx="0">
              <a:schemeClr val="accent1"/>
            </a:effectRef>
            <a:fontRef idx="minor">
              <a:schemeClr val="tx1"/>
            </a:fontRef>
          </p:style>
        </p:cxnSp>
        <p:cxnSp>
          <p:nvCxnSpPr>
            <p:cNvPr id="73" name="Прямая соединительная линия 72"/>
            <p:cNvCxnSpPr/>
            <p:nvPr/>
          </p:nvCxnSpPr>
          <p:spPr>
            <a:xfrm flipV="1">
              <a:off x="2651139" y="2424654"/>
              <a:ext cx="0" cy="41479"/>
            </a:xfrm>
            <a:prstGeom prst="line">
              <a:avLst/>
            </a:prstGeom>
            <a:grpFill/>
            <a:ln w="19050">
              <a:solidFill>
                <a:srgbClr val="FF0000"/>
              </a:solidFill>
            </a:ln>
            <a:effectLst>
              <a:glow rad="88900">
                <a:schemeClr val="accent2">
                  <a:satMod val="175000"/>
                  <a:alpha val="15000"/>
                </a:schemeClr>
              </a:glow>
            </a:effectLst>
          </p:spPr>
          <p:style>
            <a:lnRef idx="1">
              <a:schemeClr val="accent1"/>
            </a:lnRef>
            <a:fillRef idx="0">
              <a:schemeClr val="accent1"/>
            </a:fillRef>
            <a:effectRef idx="0">
              <a:schemeClr val="accent1"/>
            </a:effectRef>
            <a:fontRef idx="minor">
              <a:schemeClr val="tx1"/>
            </a:fontRef>
          </p:style>
        </p:cxnSp>
        <p:sp>
          <p:nvSpPr>
            <p:cNvPr id="74" name="Цилиндр 73"/>
            <p:cNvSpPr/>
            <p:nvPr/>
          </p:nvSpPr>
          <p:spPr>
            <a:xfrm>
              <a:off x="2555486" y="1759636"/>
              <a:ext cx="190888" cy="584193"/>
            </a:xfrm>
            <a:prstGeom prst="can">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75" name="Блок-схема: задержка 74"/>
            <p:cNvSpPr/>
            <p:nvPr/>
          </p:nvSpPr>
          <p:spPr>
            <a:xfrm rot="5400000">
              <a:off x="2559467" y="2316247"/>
              <a:ext cx="182925" cy="190888"/>
            </a:xfrm>
            <a:prstGeom prst="flowChartDelay">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600">
                <a:latin typeface="Open sans" panose="020B0606030504020204" pitchFamily="34" charset="0"/>
                <a:ea typeface="Open sans" panose="020B0606030504020204" pitchFamily="34" charset="0"/>
                <a:cs typeface="Open sans" panose="020B0606030504020204" pitchFamily="34" charset="0"/>
              </a:endParaRPr>
            </a:p>
          </p:txBody>
        </p:sp>
        <p:sp>
          <p:nvSpPr>
            <p:cNvPr id="76" name="TextBox 75"/>
            <p:cNvSpPr txBox="1"/>
            <p:nvPr/>
          </p:nvSpPr>
          <p:spPr>
            <a:xfrm rot="5400000">
              <a:off x="2540354" y="1871565"/>
              <a:ext cx="209495" cy="101585"/>
            </a:xfrm>
            <a:prstGeom prst="rect">
              <a:avLst/>
            </a:prstGeom>
            <a:grpFill/>
          </p:spPr>
          <p:txBody>
            <a:bodyPr wrap="none">
              <a:spAutoFit/>
            </a:bodyPr>
            <a:lstStyle/>
            <a:p>
              <a:pPr algn="ctr" eaLnBrk="1" hangingPunct="1">
                <a:defRPr/>
              </a:pPr>
              <a:r>
                <a:rPr lang="en-US" dirty="0">
                  <a:latin typeface="Lucida Grande"/>
                  <a:ea typeface="Open sans" panose="020B0606030504020204" pitchFamily="34" charset="0"/>
                  <a:cs typeface="Open sans" panose="020B0606030504020204" pitchFamily="34" charset="0"/>
                </a:rPr>
                <a:t>Laser</a:t>
              </a:r>
              <a:endParaRPr lang="ru-RU"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7" name="Группа 6"/>
          <p:cNvGrpSpPr/>
          <p:nvPr/>
        </p:nvGrpSpPr>
        <p:grpSpPr bwMode="auto">
          <a:xfrm>
            <a:off x="4337915" y="1982854"/>
            <a:ext cx="1009299" cy="548672"/>
            <a:chOff x="3924300" y="4037529"/>
            <a:chExt cx="466725" cy="253748"/>
          </a:xfrm>
          <a:solidFill>
            <a:schemeClr val="bg1"/>
          </a:solidFill>
        </p:grpSpPr>
        <p:sp>
          <p:nvSpPr>
            <p:cNvPr id="64" name="Цилиндр 63"/>
            <p:cNvSpPr/>
            <p:nvPr/>
          </p:nvSpPr>
          <p:spPr>
            <a:xfrm>
              <a:off x="3924300" y="4037529"/>
              <a:ext cx="466725" cy="253748"/>
            </a:xfrm>
            <a:prstGeom prst="can">
              <a:avLst>
                <a:gd name="adj" fmla="val 50000"/>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a:solidFill>
                    <a:schemeClr val="bg2">
                      <a:lumMod val="50000"/>
                    </a:schemeClr>
                  </a:solidFill>
                  <a:latin typeface="Lucida Grande"/>
                  <a:ea typeface="Open sans" panose="020B0606030504020204" pitchFamily="34" charset="0"/>
                  <a:cs typeface="Open sans" panose="020B0606030504020204" pitchFamily="34" charset="0"/>
                </a:rPr>
                <a:t>Aspirin</a:t>
              </a:r>
              <a:endParaRPr lang="ru-RU" sz="16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65" name="Прямая соединительная линия 64"/>
            <p:cNvCxnSpPr/>
            <p:nvPr/>
          </p:nvCxnSpPr>
          <p:spPr>
            <a:xfrm flipV="1">
              <a:off x="3978807" y="4060825"/>
              <a:ext cx="342487" cy="77106"/>
            </a:xfrm>
            <a:prstGeom prst="line">
              <a:avLst/>
            </a:prstGeom>
            <a:grpFill/>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8" name="TextBox 167"/>
          <p:cNvSpPr txBox="1">
            <a:spLocks noChangeArrowheads="1"/>
          </p:cNvSpPr>
          <p:nvPr/>
        </p:nvSpPr>
        <p:spPr bwMode="auto">
          <a:xfrm>
            <a:off x="139246" y="2749880"/>
            <a:ext cx="36402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a:solidFill>
                  <a:srgbClr val="000000"/>
                </a:solidFill>
                <a:latin typeface="Gill Sans" charset="0"/>
                <a:ea typeface="ヒラギノ角ゴ ProN W3" charset="0"/>
                <a:cs typeface="ヒラギノ角ゴ ProN W3" charset="0"/>
                <a:sym typeface="Gill Sans" charset="0"/>
              </a:defRPr>
            </a:lvl1pPr>
            <a:lvl2pPr marL="742950" indent="-285750">
              <a:defRPr sz="4200">
                <a:solidFill>
                  <a:srgbClr val="000000"/>
                </a:solidFill>
                <a:latin typeface="Gill Sans" charset="0"/>
                <a:ea typeface="ヒラギノ角ゴ ProN W3" charset="0"/>
                <a:cs typeface="ヒラギノ角ゴ ProN W3" charset="0"/>
                <a:sym typeface="Gill Sans" charset="0"/>
              </a:defRPr>
            </a:lvl2pPr>
            <a:lvl3pPr marL="1143000" indent="-228600">
              <a:defRPr sz="4200">
                <a:solidFill>
                  <a:srgbClr val="000000"/>
                </a:solidFill>
                <a:latin typeface="Gill Sans" charset="0"/>
                <a:ea typeface="ヒラギノ角ゴ ProN W3" charset="0"/>
                <a:cs typeface="ヒラギノ角ゴ ProN W3" charset="0"/>
                <a:sym typeface="Gill Sans" charset="0"/>
              </a:defRPr>
            </a:lvl3pPr>
            <a:lvl4pPr marL="1600200" indent="-228600">
              <a:defRPr sz="4200">
                <a:solidFill>
                  <a:srgbClr val="000000"/>
                </a:solidFill>
                <a:latin typeface="Gill Sans" charset="0"/>
                <a:ea typeface="ヒラギノ角ゴ ProN W3" charset="0"/>
                <a:cs typeface="ヒラギノ角ゴ ProN W3" charset="0"/>
                <a:sym typeface="Gill Sans" charset="0"/>
              </a:defRPr>
            </a:lvl4pPr>
            <a:lvl5pPr marL="2057400" indent="-22860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altLang="ru-RU" sz="1600">
                <a:latin typeface="Lucida Grande" charset="0"/>
                <a:ea typeface="Open sans" panose="020B0606030504020204" pitchFamily="34" charset="0"/>
                <a:cs typeface="Open sans" panose="020B0606030504020204" pitchFamily="34" charset="0"/>
              </a:rPr>
              <a:t>1.   Turn on the laser</a:t>
            </a:r>
          </a:p>
          <a:p>
            <a:pPr algn="ctr" eaLnBrk="1" hangingPunct="1"/>
            <a:r>
              <a:rPr lang="en-US" altLang="ru-RU" sz="1600">
                <a:latin typeface="Lucida Grande" charset="0"/>
                <a:ea typeface="Open sans" panose="020B0606030504020204" pitchFamily="34" charset="0"/>
                <a:cs typeface="Open sans" panose="020B0606030504020204" pitchFamily="34" charset="0"/>
              </a:rPr>
              <a:t>      The laser beam excites substance</a:t>
            </a:r>
            <a:endParaRPr lang="ru-RU" altLang="ru-RU" sz="1600">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168"/>
          <p:cNvSpPr txBox="1">
            <a:spLocks noChangeArrowheads="1"/>
          </p:cNvSpPr>
          <p:nvPr/>
        </p:nvSpPr>
        <p:spPr bwMode="auto">
          <a:xfrm>
            <a:off x="2911489" y="1375703"/>
            <a:ext cx="37187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a:solidFill>
                  <a:srgbClr val="000000"/>
                </a:solidFill>
                <a:latin typeface="Gill Sans" charset="0"/>
                <a:ea typeface="ヒラギノ角ゴ ProN W3" charset="0"/>
                <a:cs typeface="ヒラギノ角ゴ ProN W3" charset="0"/>
                <a:sym typeface="Gill Sans" charset="0"/>
              </a:defRPr>
            </a:lvl1pPr>
            <a:lvl2pPr marL="742950" indent="-285750">
              <a:defRPr sz="4200">
                <a:solidFill>
                  <a:srgbClr val="000000"/>
                </a:solidFill>
                <a:latin typeface="Gill Sans" charset="0"/>
                <a:ea typeface="ヒラギノ角ゴ ProN W3" charset="0"/>
                <a:cs typeface="ヒラギノ角ゴ ProN W3" charset="0"/>
                <a:sym typeface="Gill Sans" charset="0"/>
              </a:defRPr>
            </a:lvl2pPr>
            <a:lvl3pPr marL="1143000" indent="-228600">
              <a:defRPr sz="4200">
                <a:solidFill>
                  <a:srgbClr val="000000"/>
                </a:solidFill>
                <a:latin typeface="Gill Sans" charset="0"/>
                <a:ea typeface="ヒラギノ角ゴ ProN W3" charset="0"/>
                <a:cs typeface="ヒラギノ角ゴ ProN W3" charset="0"/>
                <a:sym typeface="Gill Sans" charset="0"/>
              </a:defRPr>
            </a:lvl3pPr>
            <a:lvl4pPr marL="1600200" indent="-228600">
              <a:defRPr sz="4200">
                <a:solidFill>
                  <a:srgbClr val="000000"/>
                </a:solidFill>
                <a:latin typeface="Gill Sans" charset="0"/>
                <a:ea typeface="ヒラギノ角ゴ ProN W3" charset="0"/>
                <a:cs typeface="ヒラギノ角ゴ ProN W3" charset="0"/>
                <a:sym typeface="Gill Sans" charset="0"/>
              </a:defRPr>
            </a:lvl4pPr>
            <a:lvl5pPr marL="2057400" indent="-22860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altLang="ru-RU" sz="1600">
                <a:latin typeface="Lucida Grande" charset="0"/>
                <a:ea typeface="Open sans" panose="020B0606030504020204" pitchFamily="34" charset="0"/>
                <a:cs typeface="Open sans" panose="020B0606030504020204" pitchFamily="34" charset="0"/>
              </a:rPr>
              <a:t>0. The substance is in the ground state</a:t>
            </a:r>
            <a:endParaRPr lang="ru-RU" altLang="ru-RU" sz="1600">
              <a:latin typeface="Open sans" panose="020B0606030504020204" pitchFamily="34" charset="0"/>
              <a:ea typeface="Open sans" panose="020B0606030504020204" pitchFamily="34" charset="0"/>
              <a:cs typeface="Open sans" panose="020B0606030504020204" pitchFamily="34" charset="0"/>
            </a:endParaRPr>
          </a:p>
        </p:txBody>
      </p:sp>
      <p:grpSp>
        <p:nvGrpSpPr>
          <p:cNvPr id="10" name="Группа 9"/>
          <p:cNvGrpSpPr/>
          <p:nvPr/>
        </p:nvGrpSpPr>
        <p:grpSpPr bwMode="auto">
          <a:xfrm>
            <a:off x="4337914" y="3550109"/>
            <a:ext cx="1009299" cy="548672"/>
            <a:chOff x="3924300" y="4037529"/>
            <a:chExt cx="466725" cy="253748"/>
          </a:xfrm>
          <a:solidFill>
            <a:schemeClr val="bg1"/>
          </a:solidFill>
          <a:effectLst>
            <a:glow rad="101600">
              <a:schemeClr val="accent1">
                <a:satMod val="175000"/>
                <a:alpha val="40000"/>
              </a:schemeClr>
            </a:glow>
          </a:effectLst>
        </p:grpSpPr>
        <p:sp>
          <p:nvSpPr>
            <p:cNvPr id="62" name="Цилиндр 61"/>
            <p:cNvSpPr/>
            <p:nvPr/>
          </p:nvSpPr>
          <p:spPr>
            <a:xfrm>
              <a:off x="3924300" y="4037529"/>
              <a:ext cx="466725" cy="253748"/>
            </a:xfrm>
            <a:prstGeom prst="can">
              <a:avLst>
                <a:gd name="adj" fmla="val 50000"/>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a:solidFill>
                    <a:schemeClr val="bg2">
                      <a:lumMod val="50000"/>
                    </a:schemeClr>
                  </a:solidFill>
                  <a:latin typeface="Lucida Grande"/>
                  <a:ea typeface="Open sans" panose="020B0606030504020204" pitchFamily="34" charset="0"/>
                  <a:cs typeface="Open sans" panose="020B0606030504020204" pitchFamily="34" charset="0"/>
                </a:rPr>
                <a:t>Aspirin</a:t>
              </a:r>
              <a:endParaRPr lang="ru-RU" sz="16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63" name="Прямая соединительная линия 62"/>
            <p:cNvCxnSpPr/>
            <p:nvPr/>
          </p:nvCxnSpPr>
          <p:spPr>
            <a:xfrm flipV="1">
              <a:off x="3978807" y="4060825"/>
              <a:ext cx="342487" cy="77106"/>
            </a:xfrm>
            <a:prstGeom prst="line">
              <a:avLst/>
            </a:prstGeom>
            <a:grpFill/>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1" name="Прямая соединительная линия 10"/>
          <p:cNvCxnSpPr/>
          <p:nvPr/>
        </p:nvCxnSpPr>
        <p:spPr bwMode="auto">
          <a:xfrm flipV="1">
            <a:off x="4559150" y="3825918"/>
            <a:ext cx="1787309" cy="1"/>
          </a:xfrm>
          <a:prstGeom prst="line">
            <a:avLst/>
          </a:prstGeom>
          <a:ln w="3175">
            <a:solidFill>
              <a:schemeClr val="accent2">
                <a:lumMod val="60000"/>
                <a:lumOff val="40000"/>
                <a:alpha val="3000"/>
              </a:schemeClr>
            </a:solidFill>
          </a:ln>
          <a:effectLst>
            <a:glow rad="546100">
              <a:schemeClr val="accent2">
                <a:satMod val="175000"/>
                <a:alpha val="80000"/>
              </a:schemeClr>
            </a:glow>
          </a:effectLst>
        </p:spPr>
        <p:style>
          <a:lnRef idx="1">
            <a:schemeClr val="accent2"/>
          </a:lnRef>
          <a:fillRef idx="0">
            <a:schemeClr val="accent2"/>
          </a:fillRef>
          <a:effectRef idx="0">
            <a:schemeClr val="accent2"/>
          </a:effectRef>
          <a:fontRef idx="minor">
            <a:schemeClr val="tx1"/>
          </a:fontRef>
        </p:style>
      </p:cxnSp>
      <p:cxnSp>
        <p:nvCxnSpPr>
          <p:cNvPr id="12" name="Прямая со стрелкой 11"/>
          <p:cNvCxnSpPr/>
          <p:nvPr/>
        </p:nvCxnSpPr>
        <p:spPr bwMode="auto">
          <a:xfrm flipV="1">
            <a:off x="2916751" y="5049879"/>
            <a:ext cx="5340952" cy="153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3" name="Группа 172"/>
          <p:cNvGrpSpPr>
            <a:grpSpLocks/>
          </p:cNvGrpSpPr>
          <p:nvPr/>
        </p:nvGrpSpPr>
        <p:grpSpPr bwMode="auto">
          <a:xfrm>
            <a:off x="3126489" y="4673172"/>
            <a:ext cx="1211425" cy="744637"/>
            <a:chOff x="3359992" y="5439102"/>
            <a:chExt cx="1821052" cy="865667"/>
          </a:xfrm>
        </p:grpSpPr>
        <p:sp>
          <p:nvSpPr>
            <p:cNvPr id="58" name="Полилиния 57"/>
            <p:cNvSpPr/>
            <p:nvPr/>
          </p:nvSpPr>
          <p:spPr>
            <a:xfrm>
              <a:off x="3359992" y="5439102"/>
              <a:ext cx="455263" cy="865667"/>
            </a:xfrm>
            <a:custGeom>
              <a:avLst/>
              <a:gdLst>
                <a:gd name="connsiteX0" fmla="*/ 0 w 1418897"/>
                <a:gd name="connsiteY0" fmla="*/ 30 h 1576611"/>
                <a:gd name="connsiteX1" fmla="*/ 94593 w 1418897"/>
                <a:gd name="connsiteY1" fmla="*/ 1576581 h 1576611"/>
                <a:gd name="connsiteX2" fmla="*/ 141890 w 1418897"/>
                <a:gd name="connsiteY2" fmla="*/ 15795 h 1576611"/>
                <a:gd name="connsiteX3" fmla="*/ 236483 w 1418897"/>
                <a:gd name="connsiteY3" fmla="*/ 1545050 h 1576611"/>
                <a:gd name="connsiteX4" fmla="*/ 299545 w 1418897"/>
                <a:gd name="connsiteY4" fmla="*/ 47326 h 1576611"/>
                <a:gd name="connsiteX5" fmla="*/ 362607 w 1418897"/>
                <a:gd name="connsiteY5" fmla="*/ 1529285 h 1576611"/>
                <a:gd name="connsiteX6" fmla="*/ 441435 w 1418897"/>
                <a:gd name="connsiteY6" fmla="*/ 30 h 1576611"/>
                <a:gd name="connsiteX7" fmla="*/ 472966 w 1418897"/>
                <a:gd name="connsiteY7" fmla="*/ 1576581 h 1576611"/>
                <a:gd name="connsiteX8" fmla="*/ 567559 w 1418897"/>
                <a:gd name="connsiteY8" fmla="*/ 47326 h 1576611"/>
                <a:gd name="connsiteX9" fmla="*/ 599090 w 1418897"/>
                <a:gd name="connsiteY9" fmla="*/ 1545050 h 1576611"/>
                <a:gd name="connsiteX10" fmla="*/ 677917 w 1418897"/>
                <a:gd name="connsiteY10" fmla="*/ 30 h 1576611"/>
                <a:gd name="connsiteX11" fmla="*/ 709449 w 1418897"/>
                <a:gd name="connsiteY11" fmla="*/ 1529285 h 1576611"/>
                <a:gd name="connsiteX12" fmla="*/ 804042 w 1418897"/>
                <a:gd name="connsiteY12" fmla="*/ 15795 h 1576611"/>
                <a:gd name="connsiteX13" fmla="*/ 819807 w 1418897"/>
                <a:gd name="connsiteY13" fmla="*/ 1513519 h 1576611"/>
                <a:gd name="connsiteX14" fmla="*/ 930166 w 1418897"/>
                <a:gd name="connsiteY14" fmla="*/ 47326 h 1576611"/>
                <a:gd name="connsiteX15" fmla="*/ 945931 w 1418897"/>
                <a:gd name="connsiteY15" fmla="*/ 1545050 h 1576611"/>
                <a:gd name="connsiteX16" fmla="*/ 1056290 w 1418897"/>
                <a:gd name="connsiteY16" fmla="*/ 15795 h 1576611"/>
                <a:gd name="connsiteX17" fmla="*/ 1072055 w 1418897"/>
                <a:gd name="connsiteY17" fmla="*/ 1560816 h 1576611"/>
                <a:gd name="connsiteX18" fmla="*/ 1135117 w 1418897"/>
                <a:gd name="connsiteY18" fmla="*/ 31561 h 1576611"/>
                <a:gd name="connsiteX19" fmla="*/ 1198180 w 1418897"/>
                <a:gd name="connsiteY19" fmla="*/ 1545050 h 1576611"/>
                <a:gd name="connsiteX20" fmla="*/ 1292773 w 1418897"/>
                <a:gd name="connsiteY20" fmla="*/ 63092 h 1576611"/>
                <a:gd name="connsiteX21" fmla="*/ 1340069 w 1418897"/>
                <a:gd name="connsiteY21" fmla="*/ 1497754 h 1576611"/>
                <a:gd name="connsiteX22" fmla="*/ 1418897 w 1418897"/>
                <a:gd name="connsiteY22" fmla="*/ 47326 h 1576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18897" h="1576611">
                  <a:moveTo>
                    <a:pt x="0" y="30"/>
                  </a:moveTo>
                  <a:cubicBezTo>
                    <a:pt x="35472" y="786992"/>
                    <a:pt x="70945" y="1573954"/>
                    <a:pt x="94593" y="1576581"/>
                  </a:cubicBezTo>
                  <a:cubicBezTo>
                    <a:pt x="118241" y="1579208"/>
                    <a:pt x="118242" y="21050"/>
                    <a:pt x="141890" y="15795"/>
                  </a:cubicBezTo>
                  <a:cubicBezTo>
                    <a:pt x="165538" y="10540"/>
                    <a:pt x="210207" y="1539795"/>
                    <a:pt x="236483" y="1545050"/>
                  </a:cubicBezTo>
                  <a:cubicBezTo>
                    <a:pt x="262759" y="1550305"/>
                    <a:pt x="278524" y="49953"/>
                    <a:pt x="299545" y="47326"/>
                  </a:cubicBezTo>
                  <a:cubicBezTo>
                    <a:pt x="320566" y="44699"/>
                    <a:pt x="338959" y="1537168"/>
                    <a:pt x="362607" y="1529285"/>
                  </a:cubicBezTo>
                  <a:cubicBezTo>
                    <a:pt x="386255" y="1521402"/>
                    <a:pt x="423042" y="-7853"/>
                    <a:pt x="441435" y="30"/>
                  </a:cubicBezTo>
                  <a:cubicBezTo>
                    <a:pt x="459828" y="7913"/>
                    <a:pt x="451945" y="1568698"/>
                    <a:pt x="472966" y="1576581"/>
                  </a:cubicBezTo>
                  <a:cubicBezTo>
                    <a:pt x="493987" y="1584464"/>
                    <a:pt x="546538" y="52581"/>
                    <a:pt x="567559" y="47326"/>
                  </a:cubicBezTo>
                  <a:cubicBezTo>
                    <a:pt x="588580" y="42071"/>
                    <a:pt x="580697" y="1552933"/>
                    <a:pt x="599090" y="1545050"/>
                  </a:cubicBezTo>
                  <a:cubicBezTo>
                    <a:pt x="617483" y="1537167"/>
                    <a:pt x="659524" y="2657"/>
                    <a:pt x="677917" y="30"/>
                  </a:cubicBezTo>
                  <a:cubicBezTo>
                    <a:pt x="696310" y="-2597"/>
                    <a:pt x="688428" y="1526658"/>
                    <a:pt x="709449" y="1529285"/>
                  </a:cubicBezTo>
                  <a:cubicBezTo>
                    <a:pt x="730470" y="1531912"/>
                    <a:pt x="785649" y="18423"/>
                    <a:pt x="804042" y="15795"/>
                  </a:cubicBezTo>
                  <a:cubicBezTo>
                    <a:pt x="822435" y="13167"/>
                    <a:pt x="798786" y="1508264"/>
                    <a:pt x="819807" y="1513519"/>
                  </a:cubicBezTo>
                  <a:cubicBezTo>
                    <a:pt x="840828" y="1518774"/>
                    <a:pt x="909145" y="42071"/>
                    <a:pt x="930166" y="47326"/>
                  </a:cubicBezTo>
                  <a:cubicBezTo>
                    <a:pt x="951187" y="52581"/>
                    <a:pt x="924910" y="1550305"/>
                    <a:pt x="945931" y="1545050"/>
                  </a:cubicBezTo>
                  <a:cubicBezTo>
                    <a:pt x="966952" y="1539795"/>
                    <a:pt x="1035269" y="13167"/>
                    <a:pt x="1056290" y="15795"/>
                  </a:cubicBezTo>
                  <a:cubicBezTo>
                    <a:pt x="1077311" y="18423"/>
                    <a:pt x="1058917" y="1558188"/>
                    <a:pt x="1072055" y="1560816"/>
                  </a:cubicBezTo>
                  <a:cubicBezTo>
                    <a:pt x="1085193" y="1563444"/>
                    <a:pt x="1114096" y="34189"/>
                    <a:pt x="1135117" y="31561"/>
                  </a:cubicBezTo>
                  <a:cubicBezTo>
                    <a:pt x="1156138" y="28933"/>
                    <a:pt x="1171904" y="1539795"/>
                    <a:pt x="1198180" y="1545050"/>
                  </a:cubicBezTo>
                  <a:cubicBezTo>
                    <a:pt x="1224456" y="1550305"/>
                    <a:pt x="1269125" y="70975"/>
                    <a:pt x="1292773" y="63092"/>
                  </a:cubicBezTo>
                  <a:cubicBezTo>
                    <a:pt x="1316421" y="55209"/>
                    <a:pt x="1319048" y="1500382"/>
                    <a:pt x="1340069" y="1497754"/>
                  </a:cubicBezTo>
                  <a:cubicBezTo>
                    <a:pt x="1361090" y="1495126"/>
                    <a:pt x="1389993" y="771226"/>
                    <a:pt x="1418897" y="47326"/>
                  </a:cubicBezTo>
                </a:path>
              </a:pathLst>
            </a:custGeom>
            <a:noFill/>
            <a:ln>
              <a:solidFill>
                <a:schemeClr val="accent2">
                  <a:lumMod val="50000"/>
                </a:schemeClr>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600">
                <a:latin typeface="Open sans" panose="020B0606030504020204" pitchFamily="34" charset="0"/>
                <a:ea typeface="Open sans" panose="020B0606030504020204" pitchFamily="34" charset="0"/>
                <a:cs typeface="Open sans" panose="020B0606030504020204" pitchFamily="34" charset="0"/>
              </a:endParaRPr>
            </a:p>
          </p:txBody>
        </p:sp>
        <p:sp>
          <p:nvSpPr>
            <p:cNvPr id="59" name="Полилиния 58"/>
            <p:cNvSpPr/>
            <p:nvPr/>
          </p:nvSpPr>
          <p:spPr>
            <a:xfrm>
              <a:off x="3815255" y="5439102"/>
              <a:ext cx="455263" cy="865667"/>
            </a:xfrm>
            <a:custGeom>
              <a:avLst/>
              <a:gdLst>
                <a:gd name="connsiteX0" fmla="*/ 0 w 1418897"/>
                <a:gd name="connsiteY0" fmla="*/ 30 h 1576611"/>
                <a:gd name="connsiteX1" fmla="*/ 94593 w 1418897"/>
                <a:gd name="connsiteY1" fmla="*/ 1576581 h 1576611"/>
                <a:gd name="connsiteX2" fmla="*/ 141890 w 1418897"/>
                <a:gd name="connsiteY2" fmla="*/ 15795 h 1576611"/>
                <a:gd name="connsiteX3" fmla="*/ 236483 w 1418897"/>
                <a:gd name="connsiteY3" fmla="*/ 1545050 h 1576611"/>
                <a:gd name="connsiteX4" fmla="*/ 299545 w 1418897"/>
                <a:gd name="connsiteY4" fmla="*/ 47326 h 1576611"/>
                <a:gd name="connsiteX5" fmla="*/ 362607 w 1418897"/>
                <a:gd name="connsiteY5" fmla="*/ 1529285 h 1576611"/>
                <a:gd name="connsiteX6" fmla="*/ 441435 w 1418897"/>
                <a:gd name="connsiteY6" fmla="*/ 30 h 1576611"/>
                <a:gd name="connsiteX7" fmla="*/ 472966 w 1418897"/>
                <a:gd name="connsiteY7" fmla="*/ 1576581 h 1576611"/>
                <a:gd name="connsiteX8" fmla="*/ 567559 w 1418897"/>
                <a:gd name="connsiteY8" fmla="*/ 47326 h 1576611"/>
                <a:gd name="connsiteX9" fmla="*/ 599090 w 1418897"/>
                <a:gd name="connsiteY9" fmla="*/ 1545050 h 1576611"/>
                <a:gd name="connsiteX10" fmla="*/ 677917 w 1418897"/>
                <a:gd name="connsiteY10" fmla="*/ 30 h 1576611"/>
                <a:gd name="connsiteX11" fmla="*/ 709449 w 1418897"/>
                <a:gd name="connsiteY11" fmla="*/ 1529285 h 1576611"/>
                <a:gd name="connsiteX12" fmla="*/ 804042 w 1418897"/>
                <a:gd name="connsiteY12" fmla="*/ 15795 h 1576611"/>
                <a:gd name="connsiteX13" fmla="*/ 819807 w 1418897"/>
                <a:gd name="connsiteY13" fmla="*/ 1513519 h 1576611"/>
                <a:gd name="connsiteX14" fmla="*/ 930166 w 1418897"/>
                <a:gd name="connsiteY14" fmla="*/ 47326 h 1576611"/>
                <a:gd name="connsiteX15" fmla="*/ 945931 w 1418897"/>
                <a:gd name="connsiteY15" fmla="*/ 1545050 h 1576611"/>
                <a:gd name="connsiteX16" fmla="*/ 1056290 w 1418897"/>
                <a:gd name="connsiteY16" fmla="*/ 15795 h 1576611"/>
                <a:gd name="connsiteX17" fmla="*/ 1072055 w 1418897"/>
                <a:gd name="connsiteY17" fmla="*/ 1560816 h 1576611"/>
                <a:gd name="connsiteX18" fmla="*/ 1135117 w 1418897"/>
                <a:gd name="connsiteY18" fmla="*/ 31561 h 1576611"/>
                <a:gd name="connsiteX19" fmla="*/ 1198180 w 1418897"/>
                <a:gd name="connsiteY19" fmla="*/ 1545050 h 1576611"/>
                <a:gd name="connsiteX20" fmla="*/ 1292773 w 1418897"/>
                <a:gd name="connsiteY20" fmla="*/ 63092 h 1576611"/>
                <a:gd name="connsiteX21" fmla="*/ 1340069 w 1418897"/>
                <a:gd name="connsiteY21" fmla="*/ 1497754 h 1576611"/>
                <a:gd name="connsiteX22" fmla="*/ 1418897 w 1418897"/>
                <a:gd name="connsiteY22" fmla="*/ 47326 h 1576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18897" h="1576611">
                  <a:moveTo>
                    <a:pt x="0" y="30"/>
                  </a:moveTo>
                  <a:cubicBezTo>
                    <a:pt x="35472" y="786992"/>
                    <a:pt x="70945" y="1573954"/>
                    <a:pt x="94593" y="1576581"/>
                  </a:cubicBezTo>
                  <a:cubicBezTo>
                    <a:pt x="118241" y="1579208"/>
                    <a:pt x="118242" y="21050"/>
                    <a:pt x="141890" y="15795"/>
                  </a:cubicBezTo>
                  <a:cubicBezTo>
                    <a:pt x="165538" y="10540"/>
                    <a:pt x="210207" y="1539795"/>
                    <a:pt x="236483" y="1545050"/>
                  </a:cubicBezTo>
                  <a:cubicBezTo>
                    <a:pt x="262759" y="1550305"/>
                    <a:pt x="278524" y="49953"/>
                    <a:pt x="299545" y="47326"/>
                  </a:cubicBezTo>
                  <a:cubicBezTo>
                    <a:pt x="320566" y="44699"/>
                    <a:pt x="338959" y="1537168"/>
                    <a:pt x="362607" y="1529285"/>
                  </a:cubicBezTo>
                  <a:cubicBezTo>
                    <a:pt x="386255" y="1521402"/>
                    <a:pt x="423042" y="-7853"/>
                    <a:pt x="441435" y="30"/>
                  </a:cubicBezTo>
                  <a:cubicBezTo>
                    <a:pt x="459828" y="7913"/>
                    <a:pt x="451945" y="1568698"/>
                    <a:pt x="472966" y="1576581"/>
                  </a:cubicBezTo>
                  <a:cubicBezTo>
                    <a:pt x="493987" y="1584464"/>
                    <a:pt x="546538" y="52581"/>
                    <a:pt x="567559" y="47326"/>
                  </a:cubicBezTo>
                  <a:cubicBezTo>
                    <a:pt x="588580" y="42071"/>
                    <a:pt x="580697" y="1552933"/>
                    <a:pt x="599090" y="1545050"/>
                  </a:cubicBezTo>
                  <a:cubicBezTo>
                    <a:pt x="617483" y="1537167"/>
                    <a:pt x="659524" y="2657"/>
                    <a:pt x="677917" y="30"/>
                  </a:cubicBezTo>
                  <a:cubicBezTo>
                    <a:pt x="696310" y="-2597"/>
                    <a:pt x="688428" y="1526658"/>
                    <a:pt x="709449" y="1529285"/>
                  </a:cubicBezTo>
                  <a:cubicBezTo>
                    <a:pt x="730470" y="1531912"/>
                    <a:pt x="785649" y="18423"/>
                    <a:pt x="804042" y="15795"/>
                  </a:cubicBezTo>
                  <a:cubicBezTo>
                    <a:pt x="822435" y="13167"/>
                    <a:pt x="798786" y="1508264"/>
                    <a:pt x="819807" y="1513519"/>
                  </a:cubicBezTo>
                  <a:cubicBezTo>
                    <a:pt x="840828" y="1518774"/>
                    <a:pt x="909145" y="42071"/>
                    <a:pt x="930166" y="47326"/>
                  </a:cubicBezTo>
                  <a:cubicBezTo>
                    <a:pt x="951187" y="52581"/>
                    <a:pt x="924910" y="1550305"/>
                    <a:pt x="945931" y="1545050"/>
                  </a:cubicBezTo>
                  <a:cubicBezTo>
                    <a:pt x="966952" y="1539795"/>
                    <a:pt x="1035269" y="13167"/>
                    <a:pt x="1056290" y="15795"/>
                  </a:cubicBezTo>
                  <a:cubicBezTo>
                    <a:pt x="1077311" y="18423"/>
                    <a:pt x="1058917" y="1558188"/>
                    <a:pt x="1072055" y="1560816"/>
                  </a:cubicBezTo>
                  <a:cubicBezTo>
                    <a:pt x="1085193" y="1563444"/>
                    <a:pt x="1114096" y="34189"/>
                    <a:pt x="1135117" y="31561"/>
                  </a:cubicBezTo>
                  <a:cubicBezTo>
                    <a:pt x="1156138" y="28933"/>
                    <a:pt x="1171904" y="1539795"/>
                    <a:pt x="1198180" y="1545050"/>
                  </a:cubicBezTo>
                  <a:cubicBezTo>
                    <a:pt x="1224456" y="1550305"/>
                    <a:pt x="1269125" y="70975"/>
                    <a:pt x="1292773" y="63092"/>
                  </a:cubicBezTo>
                  <a:cubicBezTo>
                    <a:pt x="1316421" y="55209"/>
                    <a:pt x="1319048" y="1500382"/>
                    <a:pt x="1340069" y="1497754"/>
                  </a:cubicBezTo>
                  <a:cubicBezTo>
                    <a:pt x="1361090" y="1495126"/>
                    <a:pt x="1389993" y="771226"/>
                    <a:pt x="1418897" y="47326"/>
                  </a:cubicBezTo>
                </a:path>
              </a:pathLst>
            </a:custGeom>
            <a:noFill/>
            <a:ln>
              <a:solidFill>
                <a:schemeClr val="accent2">
                  <a:lumMod val="50000"/>
                </a:schemeClr>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600">
                <a:latin typeface="Open sans" panose="020B0606030504020204" pitchFamily="34" charset="0"/>
                <a:ea typeface="Open sans" panose="020B0606030504020204" pitchFamily="34" charset="0"/>
                <a:cs typeface="Open sans" panose="020B0606030504020204" pitchFamily="34" charset="0"/>
              </a:endParaRPr>
            </a:p>
          </p:txBody>
        </p:sp>
        <p:sp>
          <p:nvSpPr>
            <p:cNvPr id="60" name="Полилиния 59"/>
            <p:cNvSpPr/>
            <p:nvPr/>
          </p:nvSpPr>
          <p:spPr>
            <a:xfrm>
              <a:off x="4270518" y="5439102"/>
              <a:ext cx="455263" cy="865667"/>
            </a:xfrm>
            <a:custGeom>
              <a:avLst/>
              <a:gdLst>
                <a:gd name="connsiteX0" fmla="*/ 0 w 1418897"/>
                <a:gd name="connsiteY0" fmla="*/ 30 h 1576611"/>
                <a:gd name="connsiteX1" fmla="*/ 94593 w 1418897"/>
                <a:gd name="connsiteY1" fmla="*/ 1576581 h 1576611"/>
                <a:gd name="connsiteX2" fmla="*/ 141890 w 1418897"/>
                <a:gd name="connsiteY2" fmla="*/ 15795 h 1576611"/>
                <a:gd name="connsiteX3" fmla="*/ 236483 w 1418897"/>
                <a:gd name="connsiteY3" fmla="*/ 1545050 h 1576611"/>
                <a:gd name="connsiteX4" fmla="*/ 299545 w 1418897"/>
                <a:gd name="connsiteY4" fmla="*/ 47326 h 1576611"/>
                <a:gd name="connsiteX5" fmla="*/ 362607 w 1418897"/>
                <a:gd name="connsiteY5" fmla="*/ 1529285 h 1576611"/>
                <a:gd name="connsiteX6" fmla="*/ 441435 w 1418897"/>
                <a:gd name="connsiteY6" fmla="*/ 30 h 1576611"/>
                <a:gd name="connsiteX7" fmla="*/ 472966 w 1418897"/>
                <a:gd name="connsiteY7" fmla="*/ 1576581 h 1576611"/>
                <a:gd name="connsiteX8" fmla="*/ 567559 w 1418897"/>
                <a:gd name="connsiteY8" fmla="*/ 47326 h 1576611"/>
                <a:gd name="connsiteX9" fmla="*/ 599090 w 1418897"/>
                <a:gd name="connsiteY9" fmla="*/ 1545050 h 1576611"/>
                <a:gd name="connsiteX10" fmla="*/ 677917 w 1418897"/>
                <a:gd name="connsiteY10" fmla="*/ 30 h 1576611"/>
                <a:gd name="connsiteX11" fmla="*/ 709449 w 1418897"/>
                <a:gd name="connsiteY11" fmla="*/ 1529285 h 1576611"/>
                <a:gd name="connsiteX12" fmla="*/ 804042 w 1418897"/>
                <a:gd name="connsiteY12" fmla="*/ 15795 h 1576611"/>
                <a:gd name="connsiteX13" fmla="*/ 819807 w 1418897"/>
                <a:gd name="connsiteY13" fmla="*/ 1513519 h 1576611"/>
                <a:gd name="connsiteX14" fmla="*/ 930166 w 1418897"/>
                <a:gd name="connsiteY14" fmla="*/ 47326 h 1576611"/>
                <a:gd name="connsiteX15" fmla="*/ 945931 w 1418897"/>
                <a:gd name="connsiteY15" fmla="*/ 1545050 h 1576611"/>
                <a:gd name="connsiteX16" fmla="*/ 1056290 w 1418897"/>
                <a:gd name="connsiteY16" fmla="*/ 15795 h 1576611"/>
                <a:gd name="connsiteX17" fmla="*/ 1072055 w 1418897"/>
                <a:gd name="connsiteY17" fmla="*/ 1560816 h 1576611"/>
                <a:gd name="connsiteX18" fmla="*/ 1135117 w 1418897"/>
                <a:gd name="connsiteY18" fmla="*/ 31561 h 1576611"/>
                <a:gd name="connsiteX19" fmla="*/ 1198180 w 1418897"/>
                <a:gd name="connsiteY19" fmla="*/ 1545050 h 1576611"/>
                <a:gd name="connsiteX20" fmla="*/ 1292773 w 1418897"/>
                <a:gd name="connsiteY20" fmla="*/ 63092 h 1576611"/>
                <a:gd name="connsiteX21" fmla="*/ 1340069 w 1418897"/>
                <a:gd name="connsiteY21" fmla="*/ 1497754 h 1576611"/>
                <a:gd name="connsiteX22" fmla="*/ 1418897 w 1418897"/>
                <a:gd name="connsiteY22" fmla="*/ 47326 h 1576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18897" h="1576611">
                  <a:moveTo>
                    <a:pt x="0" y="30"/>
                  </a:moveTo>
                  <a:cubicBezTo>
                    <a:pt x="35472" y="786992"/>
                    <a:pt x="70945" y="1573954"/>
                    <a:pt x="94593" y="1576581"/>
                  </a:cubicBezTo>
                  <a:cubicBezTo>
                    <a:pt x="118241" y="1579208"/>
                    <a:pt x="118242" y="21050"/>
                    <a:pt x="141890" y="15795"/>
                  </a:cubicBezTo>
                  <a:cubicBezTo>
                    <a:pt x="165538" y="10540"/>
                    <a:pt x="210207" y="1539795"/>
                    <a:pt x="236483" y="1545050"/>
                  </a:cubicBezTo>
                  <a:cubicBezTo>
                    <a:pt x="262759" y="1550305"/>
                    <a:pt x="278524" y="49953"/>
                    <a:pt x="299545" y="47326"/>
                  </a:cubicBezTo>
                  <a:cubicBezTo>
                    <a:pt x="320566" y="44699"/>
                    <a:pt x="338959" y="1537168"/>
                    <a:pt x="362607" y="1529285"/>
                  </a:cubicBezTo>
                  <a:cubicBezTo>
                    <a:pt x="386255" y="1521402"/>
                    <a:pt x="423042" y="-7853"/>
                    <a:pt x="441435" y="30"/>
                  </a:cubicBezTo>
                  <a:cubicBezTo>
                    <a:pt x="459828" y="7913"/>
                    <a:pt x="451945" y="1568698"/>
                    <a:pt x="472966" y="1576581"/>
                  </a:cubicBezTo>
                  <a:cubicBezTo>
                    <a:pt x="493987" y="1584464"/>
                    <a:pt x="546538" y="52581"/>
                    <a:pt x="567559" y="47326"/>
                  </a:cubicBezTo>
                  <a:cubicBezTo>
                    <a:pt x="588580" y="42071"/>
                    <a:pt x="580697" y="1552933"/>
                    <a:pt x="599090" y="1545050"/>
                  </a:cubicBezTo>
                  <a:cubicBezTo>
                    <a:pt x="617483" y="1537167"/>
                    <a:pt x="659524" y="2657"/>
                    <a:pt x="677917" y="30"/>
                  </a:cubicBezTo>
                  <a:cubicBezTo>
                    <a:pt x="696310" y="-2597"/>
                    <a:pt x="688428" y="1526658"/>
                    <a:pt x="709449" y="1529285"/>
                  </a:cubicBezTo>
                  <a:cubicBezTo>
                    <a:pt x="730470" y="1531912"/>
                    <a:pt x="785649" y="18423"/>
                    <a:pt x="804042" y="15795"/>
                  </a:cubicBezTo>
                  <a:cubicBezTo>
                    <a:pt x="822435" y="13167"/>
                    <a:pt x="798786" y="1508264"/>
                    <a:pt x="819807" y="1513519"/>
                  </a:cubicBezTo>
                  <a:cubicBezTo>
                    <a:pt x="840828" y="1518774"/>
                    <a:pt x="909145" y="42071"/>
                    <a:pt x="930166" y="47326"/>
                  </a:cubicBezTo>
                  <a:cubicBezTo>
                    <a:pt x="951187" y="52581"/>
                    <a:pt x="924910" y="1550305"/>
                    <a:pt x="945931" y="1545050"/>
                  </a:cubicBezTo>
                  <a:cubicBezTo>
                    <a:pt x="966952" y="1539795"/>
                    <a:pt x="1035269" y="13167"/>
                    <a:pt x="1056290" y="15795"/>
                  </a:cubicBezTo>
                  <a:cubicBezTo>
                    <a:pt x="1077311" y="18423"/>
                    <a:pt x="1058917" y="1558188"/>
                    <a:pt x="1072055" y="1560816"/>
                  </a:cubicBezTo>
                  <a:cubicBezTo>
                    <a:pt x="1085193" y="1563444"/>
                    <a:pt x="1114096" y="34189"/>
                    <a:pt x="1135117" y="31561"/>
                  </a:cubicBezTo>
                  <a:cubicBezTo>
                    <a:pt x="1156138" y="28933"/>
                    <a:pt x="1171904" y="1539795"/>
                    <a:pt x="1198180" y="1545050"/>
                  </a:cubicBezTo>
                  <a:cubicBezTo>
                    <a:pt x="1224456" y="1550305"/>
                    <a:pt x="1269125" y="70975"/>
                    <a:pt x="1292773" y="63092"/>
                  </a:cubicBezTo>
                  <a:cubicBezTo>
                    <a:pt x="1316421" y="55209"/>
                    <a:pt x="1319048" y="1500382"/>
                    <a:pt x="1340069" y="1497754"/>
                  </a:cubicBezTo>
                  <a:cubicBezTo>
                    <a:pt x="1361090" y="1495126"/>
                    <a:pt x="1389993" y="771226"/>
                    <a:pt x="1418897" y="47326"/>
                  </a:cubicBezTo>
                </a:path>
              </a:pathLst>
            </a:custGeom>
            <a:noFill/>
            <a:ln>
              <a:solidFill>
                <a:schemeClr val="accent2">
                  <a:lumMod val="50000"/>
                </a:schemeClr>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600">
                <a:latin typeface="Open sans" panose="020B0606030504020204" pitchFamily="34" charset="0"/>
                <a:ea typeface="Open sans" panose="020B0606030504020204" pitchFamily="34" charset="0"/>
                <a:cs typeface="Open sans" panose="020B0606030504020204" pitchFamily="34" charset="0"/>
              </a:endParaRPr>
            </a:p>
          </p:txBody>
        </p:sp>
        <p:sp>
          <p:nvSpPr>
            <p:cNvPr id="61" name="Полилиния 60"/>
            <p:cNvSpPr/>
            <p:nvPr/>
          </p:nvSpPr>
          <p:spPr>
            <a:xfrm>
              <a:off x="4725781" y="5439102"/>
              <a:ext cx="455263" cy="865667"/>
            </a:xfrm>
            <a:custGeom>
              <a:avLst/>
              <a:gdLst>
                <a:gd name="connsiteX0" fmla="*/ 0 w 1418897"/>
                <a:gd name="connsiteY0" fmla="*/ 30 h 1576611"/>
                <a:gd name="connsiteX1" fmla="*/ 94593 w 1418897"/>
                <a:gd name="connsiteY1" fmla="*/ 1576581 h 1576611"/>
                <a:gd name="connsiteX2" fmla="*/ 141890 w 1418897"/>
                <a:gd name="connsiteY2" fmla="*/ 15795 h 1576611"/>
                <a:gd name="connsiteX3" fmla="*/ 236483 w 1418897"/>
                <a:gd name="connsiteY3" fmla="*/ 1545050 h 1576611"/>
                <a:gd name="connsiteX4" fmla="*/ 299545 w 1418897"/>
                <a:gd name="connsiteY4" fmla="*/ 47326 h 1576611"/>
                <a:gd name="connsiteX5" fmla="*/ 362607 w 1418897"/>
                <a:gd name="connsiteY5" fmla="*/ 1529285 h 1576611"/>
                <a:gd name="connsiteX6" fmla="*/ 441435 w 1418897"/>
                <a:gd name="connsiteY6" fmla="*/ 30 h 1576611"/>
                <a:gd name="connsiteX7" fmla="*/ 472966 w 1418897"/>
                <a:gd name="connsiteY7" fmla="*/ 1576581 h 1576611"/>
                <a:gd name="connsiteX8" fmla="*/ 567559 w 1418897"/>
                <a:gd name="connsiteY8" fmla="*/ 47326 h 1576611"/>
                <a:gd name="connsiteX9" fmla="*/ 599090 w 1418897"/>
                <a:gd name="connsiteY9" fmla="*/ 1545050 h 1576611"/>
                <a:gd name="connsiteX10" fmla="*/ 677917 w 1418897"/>
                <a:gd name="connsiteY10" fmla="*/ 30 h 1576611"/>
                <a:gd name="connsiteX11" fmla="*/ 709449 w 1418897"/>
                <a:gd name="connsiteY11" fmla="*/ 1529285 h 1576611"/>
                <a:gd name="connsiteX12" fmla="*/ 804042 w 1418897"/>
                <a:gd name="connsiteY12" fmla="*/ 15795 h 1576611"/>
                <a:gd name="connsiteX13" fmla="*/ 819807 w 1418897"/>
                <a:gd name="connsiteY13" fmla="*/ 1513519 h 1576611"/>
                <a:gd name="connsiteX14" fmla="*/ 930166 w 1418897"/>
                <a:gd name="connsiteY14" fmla="*/ 47326 h 1576611"/>
                <a:gd name="connsiteX15" fmla="*/ 945931 w 1418897"/>
                <a:gd name="connsiteY15" fmla="*/ 1545050 h 1576611"/>
                <a:gd name="connsiteX16" fmla="*/ 1056290 w 1418897"/>
                <a:gd name="connsiteY16" fmla="*/ 15795 h 1576611"/>
                <a:gd name="connsiteX17" fmla="*/ 1072055 w 1418897"/>
                <a:gd name="connsiteY17" fmla="*/ 1560816 h 1576611"/>
                <a:gd name="connsiteX18" fmla="*/ 1135117 w 1418897"/>
                <a:gd name="connsiteY18" fmla="*/ 31561 h 1576611"/>
                <a:gd name="connsiteX19" fmla="*/ 1198180 w 1418897"/>
                <a:gd name="connsiteY19" fmla="*/ 1545050 h 1576611"/>
                <a:gd name="connsiteX20" fmla="*/ 1292773 w 1418897"/>
                <a:gd name="connsiteY20" fmla="*/ 63092 h 1576611"/>
                <a:gd name="connsiteX21" fmla="*/ 1340069 w 1418897"/>
                <a:gd name="connsiteY21" fmla="*/ 1497754 h 1576611"/>
                <a:gd name="connsiteX22" fmla="*/ 1418897 w 1418897"/>
                <a:gd name="connsiteY22" fmla="*/ 47326 h 1576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18897" h="1576611">
                  <a:moveTo>
                    <a:pt x="0" y="30"/>
                  </a:moveTo>
                  <a:cubicBezTo>
                    <a:pt x="35472" y="786992"/>
                    <a:pt x="70945" y="1573954"/>
                    <a:pt x="94593" y="1576581"/>
                  </a:cubicBezTo>
                  <a:cubicBezTo>
                    <a:pt x="118241" y="1579208"/>
                    <a:pt x="118242" y="21050"/>
                    <a:pt x="141890" y="15795"/>
                  </a:cubicBezTo>
                  <a:cubicBezTo>
                    <a:pt x="165538" y="10540"/>
                    <a:pt x="210207" y="1539795"/>
                    <a:pt x="236483" y="1545050"/>
                  </a:cubicBezTo>
                  <a:cubicBezTo>
                    <a:pt x="262759" y="1550305"/>
                    <a:pt x="278524" y="49953"/>
                    <a:pt x="299545" y="47326"/>
                  </a:cubicBezTo>
                  <a:cubicBezTo>
                    <a:pt x="320566" y="44699"/>
                    <a:pt x="338959" y="1537168"/>
                    <a:pt x="362607" y="1529285"/>
                  </a:cubicBezTo>
                  <a:cubicBezTo>
                    <a:pt x="386255" y="1521402"/>
                    <a:pt x="423042" y="-7853"/>
                    <a:pt x="441435" y="30"/>
                  </a:cubicBezTo>
                  <a:cubicBezTo>
                    <a:pt x="459828" y="7913"/>
                    <a:pt x="451945" y="1568698"/>
                    <a:pt x="472966" y="1576581"/>
                  </a:cubicBezTo>
                  <a:cubicBezTo>
                    <a:pt x="493987" y="1584464"/>
                    <a:pt x="546538" y="52581"/>
                    <a:pt x="567559" y="47326"/>
                  </a:cubicBezTo>
                  <a:cubicBezTo>
                    <a:pt x="588580" y="42071"/>
                    <a:pt x="580697" y="1552933"/>
                    <a:pt x="599090" y="1545050"/>
                  </a:cubicBezTo>
                  <a:cubicBezTo>
                    <a:pt x="617483" y="1537167"/>
                    <a:pt x="659524" y="2657"/>
                    <a:pt x="677917" y="30"/>
                  </a:cubicBezTo>
                  <a:cubicBezTo>
                    <a:pt x="696310" y="-2597"/>
                    <a:pt x="688428" y="1526658"/>
                    <a:pt x="709449" y="1529285"/>
                  </a:cubicBezTo>
                  <a:cubicBezTo>
                    <a:pt x="730470" y="1531912"/>
                    <a:pt x="785649" y="18423"/>
                    <a:pt x="804042" y="15795"/>
                  </a:cubicBezTo>
                  <a:cubicBezTo>
                    <a:pt x="822435" y="13167"/>
                    <a:pt x="798786" y="1508264"/>
                    <a:pt x="819807" y="1513519"/>
                  </a:cubicBezTo>
                  <a:cubicBezTo>
                    <a:pt x="840828" y="1518774"/>
                    <a:pt x="909145" y="42071"/>
                    <a:pt x="930166" y="47326"/>
                  </a:cubicBezTo>
                  <a:cubicBezTo>
                    <a:pt x="951187" y="52581"/>
                    <a:pt x="924910" y="1550305"/>
                    <a:pt x="945931" y="1545050"/>
                  </a:cubicBezTo>
                  <a:cubicBezTo>
                    <a:pt x="966952" y="1539795"/>
                    <a:pt x="1035269" y="13167"/>
                    <a:pt x="1056290" y="15795"/>
                  </a:cubicBezTo>
                  <a:cubicBezTo>
                    <a:pt x="1077311" y="18423"/>
                    <a:pt x="1058917" y="1558188"/>
                    <a:pt x="1072055" y="1560816"/>
                  </a:cubicBezTo>
                  <a:cubicBezTo>
                    <a:pt x="1085193" y="1563444"/>
                    <a:pt x="1114096" y="34189"/>
                    <a:pt x="1135117" y="31561"/>
                  </a:cubicBezTo>
                  <a:cubicBezTo>
                    <a:pt x="1156138" y="28933"/>
                    <a:pt x="1171904" y="1539795"/>
                    <a:pt x="1198180" y="1545050"/>
                  </a:cubicBezTo>
                  <a:cubicBezTo>
                    <a:pt x="1224456" y="1550305"/>
                    <a:pt x="1269125" y="70975"/>
                    <a:pt x="1292773" y="63092"/>
                  </a:cubicBezTo>
                  <a:cubicBezTo>
                    <a:pt x="1316421" y="55209"/>
                    <a:pt x="1319048" y="1500382"/>
                    <a:pt x="1340069" y="1497754"/>
                  </a:cubicBezTo>
                  <a:cubicBezTo>
                    <a:pt x="1361090" y="1495126"/>
                    <a:pt x="1389993" y="771226"/>
                    <a:pt x="1418897" y="47326"/>
                  </a:cubicBezTo>
                </a:path>
              </a:pathLst>
            </a:custGeom>
            <a:noFill/>
            <a:ln>
              <a:solidFill>
                <a:schemeClr val="accent2">
                  <a:lumMod val="50000"/>
                </a:schemeClr>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6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4" name="Группа 173"/>
          <p:cNvGrpSpPr>
            <a:grpSpLocks/>
          </p:cNvGrpSpPr>
          <p:nvPr/>
        </p:nvGrpSpPr>
        <p:grpSpPr bwMode="auto">
          <a:xfrm>
            <a:off x="4333493" y="4686733"/>
            <a:ext cx="1211425" cy="744637"/>
            <a:chOff x="3359992" y="5439102"/>
            <a:chExt cx="1821052" cy="865667"/>
          </a:xfrm>
        </p:grpSpPr>
        <p:sp>
          <p:nvSpPr>
            <p:cNvPr id="54" name="Полилиния 53"/>
            <p:cNvSpPr/>
            <p:nvPr/>
          </p:nvSpPr>
          <p:spPr>
            <a:xfrm>
              <a:off x="3359992" y="5439102"/>
              <a:ext cx="455263" cy="865667"/>
            </a:xfrm>
            <a:custGeom>
              <a:avLst/>
              <a:gdLst>
                <a:gd name="connsiteX0" fmla="*/ 0 w 1418897"/>
                <a:gd name="connsiteY0" fmla="*/ 30 h 1576611"/>
                <a:gd name="connsiteX1" fmla="*/ 94593 w 1418897"/>
                <a:gd name="connsiteY1" fmla="*/ 1576581 h 1576611"/>
                <a:gd name="connsiteX2" fmla="*/ 141890 w 1418897"/>
                <a:gd name="connsiteY2" fmla="*/ 15795 h 1576611"/>
                <a:gd name="connsiteX3" fmla="*/ 236483 w 1418897"/>
                <a:gd name="connsiteY3" fmla="*/ 1545050 h 1576611"/>
                <a:gd name="connsiteX4" fmla="*/ 299545 w 1418897"/>
                <a:gd name="connsiteY4" fmla="*/ 47326 h 1576611"/>
                <a:gd name="connsiteX5" fmla="*/ 362607 w 1418897"/>
                <a:gd name="connsiteY5" fmla="*/ 1529285 h 1576611"/>
                <a:gd name="connsiteX6" fmla="*/ 441435 w 1418897"/>
                <a:gd name="connsiteY6" fmla="*/ 30 h 1576611"/>
                <a:gd name="connsiteX7" fmla="*/ 472966 w 1418897"/>
                <a:gd name="connsiteY7" fmla="*/ 1576581 h 1576611"/>
                <a:gd name="connsiteX8" fmla="*/ 567559 w 1418897"/>
                <a:gd name="connsiteY8" fmla="*/ 47326 h 1576611"/>
                <a:gd name="connsiteX9" fmla="*/ 599090 w 1418897"/>
                <a:gd name="connsiteY9" fmla="*/ 1545050 h 1576611"/>
                <a:gd name="connsiteX10" fmla="*/ 677917 w 1418897"/>
                <a:gd name="connsiteY10" fmla="*/ 30 h 1576611"/>
                <a:gd name="connsiteX11" fmla="*/ 709449 w 1418897"/>
                <a:gd name="connsiteY11" fmla="*/ 1529285 h 1576611"/>
                <a:gd name="connsiteX12" fmla="*/ 804042 w 1418897"/>
                <a:gd name="connsiteY12" fmla="*/ 15795 h 1576611"/>
                <a:gd name="connsiteX13" fmla="*/ 819807 w 1418897"/>
                <a:gd name="connsiteY13" fmla="*/ 1513519 h 1576611"/>
                <a:gd name="connsiteX14" fmla="*/ 930166 w 1418897"/>
                <a:gd name="connsiteY14" fmla="*/ 47326 h 1576611"/>
                <a:gd name="connsiteX15" fmla="*/ 945931 w 1418897"/>
                <a:gd name="connsiteY15" fmla="*/ 1545050 h 1576611"/>
                <a:gd name="connsiteX16" fmla="*/ 1056290 w 1418897"/>
                <a:gd name="connsiteY16" fmla="*/ 15795 h 1576611"/>
                <a:gd name="connsiteX17" fmla="*/ 1072055 w 1418897"/>
                <a:gd name="connsiteY17" fmla="*/ 1560816 h 1576611"/>
                <a:gd name="connsiteX18" fmla="*/ 1135117 w 1418897"/>
                <a:gd name="connsiteY18" fmla="*/ 31561 h 1576611"/>
                <a:gd name="connsiteX19" fmla="*/ 1198180 w 1418897"/>
                <a:gd name="connsiteY19" fmla="*/ 1545050 h 1576611"/>
                <a:gd name="connsiteX20" fmla="*/ 1292773 w 1418897"/>
                <a:gd name="connsiteY20" fmla="*/ 63092 h 1576611"/>
                <a:gd name="connsiteX21" fmla="*/ 1340069 w 1418897"/>
                <a:gd name="connsiteY21" fmla="*/ 1497754 h 1576611"/>
                <a:gd name="connsiteX22" fmla="*/ 1418897 w 1418897"/>
                <a:gd name="connsiteY22" fmla="*/ 47326 h 1576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18897" h="1576611">
                  <a:moveTo>
                    <a:pt x="0" y="30"/>
                  </a:moveTo>
                  <a:cubicBezTo>
                    <a:pt x="35472" y="786992"/>
                    <a:pt x="70945" y="1573954"/>
                    <a:pt x="94593" y="1576581"/>
                  </a:cubicBezTo>
                  <a:cubicBezTo>
                    <a:pt x="118241" y="1579208"/>
                    <a:pt x="118242" y="21050"/>
                    <a:pt x="141890" y="15795"/>
                  </a:cubicBezTo>
                  <a:cubicBezTo>
                    <a:pt x="165538" y="10540"/>
                    <a:pt x="210207" y="1539795"/>
                    <a:pt x="236483" y="1545050"/>
                  </a:cubicBezTo>
                  <a:cubicBezTo>
                    <a:pt x="262759" y="1550305"/>
                    <a:pt x="278524" y="49953"/>
                    <a:pt x="299545" y="47326"/>
                  </a:cubicBezTo>
                  <a:cubicBezTo>
                    <a:pt x="320566" y="44699"/>
                    <a:pt x="338959" y="1537168"/>
                    <a:pt x="362607" y="1529285"/>
                  </a:cubicBezTo>
                  <a:cubicBezTo>
                    <a:pt x="386255" y="1521402"/>
                    <a:pt x="423042" y="-7853"/>
                    <a:pt x="441435" y="30"/>
                  </a:cubicBezTo>
                  <a:cubicBezTo>
                    <a:pt x="459828" y="7913"/>
                    <a:pt x="451945" y="1568698"/>
                    <a:pt x="472966" y="1576581"/>
                  </a:cubicBezTo>
                  <a:cubicBezTo>
                    <a:pt x="493987" y="1584464"/>
                    <a:pt x="546538" y="52581"/>
                    <a:pt x="567559" y="47326"/>
                  </a:cubicBezTo>
                  <a:cubicBezTo>
                    <a:pt x="588580" y="42071"/>
                    <a:pt x="580697" y="1552933"/>
                    <a:pt x="599090" y="1545050"/>
                  </a:cubicBezTo>
                  <a:cubicBezTo>
                    <a:pt x="617483" y="1537167"/>
                    <a:pt x="659524" y="2657"/>
                    <a:pt x="677917" y="30"/>
                  </a:cubicBezTo>
                  <a:cubicBezTo>
                    <a:pt x="696310" y="-2597"/>
                    <a:pt x="688428" y="1526658"/>
                    <a:pt x="709449" y="1529285"/>
                  </a:cubicBezTo>
                  <a:cubicBezTo>
                    <a:pt x="730470" y="1531912"/>
                    <a:pt x="785649" y="18423"/>
                    <a:pt x="804042" y="15795"/>
                  </a:cubicBezTo>
                  <a:cubicBezTo>
                    <a:pt x="822435" y="13167"/>
                    <a:pt x="798786" y="1508264"/>
                    <a:pt x="819807" y="1513519"/>
                  </a:cubicBezTo>
                  <a:cubicBezTo>
                    <a:pt x="840828" y="1518774"/>
                    <a:pt x="909145" y="42071"/>
                    <a:pt x="930166" y="47326"/>
                  </a:cubicBezTo>
                  <a:cubicBezTo>
                    <a:pt x="951187" y="52581"/>
                    <a:pt x="924910" y="1550305"/>
                    <a:pt x="945931" y="1545050"/>
                  </a:cubicBezTo>
                  <a:cubicBezTo>
                    <a:pt x="966952" y="1539795"/>
                    <a:pt x="1035269" y="13167"/>
                    <a:pt x="1056290" y="15795"/>
                  </a:cubicBezTo>
                  <a:cubicBezTo>
                    <a:pt x="1077311" y="18423"/>
                    <a:pt x="1058917" y="1558188"/>
                    <a:pt x="1072055" y="1560816"/>
                  </a:cubicBezTo>
                  <a:cubicBezTo>
                    <a:pt x="1085193" y="1563444"/>
                    <a:pt x="1114096" y="34189"/>
                    <a:pt x="1135117" y="31561"/>
                  </a:cubicBezTo>
                  <a:cubicBezTo>
                    <a:pt x="1156138" y="28933"/>
                    <a:pt x="1171904" y="1539795"/>
                    <a:pt x="1198180" y="1545050"/>
                  </a:cubicBezTo>
                  <a:cubicBezTo>
                    <a:pt x="1224456" y="1550305"/>
                    <a:pt x="1269125" y="70975"/>
                    <a:pt x="1292773" y="63092"/>
                  </a:cubicBezTo>
                  <a:cubicBezTo>
                    <a:pt x="1316421" y="55209"/>
                    <a:pt x="1319048" y="1500382"/>
                    <a:pt x="1340069" y="1497754"/>
                  </a:cubicBezTo>
                  <a:cubicBezTo>
                    <a:pt x="1361090" y="1495126"/>
                    <a:pt x="1389993" y="771226"/>
                    <a:pt x="1418897" y="47326"/>
                  </a:cubicBezTo>
                </a:path>
              </a:pathLst>
            </a:custGeom>
            <a:noFill/>
            <a:ln>
              <a:solidFill>
                <a:schemeClr val="accent2">
                  <a:lumMod val="50000"/>
                </a:schemeClr>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600">
                <a:latin typeface="Open sans" panose="020B0606030504020204" pitchFamily="34" charset="0"/>
                <a:ea typeface="Open sans" panose="020B0606030504020204" pitchFamily="34" charset="0"/>
                <a:cs typeface="Open sans" panose="020B0606030504020204" pitchFamily="34" charset="0"/>
              </a:endParaRPr>
            </a:p>
          </p:txBody>
        </p:sp>
        <p:sp>
          <p:nvSpPr>
            <p:cNvPr id="55" name="Полилиния 54"/>
            <p:cNvSpPr/>
            <p:nvPr/>
          </p:nvSpPr>
          <p:spPr>
            <a:xfrm>
              <a:off x="3815255" y="5439102"/>
              <a:ext cx="455263" cy="865667"/>
            </a:xfrm>
            <a:custGeom>
              <a:avLst/>
              <a:gdLst>
                <a:gd name="connsiteX0" fmla="*/ 0 w 1418897"/>
                <a:gd name="connsiteY0" fmla="*/ 30 h 1576611"/>
                <a:gd name="connsiteX1" fmla="*/ 94593 w 1418897"/>
                <a:gd name="connsiteY1" fmla="*/ 1576581 h 1576611"/>
                <a:gd name="connsiteX2" fmla="*/ 141890 w 1418897"/>
                <a:gd name="connsiteY2" fmla="*/ 15795 h 1576611"/>
                <a:gd name="connsiteX3" fmla="*/ 236483 w 1418897"/>
                <a:gd name="connsiteY3" fmla="*/ 1545050 h 1576611"/>
                <a:gd name="connsiteX4" fmla="*/ 299545 w 1418897"/>
                <a:gd name="connsiteY4" fmla="*/ 47326 h 1576611"/>
                <a:gd name="connsiteX5" fmla="*/ 362607 w 1418897"/>
                <a:gd name="connsiteY5" fmla="*/ 1529285 h 1576611"/>
                <a:gd name="connsiteX6" fmla="*/ 441435 w 1418897"/>
                <a:gd name="connsiteY6" fmla="*/ 30 h 1576611"/>
                <a:gd name="connsiteX7" fmla="*/ 472966 w 1418897"/>
                <a:gd name="connsiteY7" fmla="*/ 1576581 h 1576611"/>
                <a:gd name="connsiteX8" fmla="*/ 567559 w 1418897"/>
                <a:gd name="connsiteY8" fmla="*/ 47326 h 1576611"/>
                <a:gd name="connsiteX9" fmla="*/ 599090 w 1418897"/>
                <a:gd name="connsiteY9" fmla="*/ 1545050 h 1576611"/>
                <a:gd name="connsiteX10" fmla="*/ 677917 w 1418897"/>
                <a:gd name="connsiteY10" fmla="*/ 30 h 1576611"/>
                <a:gd name="connsiteX11" fmla="*/ 709449 w 1418897"/>
                <a:gd name="connsiteY11" fmla="*/ 1529285 h 1576611"/>
                <a:gd name="connsiteX12" fmla="*/ 804042 w 1418897"/>
                <a:gd name="connsiteY12" fmla="*/ 15795 h 1576611"/>
                <a:gd name="connsiteX13" fmla="*/ 819807 w 1418897"/>
                <a:gd name="connsiteY13" fmla="*/ 1513519 h 1576611"/>
                <a:gd name="connsiteX14" fmla="*/ 930166 w 1418897"/>
                <a:gd name="connsiteY14" fmla="*/ 47326 h 1576611"/>
                <a:gd name="connsiteX15" fmla="*/ 945931 w 1418897"/>
                <a:gd name="connsiteY15" fmla="*/ 1545050 h 1576611"/>
                <a:gd name="connsiteX16" fmla="*/ 1056290 w 1418897"/>
                <a:gd name="connsiteY16" fmla="*/ 15795 h 1576611"/>
                <a:gd name="connsiteX17" fmla="*/ 1072055 w 1418897"/>
                <a:gd name="connsiteY17" fmla="*/ 1560816 h 1576611"/>
                <a:gd name="connsiteX18" fmla="*/ 1135117 w 1418897"/>
                <a:gd name="connsiteY18" fmla="*/ 31561 h 1576611"/>
                <a:gd name="connsiteX19" fmla="*/ 1198180 w 1418897"/>
                <a:gd name="connsiteY19" fmla="*/ 1545050 h 1576611"/>
                <a:gd name="connsiteX20" fmla="*/ 1292773 w 1418897"/>
                <a:gd name="connsiteY20" fmla="*/ 63092 h 1576611"/>
                <a:gd name="connsiteX21" fmla="*/ 1340069 w 1418897"/>
                <a:gd name="connsiteY21" fmla="*/ 1497754 h 1576611"/>
                <a:gd name="connsiteX22" fmla="*/ 1418897 w 1418897"/>
                <a:gd name="connsiteY22" fmla="*/ 47326 h 1576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18897" h="1576611">
                  <a:moveTo>
                    <a:pt x="0" y="30"/>
                  </a:moveTo>
                  <a:cubicBezTo>
                    <a:pt x="35472" y="786992"/>
                    <a:pt x="70945" y="1573954"/>
                    <a:pt x="94593" y="1576581"/>
                  </a:cubicBezTo>
                  <a:cubicBezTo>
                    <a:pt x="118241" y="1579208"/>
                    <a:pt x="118242" y="21050"/>
                    <a:pt x="141890" y="15795"/>
                  </a:cubicBezTo>
                  <a:cubicBezTo>
                    <a:pt x="165538" y="10540"/>
                    <a:pt x="210207" y="1539795"/>
                    <a:pt x="236483" y="1545050"/>
                  </a:cubicBezTo>
                  <a:cubicBezTo>
                    <a:pt x="262759" y="1550305"/>
                    <a:pt x="278524" y="49953"/>
                    <a:pt x="299545" y="47326"/>
                  </a:cubicBezTo>
                  <a:cubicBezTo>
                    <a:pt x="320566" y="44699"/>
                    <a:pt x="338959" y="1537168"/>
                    <a:pt x="362607" y="1529285"/>
                  </a:cubicBezTo>
                  <a:cubicBezTo>
                    <a:pt x="386255" y="1521402"/>
                    <a:pt x="423042" y="-7853"/>
                    <a:pt x="441435" y="30"/>
                  </a:cubicBezTo>
                  <a:cubicBezTo>
                    <a:pt x="459828" y="7913"/>
                    <a:pt x="451945" y="1568698"/>
                    <a:pt x="472966" y="1576581"/>
                  </a:cubicBezTo>
                  <a:cubicBezTo>
                    <a:pt x="493987" y="1584464"/>
                    <a:pt x="546538" y="52581"/>
                    <a:pt x="567559" y="47326"/>
                  </a:cubicBezTo>
                  <a:cubicBezTo>
                    <a:pt x="588580" y="42071"/>
                    <a:pt x="580697" y="1552933"/>
                    <a:pt x="599090" y="1545050"/>
                  </a:cubicBezTo>
                  <a:cubicBezTo>
                    <a:pt x="617483" y="1537167"/>
                    <a:pt x="659524" y="2657"/>
                    <a:pt x="677917" y="30"/>
                  </a:cubicBezTo>
                  <a:cubicBezTo>
                    <a:pt x="696310" y="-2597"/>
                    <a:pt x="688428" y="1526658"/>
                    <a:pt x="709449" y="1529285"/>
                  </a:cubicBezTo>
                  <a:cubicBezTo>
                    <a:pt x="730470" y="1531912"/>
                    <a:pt x="785649" y="18423"/>
                    <a:pt x="804042" y="15795"/>
                  </a:cubicBezTo>
                  <a:cubicBezTo>
                    <a:pt x="822435" y="13167"/>
                    <a:pt x="798786" y="1508264"/>
                    <a:pt x="819807" y="1513519"/>
                  </a:cubicBezTo>
                  <a:cubicBezTo>
                    <a:pt x="840828" y="1518774"/>
                    <a:pt x="909145" y="42071"/>
                    <a:pt x="930166" y="47326"/>
                  </a:cubicBezTo>
                  <a:cubicBezTo>
                    <a:pt x="951187" y="52581"/>
                    <a:pt x="924910" y="1550305"/>
                    <a:pt x="945931" y="1545050"/>
                  </a:cubicBezTo>
                  <a:cubicBezTo>
                    <a:pt x="966952" y="1539795"/>
                    <a:pt x="1035269" y="13167"/>
                    <a:pt x="1056290" y="15795"/>
                  </a:cubicBezTo>
                  <a:cubicBezTo>
                    <a:pt x="1077311" y="18423"/>
                    <a:pt x="1058917" y="1558188"/>
                    <a:pt x="1072055" y="1560816"/>
                  </a:cubicBezTo>
                  <a:cubicBezTo>
                    <a:pt x="1085193" y="1563444"/>
                    <a:pt x="1114096" y="34189"/>
                    <a:pt x="1135117" y="31561"/>
                  </a:cubicBezTo>
                  <a:cubicBezTo>
                    <a:pt x="1156138" y="28933"/>
                    <a:pt x="1171904" y="1539795"/>
                    <a:pt x="1198180" y="1545050"/>
                  </a:cubicBezTo>
                  <a:cubicBezTo>
                    <a:pt x="1224456" y="1550305"/>
                    <a:pt x="1269125" y="70975"/>
                    <a:pt x="1292773" y="63092"/>
                  </a:cubicBezTo>
                  <a:cubicBezTo>
                    <a:pt x="1316421" y="55209"/>
                    <a:pt x="1319048" y="1500382"/>
                    <a:pt x="1340069" y="1497754"/>
                  </a:cubicBezTo>
                  <a:cubicBezTo>
                    <a:pt x="1361090" y="1495126"/>
                    <a:pt x="1389993" y="771226"/>
                    <a:pt x="1418897" y="47326"/>
                  </a:cubicBezTo>
                </a:path>
              </a:pathLst>
            </a:custGeom>
            <a:noFill/>
            <a:ln>
              <a:solidFill>
                <a:schemeClr val="accent2">
                  <a:lumMod val="50000"/>
                </a:schemeClr>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600">
                <a:latin typeface="Open sans" panose="020B0606030504020204" pitchFamily="34" charset="0"/>
                <a:ea typeface="Open sans" panose="020B0606030504020204" pitchFamily="34" charset="0"/>
                <a:cs typeface="Open sans" panose="020B0606030504020204" pitchFamily="34" charset="0"/>
              </a:endParaRPr>
            </a:p>
          </p:txBody>
        </p:sp>
        <p:sp>
          <p:nvSpPr>
            <p:cNvPr id="56" name="Полилиния 55"/>
            <p:cNvSpPr/>
            <p:nvPr/>
          </p:nvSpPr>
          <p:spPr>
            <a:xfrm>
              <a:off x="4270518" y="5439102"/>
              <a:ext cx="455263" cy="865667"/>
            </a:xfrm>
            <a:custGeom>
              <a:avLst/>
              <a:gdLst>
                <a:gd name="connsiteX0" fmla="*/ 0 w 1418897"/>
                <a:gd name="connsiteY0" fmla="*/ 30 h 1576611"/>
                <a:gd name="connsiteX1" fmla="*/ 94593 w 1418897"/>
                <a:gd name="connsiteY1" fmla="*/ 1576581 h 1576611"/>
                <a:gd name="connsiteX2" fmla="*/ 141890 w 1418897"/>
                <a:gd name="connsiteY2" fmla="*/ 15795 h 1576611"/>
                <a:gd name="connsiteX3" fmla="*/ 236483 w 1418897"/>
                <a:gd name="connsiteY3" fmla="*/ 1545050 h 1576611"/>
                <a:gd name="connsiteX4" fmla="*/ 299545 w 1418897"/>
                <a:gd name="connsiteY4" fmla="*/ 47326 h 1576611"/>
                <a:gd name="connsiteX5" fmla="*/ 362607 w 1418897"/>
                <a:gd name="connsiteY5" fmla="*/ 1529285 h 1576611"/>
                <a:gd name="connsiteX6" fmla="*/ 441435 w 1418897"/>
                <a:gd name="connsiteY6" fmla="*/ 30 h 1576611"/>
                <a:gd name="connsiteX7" fmla="*/ 472966 w 1418897"/>
                <a:gd name="connsiteY7" fmla="*/ 1576581 h 1576611"/>
                <a:gd name="connsiteX8" fmla="*/ 567559 w 1418897"/>
                <a:gd name="connsiteY8" fmla="*/ 47326 h 1576611"/>
                <a:gd name="connsiteX9" fmla="*/ 599090 w 1418897"/>
                <a:gd name="connsiteY9" fmla="*/ 1545050 h 1576611"/>
                <a:gd name="connsiteX10" fmla="*/ 677917 w 1418897"/>
                <a:gd name="connsiteY10" fmla="*/ 30 h 1576611"/>
                <a:gd name="connsiteX11" fmla="*/ 709449 w 1418897"/>
                <a:gd name="connsiteY11" fmla="*/ 1529285 h 1576611"/>
                <a:gd name="connsiteX12" fmla="*/ 804042 w 1418897"/>
                <a:gd name="connsiteY12" fmla="*/ 15795 h 1576611"/>
                <a:gd name="connsiteX13" fmla="*/ 819807 w 1418897"/>
                <a:gd name="connsiteY13" fmla="*/ 1513519 h 1576611"/>
                <a:gd name="connsiteX14" fmla="*/ 930166 w 1418897"/>
                <a:gd name="connsiteY14" fmla="*/ 47326 h 1576611"/>
                <a:gd name="connsiteX15" fmla="*/ 945931 w 1418897"/>
                <a:gd name="connsiteY15" fmla="*/ 1545050 h 1576611"/>
                <a:gd name="connsiteX16" fmla="*/ 1056290 w 1418897"/>
                <a:gd name="connsiteY16" fmla="*/ 15795 h 1576611"/>
                <a:gd name="connsiteX17" fmla="*/ 1072055 w 1418897"/>
                <a:gd name="connsiteY17" fmla="*/ 1560816 h 1576611"/>
                <a:gd name="connsiteX18" fmla="*/ 1135117 w 1418897"/>
                <a:gd name="connsiteY18" fmla="*/ 31561 h 1576611"/>
                <a:gd name="connsiteX19" fmla="*/ 1198180 w 1418897"/>
                <a:gd name="connsiteY19" fmla="*/ 1545050 h 1576611"/>
                <a:gd name="connsiteX20" fmla="*/ 1292773 w 1418897"/>
                <a:gd name="connsiteY20" fmla="*/ 63092 h 1576611"/>
                <a:gd name="connsiteX21" fmla="*/ 1340069 w 1418897"/>
                <a:gd name="connsiteY21" fmla="*/ 1497754 h 1576611"/>
                <a:gd name="connsiteX22" fmla="*/ 1418897 w 1418897"/>
                <a:gd name="connsiteY22" fmla="*/ 47326 h 1576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18897" h="1576611">
                  <a:moveTo>
                    <a:pt x="0" y="30"/>
                  </a:moveTo>
                  <a:cubicBezTo>
                    <a:pt x="35472" y="786992"/>
                    <a:pt x="70945" y="1573954"/>
                    <a:pt x="94593" y="1576581"/>
                  </a:cubicBezTo>
                  <a:cubicBezTo>
                    <a:pt x="118241" y="1579208"/>
                    <a:pt x="118242" y="21050"/>
                    <a:pt x="141890" y="15795"/>
                  </a:cubicBezTo>
                  <a:cubicBezTo>
                    <a:pt x="165538" y="10540"/>
                    <a:pt x="210207" y="1539795"/>
                    <a:pt x="236483" y="1545050"/>
                  </a:cubicBezTo>
                  <a:cubicBezTo>
                    <a:pt x="262759" y="1550305"/>
                    <a:pt x="278524" y="49953"/>
                    <a:pt x="299545" y="47326"/>
                  </a:cubicBezTo>
                  <a:cubicBezTo>
                    <a:pt x="320566" y="44699"/>
                    <a:pt x="338959" y="1537168"/>
                    <a:pt x="362607" y="1529285"/>
                  </a:cubicBezTo>
                  <a:cubicBezTo>
                    <a:pt x="386255" y="1521402"/>
                    <a:pt x="423042" y="-7853"/>
                    <a:pt x="441435" y="30"/>
                  </a:cubicBezTo>
                  <a:cubicBezTo>
                    <a:pt x="459828" y="7913"/>
                    <a:pt x="451945" y="1568698"/>
                    <a:pt x="472966" y="1576581"/>
                  </a:cubicBezTo>
                  <a:cubicBezTo>
                    <a:pt x="493987" y="1584464"/>
                    <a:pt x="546538" y="52581"/>
                    <a:pt x="567559" y="47326"/>
                  </a:cubicBezTo>
                  <a:cubicBezTo>
                    <a:pt x="588580" y="42071"/>
                    <a:pt x="580697" y="1552933"/>
                    <a:pt x="599090" y="1545050"/>
                  </a:cubicBezTo>
                  <a:cubicBezTo>
                    <a:pt x="617483" y="1537167"/>
                    <a:pt x="659524" y="2657"/>
                    <a:pt x="677917" y="30"/>
                  </a:cubicBezTo>
                  <a:cubicBezTo>
                    <a:pt x="696310" y="-2597"/>
                    <a:pt x="688428" y="1526658"/>
                    <a:pt x="709449" y="1529285"/>
                  </a:cubicBezTo>
                  <a:cubicBezTo>
                    <a:pt x="730470" y="1531912"/>
                    <a:pt x="785649" y="18423"/>
                    <a:pt x="804042" y="15795"/>
                  </a:cubicBezTo>
                  <a:cubicBezTo>
                    <a:pt x="822435" y="13167"/>
                    <a:pt x="798786" y="1508264"/>
                    <a:pt x="819807" y="1513519"/>
                  </a:cubicBezTo>
                  <a:cubicBezTo>
                    <a:pt x="840828" y="1518774"/>
                    <a:pt x="909145" y="42071"/>
                    <a:pt x="930166" y="47326"/>
                  </a:cubicBezTo>
                  <a:cubicBezTo>
                    <a:pt x="951187" y="52581"/>
                    <a:pt x="924910" y="1550305"/>
                    <a:pt x="945931" y="1545050"/>
                  </a:cubicBezTo>
                  <a:cubicBezTo>
                    <a:pt x="966952" y="1539795"/>
                    <a:pt x="1035269" y="13167"/>
                    <a:pt x="1056290" y="15795"/>
                  </a:cubicBezTo>
                  <a:cubicBezTo>
                    <a:pt x="1077311" y="18423"/>
                    <a:pt x="1058917" y="1558188"/>
                    <a:pt x="1072055" y="1560816"/>
                  </a:cubicBezTo>
                  <a:cubicBezTo>
                    <a:pt x="1085193" y="1563444"/>
                    <a:pt x="1114096" y="34189"/>
                    <a:pt x="1135117" y="31561"/>
                  </a:cubicBezTo>
                  <a:cubicBezTo>
                    <a:pt x="1156138" y="28933"/>
                    <a:pt x="1171904" y="1539795"/>
                    <a:pt x="1198180" y="1545050"/>
                  </a:cubicBezTo>
                  <a:cubicBezTo>
                    <a:pt x="1224456" y="1550305"/>
                    <a:pt x="1269125" y="70975"/>
                    <a:pt x="1292773" y="63092"/>
                  </a:cubicBezTo>
                  <a:cubicBezTo>
                    <a:pt x="1316421" y="55209"/>
                    <a:pt x="1319048" y="1500382"/>
                    <a:pt x="1340069" y="1497754"/>
                  </a:cubicBezTo>
                  <a:cubicBezTo>
                    <a:pt x="1361090" y="1495126"/>
                    <a:pt x="1389993" y="771226"/>
                    <a:pt x="1418897" y="47326"/>
                  </a:cubicBezTo>
                </a:path>
              </a:pathLst>
            </a:custGeom>
            <a:noFill/>
            <a:ln>
              <a:solidFill>
                <a:schemeClr val="accent2">
                  <a:lumMod val="50000"/>
                </a:schemeClr>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600">
                <a:latin typeface="Open sans" panose="020B0606030504020204" pitchFamily="34" charset="0"/>
                <a:ea typeface="Open sans" panose="020B0606030504020204" pitchFamily="34" charset="0"/>
                <a:cs typeface="Open sans" panose="020B0606030504020204" pitchFamily="34" charset="0"/>
              </a:endParaRPr>
            </a:p>
          </p:txBody>
        </p:sp>
        <p:sp>
          <p:nvSpPr>
            <p:cNvPr id="57" name="Полилиния 56"/>
            <p:cNvSpPr/>
            <p:nvPr/>
          </p:nvSpPr>
          <p:spPr>
            <a:xfrm>
              <a:off x="4725781" y="5439102"/>
              <a:ext cx="455263" cy="865667"/>
            </a:xfrm>
            <a:custGeom>
              <a:avLst/>
              <a:gdLst>
                <a:gd name="connsiteX0" fmla="*/ 0 w 1418897"/>
                <a:gd name="connsiteY0" fmla="*/ 30 h 1576611"/>
                <a:gd name="connsiteX1" fmla="*/ 94593 w 1418897"/>
                <a:gd name="connsiteY1" fmla="*/ 1576581 h 1576611"/>
                <a:gd name="connsiteX2" fmla="*/ 141890 w 1418897"/>
                <a:gd name="connsiteY2" fmla="*/ 15795 h 1576611"/>
                <a:gd name="connsiteX3" fmla="*/ 236483 w 1418897"/>
                <a:gd name="connsiteY3" fmla="*/ 1545050 h 1576611"/>
                <a:gd name="connsiteX4" fmla="*/ 299545 w 1418897"/>
                <a:gd name="connsiteY4" fmla="*/ 47326 h 1576611"/>
                <a:gd name="connsiteX5" fmla="*/ 362607 w 1418897"/>
                <a:gd name="connsiteY5" fmla="*/ 1529285 h 1576611"/>
                <a:gd name="connsiteX6" fmla="*/ 441435 w 1418897"/>
                <a:gd name="connsiteY6" fmla="*/ 30 h 1576611"/>
                <a:gd name="connsiteX7" fmla="*/ 472966 w 1418897"/>
                <a:gd name="connsiteY7" fmla="*/ 1576581 h 1576611"/>
                <a:gd name="connsiteX8" fmla="*/ 567559 w 1418897"/>
                <a:gd name="connsiteY8" fmla="*/ 47326 h 1576611"/>
                <a:gd name="connsiteX9" fmla="*/ 599090 w 1418897"/>
                <a:gd name="connsiteY9" fmla="*/ 1545050 h 1576611"/>
                <a:gd name="connsiteX10" fmla="*/ 677917 w 1418897"/>
                <a:gd name="connsiteY10" fmla="*/ 30 h 1576611"/>
                <a:gd name="connsiteX11" fmla="*/ 709449 w 1418897"/>
                <a:gd name="connsiteY11" fmla="*/ 1529285 h 1576611"/>
                <a:gd name="connsiteX12" fmla="*/ 804042 w 1418897"/>
                <a:gd name="connsiteY12" fmla="*/ 15795 h 1576611"/>
                <a:gd name="connsiteX13" fmla="*/ 819807 w 1418897"/>
                <a:gd name="connsiteY13" fmla="*/ 1513519 h 1576611"/>
                <a:gd name="connsiteX14" fmla="*/ 930166 w 1418897"/>
                <a:gd name="connsiteY14" fmla="*/ 47326 h 1576611"/>
                <a:gd name="connsiteX15" fmla="*/ 945931 w 1418897"/>
                <a:gd name="connsiteY15" fmla="*/ 1545050 h 1576611"/>
                <a:gd name="connsiteX16" fmla="*/ 1056290 w 1418897"/>
                <a:gd name="connsiteY16" fmla="*/ 15795 h 1576611"/>
                <a:gd name="connsiteX17" fmla="*/ 1072055 w 1418897"/>
                <a:gd name="connsiteY17" fmla="*/ 1560816 h 1576611"/>
                <a:gd name="connsiteX18" fmla="*/ 1135117 w 1418897"/>
                <a:gd name="connsiteY18" fmla="*/ 31561 h 1576611"/>
                <a:gd name="connsiteX19" fmla="*/ 1198180 w 1418897"/>
                <a:gd name="connsiteY19" fmla="*/ 1545050 h 1576611"/>
                <a:gd name="connsiteX20" fmla="*/ 1292773 w 1418897"/>
                <a:gd name="connsiteY20" fmla="*/ 63092 h 1576611"/>
                <a:gd name="connsiteX21" fmla="*/ 1340069 w 1418897"/>
                <a:gd name="connsiteY21" fmla="*/ 1497754 h 1576611"/>
                <a:gd name="connsiteX22" fmla="*/ 1418897 w 1418897"/>
                <a:gd name="connsiteY22" fmla="*/ 47326 h 1576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18897" h="1576611">
                  <a:moveTo>
                    <a:pt x="0" y="30"/>
                  </a:moveTo>
                  <a:cubicBezTo>
                    <a:pt x="35472" y="786992"/>
                    <a:pt x="70945" y="1573954"/>
                    <a:pt x="94593" y="1576581"/>
                  </a:cubicBezTo>
                  <a:cubicBezTo>
                    <a:pt x="118241" y="1579208"/>
                    <a:pt x="118242" y="21050"/>
                    <a:pt x="141890" y="15795"/>
                  </a:cubicBezTo>
                  <a:cubicBezTo>
                    <a:pt x="165538" y="10540"/>
                    <a:pt x="210207" y="1539795"/>
                    <a:pt x="236483" y="1545050"/>
                  </a:cubicBezTo>
                  <a:cubicBezTo>
                    <a:pt x="262759" y="1550305"/>
                    <a:pt x="278524" y="49953"/>
                    <a:pt x="299545" y="47326"/>
                  </a:cubicBezTo>
                  <a:cubicBezTo>
                    <a:pt x="320566" y="44699"/>
                    <a:pt x="338959" y="1537168"/>
                    <a:pt x="362607" y="1529285"/>
                  </a:cubicBezTo>
                  <a:cubicBezTo>
                    <a:pt x="386255" y="1521402"/>
                    <a:pt x="423042" y="-7853"/>
                    <a:pt x="441435" y="30"/>
                  </a:cubicBezTo>
                  <a:cubicBezTo>
                    <a:pt x="459828" y="7913"/>
                    <a:pt x="451945" y="1568698"/>
                    <a:pt x="472966" y="1576581"/>
                  </a:cubicBezTo>
                  <a:cubicBezTo>
                    <a:pt x="493987" y="1584464"/>
                    <a:pt x="546538" y="52581"/>
                    <a:pt x="567559" y="47326"/>
                  </a:cubicBezTo>
                  <a:cubicBezTo>
                    <a:pt x="588580" y="42071"/>
                    <a:pt x="580697" y="1552933"/>
                    <a:pt x="599090" y="1545050"/>
                  </a:cubicBezTo>
                  <a:cubicBezTo>
                    <a:pt x="617483" y="1537167"/>
                    <a:pt x="659524" y="2657"/>
                    <a:pt x="677917" y="30"/>
                  </a:cubicBezTo>
                  <a:cubicBezTo>
                    <a:pt x="696310" y="-2597"/>
                    <a:pt x="688428" y="1526658"/>
                    <a:pt x="709449" y="1529285"/>
                  </a:cubicBezTo>
                  <a:cubicBezTo>
                    <a:pt x="730470" y="1531912"/>
                    <a:pt x="785649" y="18423"/>
                    <a:pt x="804042" y="15795"/>
                  </a:cubicBezTo>
                  <a:cubicBezTo>
                    <a:pt x="822435" y="13167"/>
                    <a:pt x="798786" y="1508264"/>
                    <a:pt x="819807" y="1513519"/>
                  </a:cubicBezTo>
                  <a:cubicBezTo>
                    <a:pt x="840828" y="1518774"/>
                    <a:pt x="909145" y="42071"/>
                    <a:pt x="930166" y="47326"/>
                  </a:cubicBezTo>
                  <a:cubicBezTo>
                    <a:pt x="951187" y="52581"/>
                    <a:pt x="924910" y="1550305"/>
                    <a:pt x="945931" y="1545050"/>
                  </a:cubicBezTo>
                  <a:cubicBezTo>
                    <a:pt x="966952" y="1539795"/>
                    <a:pt x="1035269" y="13167"/>
                    <a:pt x="1056290" y="15795"/>
                  </a:cubicBezTo>
                  <a:cubicBezTo>
                    <a:pt x="1077311" y="18423"/>
                    <a:pt x="1058917" y="1558188"/>
                    <a:pt x="1072055" y="1560816"/>
                  </a:cubicBezTo>
                  <a:cubicBezTo>
                    <a:pt x="1085193" y="1563444"/>
                    <a:pt x="1114096" y="34189"/>
                    <a:pt x="1135117" y="31561"/>
                  </a:cubicBezTo>
                  <a:cubicBezTo>
                    <a:pt x="1156138" y="28933"/>
                    <a:pt x="1171904" y="1539795"/>
                    <a:pt x="1198180" y="1545050"/>
                  </a:cubicBezTo>
                  <a:cubicBezTo>
                    <a:pt x="1224456" y="1550305"/>
                    <a:pt x="1269125" y="70975"/>
                    <a:pt x="1292773" y="63092"/>
                  </a:cubicBezTo>
                  <a:cubicBezTo>
                    <a:pt x="1316421" y="55209"/>
                    <a:pt x="1319048" y="1500382"/>
                    <a:pt x="1340069" y="1497754"/>
                  </a:cubicBezTo>
                  <a:cubicBezTo>
                    <a:pt x="1361090" y="1495126"/>
                    <a:pt x="1389993" y="771226"/>
                    <a:pt x="1418897" y="47326"/>
                  </a:cubicBezTo>
                </a:path>
              </a:pathLst>
            </a:custGeom>
            <a:noFill/>
            <a:ln>
              <a:solidFill>
                <a:schemeClr val="accent2">
                  <a:lumMod val="50000"/>
                </a:schemeClr>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600">
                <a:latin typeface="Open sans" panose="020B0606030504020204" pitchFamily="34" charset="0"/>
                <a:ea typeface="Open sans" panose="020B0606030504020204" pitchFamily="34" charset="0"/>
                <a:cs typeface="Open sans" panose="020B0606030504020204" pitchFamily="34" charset="0"/>
              </a:endParaRPr>
            </a:p>
          </p:txBody>
        </p:sp>
      </p:grpSp>
      <p:cxnSp>
        <p:nvCxnSpPr>
          <p:cNvPr id="15" name="Прямая соединительная линия 14"/>
          <p:cNvCxnSpPr>
            <a:stCxn id="50" idx="3"/>
            <a:endCxn id="62" idx="2"/>
          </p:cNvCxnSpPr>
          <p:nvPr/>
        </p:nvCxnSpPr>
        <p:spPr bwMode="auto">
          <a:xfrm flipV="1">
            <a:off x="3126490" y="3824445"/>
            <a:ext cx="1211424" cy="1472"/>
          </a:xfrm>
          <a:prstGeom prst="line">
            <a:avLst/>
          </a:prstGeom>
          <a:ln w="76200">
            <a:solidFill>
              <a:schemeClr val="accent2">
                <a:alpha val="2000"/>
              </a:schemeClr>
            </a:solidFill>
          </a:ln>
          <a:effectLst>
            <a:glow rad="431800">
              <a:schemeClr val="accent2">
                <a:satMod val="175000"/>
              </a:schemeClr>
            </a:glow>
          </a:effectLst>
        </p:spPr>
        <p:style>
          <a:lnRef idx="1">
            <a:schemeClr val="accent2"/>
          </a:lnRef>
          <a:fillRef idx="0">
            <a:schemeClr val="accent2"/>
          </a:fillRef>
          <a:effectRef idx="0">
            <a:schemeClr val="accent2"/>
          </a:effectRef>
          <a:fontRef idx="minor">
            <a:schemeClr val="tx1"/>
          </a:fontRef>
        </p:style>
      </p:cxnSp>
      <p:cxnSp>
        <p:nvCxnSpPr>
          <p:cNvPr id="16" name="Прямая соединительная линия 15"/>
          <p:cNvCxnSpPr>
            <a:stCxn id="62" idx="2"/>
          </p:cNvCxnSpPr>
          <p:nvPr/>
        </p:nvCxnSpPr>
        <p:spPr bwMode="auto">
          <a:xfrm flipH="1">
            <a:off x="4332841" y="3825154"/>
            <a:ext cx="5742" cy="861135"/>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7" name="TextBox 176"/>
          <p:cNvSpPr txBox="1">
            <a:spLocks noChangeArrowheads="1"/>
          </p:cNvSpPr>
          <p:nvPr/>
        </p:nvSpPr>
        <p:spPr bwMode="auto">
          <a:xfrm>
            <a:off x="1958611" y="4265212"/>
            <a:ext cx="12442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a:solidFill>
                  <a:srgbClr val="000000"/>
                </a:solidFill>
                <a:latin typeface="Gill Sans" charset="0"/>
                <a:ea typeface="ヒラギノ角ゴ ProN W3" charset="0"/>
                <a:cs typeface="ヒラギノ角ゴ ProN W3" charset="0"/>
                <a:sym typeface="Gill Sans" charset="0"/>
              </a:defRPr>
            </a:lvl1pPr>
            <a:lvl2pPr marL="742950" indent="-285750">
              <a:defRPr sz="4200">
                <a:solidFill>
                  <a:srgbClr val="000000"/>
                </a:solidFill>
                <a:latin typeface="Gill Sans" charset="0"/>
                <a:ea typeface="ヒラギノ角ゴ ProN W3" charset="0"/>
                <a:cs typeface="ヒラギノ角ゴ ProN W3" charset="0"/>
                <a:sym typeface="Gill Sans" charset="0"/>
              </a:defRPr>
            </a:lvl2pPr>
            <a:lvl3pPr marL="1143000" indent="-228600">
              <a:defRPr sz="4200">
                <a:solidFill>
                  <a:srgbClr val="000000"/>
                </a:solidFill>
                <a:latin typeface="Gill Sans" charset="0"/>
                <a:ea typeface="ヒラギノ角ゴ ProN W3" charset="0"/>
                <a:cs typeface="ヒラギノ角ゴ ProN W3" charset="0"/>
                <a:sym typeface="Gill Sans" charset="0"/>
              </a:defRPr>
            </a:lvl3pPr>
            <a:lvl4pPr marL="1600200" indent="-228600">
              <a:defRPr sz="4200">
                <a:solidFill>
                  <a:srgbClr val="000000"/>
                </a:solidFill>
                <a:latin typeface="Gill Sans" charset="0"/>
                <a:ea typeface="ヒラギノ角ゴ ProN W3" charset="0"/>
                <a:cs typeface="ヒラギノ角ゴ ProN W3" charset="0"/>
                <a:sym typeface="Gill Sans" charset="0"/>
              </a:defRPr>
            </a:lvl4pPr>
            <a:lvl5pPr marL="2057400" indent="-22860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altLang="ru-RU" sz="1600">
                <a:latin typeface="Lucida Grande" charset="0"/>
                <a:ea typeface="Open sans" panose="020B0606030504020204" pitchFamily="34" charset="0"/>
                <a:cs typeface="Open sans" panose="020B0606030504020204" pitchFamily="34" charset="0"/>
              </a:rPr>
              <a:t>Carrier field</a:t>
            </a:r>
            <a:endParaRPr lang="ru-RU" altLang="ru-RU" sz="1600">
              <a:latin typeface="Open sans" panose="020B0606030504020204" pitchFamily="34" charset="0"/>
              <a:ea typeface="Open sans" panose="020B0606030504020204" pitchFamily="34" charset="0"/>
              <a:cs typeface="Open sans" panose="020B0606030504020204" pitchFamily="34" charset="0"/>
            </a:endParaRPr>
          </a:p>
        </p:txBody>
      </p:sp>
      <p:cxnSp>
        <p:nvCxnSpPr>
          <p:cNvPr id="18" name="Прямая со стрелкой 17"/>
          <p:cNvCxnSpPr>
            <a:stCxn id="17" idx="3"/>
          </p:cNvCxnSpPr>
          <p:nvPr/>
        </p:nvCxnSpPr>
        <p:spPr bwMode="auto">
          <a:xfrm flipV="1">
            <a:off x="3202862" y="4047137"/>
            <a:ext cx="513789" cy="38735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a:stCxn id="17" idx="3"/>
          </p:cNvCxnSpPr>
          <p:nvPr/>
        </p:nvCxnSpPr>
        <p:spPr bwMode="auto">
          <a:xfrm>
            <a:off x="3202862" y="4434489"/>
            <a:ext cx="450640" cy="39532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0" name="Прямоугольник 179"/>
          <p:cNvSpPr>
            <a:spLocks noChangeArrowheads="1"/>
          </p:cNvSpPr>
          <p:nvPr/>
        </p:nvSpPr>
        <p:spPr bwMode="auto">
          <a:xfrm>
            <a:off x="3771910" y="2715704"/>
            <a:ext cx="35621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a:solidFill>
                  <a:srgbClr val="000000"/>
                </a:solidFill>
                <a:latin typeface="Gill Sans" charset="0"/>
                <a:ea typeface="ヒラギノ角ゴ ProN W3" charset="0"/>
                <a:cs typeface="ヒラギノ角ゴ ProN W3" charset="0"/>
                <a:sym typeface="Gill Sans" charset="0"/>
              </a:defRPr>
            </a:lvl1pPr>
            <a:lvl2pPr marL="742950" indent="-285750">
              <a:defRPr sz="4200">
                <a:solidFill>
                  <a:srgbClr val="000000"/>
                </a:solidFill>
                <a:latin typeface="Gill Sans" charset="0"/>
                <a:ea typeface="ヒラギノ角ゴ ProN W3" charset="0"/>
                <a:cs typeface="ヒラギノ角ゴ ProN W3" charset="0"/>
                <a:sym typeface="Gill Sans" charset="0"/>
              </a:defRPr>
            </a:lvl2pPr>
            <a:lvl3pPr marL="1143000" indent="-228600">
              <a:defRPr sz="4200">
                <a:solidFill>
                  <a:srgbClr val="000000"/>
                </a:solidFill>
                <a:latin typeface="Gill Sans" charset="0"/>
                <a:ea typeface="ヒラギノ角ゴ ProN W3" charset="0"/>
                <a:cs typeface="ヒラギノ角ゴ ProN W3" charset="0"/>
                <a:sym typeface="Gill Sans" charset="0"/>
              </a:defRPr>
            </a:lvl3pPr>
            <a:lvl4pPr marL="1600200" indent="-228600">
              <a:defRPr sz="4200">
                <a:solidFill>
                  <a:srgbClr val="000000"/>
                </a:solidFill>
                <a:latin typeface="Gill Sans" charset="0"/>
                <a:ea typeface="ヒラギノ角ゴ ProN W3" charset="0"/>
                <a:cs typeface="ヒラギノ角ゴ ProN W3" charset="0"/>
                <a:sym typeface="Gill Sans" charset="0"/>
              </a:defRPr>
            </a:lvl4pPr>
            <a:lvl5pPr marL="2057400" indent="-22860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altLang="ru-RU" sz="1600">
                <a:latin typeface="Lucida Grande" charset="0"/>
                <a:ea typeface="Open sans" panose="020B0606030504020204" pitchFamily="34" charset="0"/>
                <a:cs typeface="Open sans" panose="020B0606030504020204" pitchFamily="34" charset="0"/>
              </a:rPr>
              <a:t>2. Super-weak field of the substance </a:t>
            </a:r>
          </a:p>
          <a:p>
            <a:pPr eaLnBrk="1" hangingPunct="1"/>
            <a:r>
              <a:rPr lang="en-US" altLang="ru-RU" sz="1600">
                <a:latin typeface="Lucida Grande" charset="0"/>
                <a:ea typeface="Open sans" panose="020B0606030504020204" pitchFamily="34" charset="0"/>
                <a:cs typeface="Open sans" panose="020B0606030504020204" pitchFamily="34" charset="0"/>
              </a:rPr>
              <a:t>    modulates the carrier wave</a:t>
            </a:r>
            <a:endParaRPr lang="ru-RU" altLang="ru-RU" sz="1600">
              <a:latin typeface="Open sans" panose="020B0606030504020204" pitchFamily="34" charset="0"/>
              <a:ea typeface="Open sans" panose="020B0606030504020204" pitchFamily="34" charset="0"/>
              <a:cs typeface="Open sans" panose="020B0606030504020204" pitchFamily="34" charset="0"/>
            </a:endParaRPr>
          </a:p>
        </p:txBody>
      </p:sp>
      <p:cxnSp>
        <p:nvCxnSpPr>
          <p:cNvPr id="21" name="Прямая со стрелкой 20"/>
          <p:cNvCxnSpPr/>
          <p:nvPr/>
        </p:nvCxnSpPr>
        <p:spPr bwMode="auto">
          <a:xfrm flipH="1">
            <a:off x="4593095" y="3254891"/>
            <a:ext cx="803726" cy="3597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p:nvPr/>
        </p:nvCxnSpPr>
        <p:spPr bwMode="auto">
          <a:xfrm>
            <a:off x="4834213" y="1668490"/>
            <a:ext cx="0" cy="4037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Полилиния 22"/>
          <p:cNvSpPr/>
          <p:nvPr/>
        </p:nvSpPr>
        <p:spPr bwMode="auto">
          <a:xfrm>
            <a:off x="5544918" y="4687969"/>
            <a:ext cx="302856" cy="744637"/>
          </a:xfrm>
          <a:custGeom>
            <a:avLst/>
            <a:gdLst>
              <a:gd name="connsiteX0" fmla="*/ 0 w 1418897"/>
              <a:gd name="connsiteY0" fmla="*/ 30 h 1576611"/>
              <a:gd name="connsiteX1" fmla="*/ 94593 w 1418897"/>
              <a:gd name="connsiteY1" fmla="*/ 1576581 h 1576611"/>
              <a:gd name="connsiteX2" fmla="*/ 141890 w 1418897"/>
              <a:gd name="connsiteY2" fmla="*/ 15795 h 1576611"/>
              <a:gd name="connsiteX3" fmla="*/ 236483 w 1418897"/>
              <a:gd name="connsiteY3" fmla="*/ 1545050 h 1576611"/>
              <a:gd name="connsiteX4" fmla="*/ 299545 w 1418897"/>
              <a:gd name="connsiteY4" fmla="*/ 47326 h 1576611"/>
              <a:gd name="connsiteX5" fmla="*/ 362607 w 1418897"/>
              <a:gd name="connsiteY5" fmla="*/ 1529285 h 1576611"/>
              <a:gd name="connsiteX6" fmla="*/ 441435 w 1418897"/>
              <a:gd name="connsiteY6" fmla="*/ 30 h 1576611"/>
              <a:gd name="connsiteX7" fmla="*/ 472966 w 1418897"/>
              <a:gd name="connsiteY7" fmla="*/ 1576581 h 1576611"/>
              <a:gd name="connsiteX8" fmla="*/ 567559 w 1418897"/>
              <a:gd name="connsiteY8" fmla="*/ 47326 h 1576611"/>
              <a:gd name="connsiteX9" fmla="*/ 599090 w 1418897"/>
              <a:gd name="connsiteY9" fmla="*/ 1545050 h 1576611"/>
              <a:gd name="connsiteX10" fmla="*/ 677917 w 1418897"/>
              <a:gd name="connsiteY10" fmla="*/ 30 h 1576611"/>
              <a:gd name="connsiteX11" fmla="*/ 709449 w 1418897"/>
              <a:gd name="connsiteY11" fmla="*/ 1529285 h 1576611"/>
              <a:gd name="connsiteX12" fmla="*/ 804042 w 1418897"/>
              <a:gd name="connsiteY12" fmla="*/ 15795 h 1576611"/>
              <a:gd name="connsiteX13" fmla="*/ 819807 w 1418897"/>
              <a:gd name="connsiteY13" fmla="*/ 1513519 h 1576611"/>
              <a:gd name="connsiteX14" fmla="*/ 930166 w 1418897"/>
              <a:gd name="connsiteY14" fmla="*/ 47326 h 1576611"/>
              <a:gd name="connsiteX15" fmla="*/ 945931 w 1418897"/>
              <a:gd name="connsiteY15" fmla="*/ 1545050 h 1576611"/>
              <a:gd name="connsiteX16" fmla="*/ 1056290 w 1418897"/>
              <a:gd name="connsiteY16" fmla="*/ 15795 h 1576611"/>
              <a:gd name="connsiteX17" fmla="*/ 1072055 w 1418897"/>
              <a:gd name="connsiteY17" fmla="*/ 1560816 h 1576611"/>
              <a:gd name="connsiteX18" fmla="*/ 1135117 w 1418897"/>
              <a:gd name="connsiteY18" fmla="*/ 31561 h 1576611"/>
              <a:gd name="connsiteX19" fmla="*/ 1198180 w 1418897"/>
              <a:gd name="connsiteY19" fmla="*/ 1545050 h 1576611"/>
              <a:gd name="connsiteX20" fmla="*/ 1292773 w 1418897"/>
              <a:gd name="connsiteY20" fmla="*/ 63092 h 1576611"/>
              <a:gd name="connsiteX21" fmla="*/ 1340069 w 1418897"/>
              <a:gd name="connsiteY21" fmla="*/ 1497754 h 1576611"/>
              <a:gd name="connsiteX22" fmla="*/ 1418897 w 1418897"/>
              <a:gd name="connsiteY22" fmla="*/ 47326 h 1576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18897" h="1576611">
                <a:moveTo>
                  <a:pt x="0" y="30"/>
                </a:moveTo>
                <a:cubicBezTo>
                  <a:pt x="35472" y="786992"/>
                  <a:pt x="70945" y="1573954"/>
                  <a:pt x="94593" y="1576581"/>
                </a:cubicBezTo>
                <a:cubicBezTo>
                  <a:pt x="118241" y="1579208"/>
                  <a:pt x="118242" y="21050"/>
                  <a:pt x="141890" y="15795"/>
                </a:cubicBezTo>
                <a:cubicBezTo>
                  <a:pt x="165538" y="10540"/>
                  <a:pt x="210207" y="1539795"/>
                  <a:pt x="236483" y="1545050"/>
                </a:cubicBezTo>
                <a:cubicBezTo>
                  <a:pt x="262759" y="1550305"/>
                  <a:pt x="278524" y="49953"/>
                  <a:pt x="299545" y="47326"/>
                </a:cubicBezTo>
                <a:cubicBezTo>
                  <a:pt x="320566" y="44699"/>
                  <a:pt x="338959" y="1537168"/>
                  <a:pt x="362607" y="1529285"/>
                </a:cubicBezTo>
                <a:cubicBezTo>
                  <a:pt x="386255" y="1521402"/>
                  <a:pt x="423042" y="-7853"/>
                  <a:pt x="441435" y="30"/>
                </a:cubicBezTo>
                <a:cubicBezTo>
                  <a:pt x="459828" y="7913"/>
                  <a:pt x="451945" y="1568698"/>
                  <a:pt x="472966" y="1576581"/>
                </a:cubicBezTo>
                <a:cubicBezTo>
                  <a:pt x="493987" y="1584464"/>
                  <a:pt x="546538" y="52581"/>
                  <a:pt x="567559" y="47326"/>
                </a:cubicBezTo>
                <a:cubicBezTo>
                  <a:pt x="588580" y="42071"/>
                  <a:pt x="580697" y="1552933"/>
                  <a:pt x="599090" y="1545050"/>
                </a:cubicBezTo>
                <a:cubicBezTo>
                  <a:pt x="617483" y="1537167"/>
                  <a:pt x="659524" y="2657"/>
                  <a:pt x="677917" y="30"/>
                </a:cubicBezTo>
                <a:cubicBezTo>
                  <a:pt x="696310" y="-2597"/>
                  <a:pt x="688428" y="1526658"/>
                  <a:pt x="709449" y="1529285"/>
                </a:cubicBezTo>
                <a:cubicBezTo>
                  <a:pt x="730470" y="1531912"/>
                  <a:pt x="785649" y="18423"/>
                  <a:pt x="804042" y="15795"/>
                </a:cubicBezTo>
                <a:cubicBezTo>
                  <a:pt x="822435" y="13167"/>
                  <a:pt x="798786" y="1508264"/>
                  <a:pt x="819807" y="1513519"/>
                </a:cubicBezTo>
                <a:cubicBezTo>
                  <a:pt x="840828" y="1518774"/>
                  <a:pt x="909145" y="42071"/>
                  <a:pt x="930166" y="47326"/>
                </a:cubicBezTo>
                <a:cubicBezTo>
                  <a:pt x="951187" y="52581"/>
                  <a:pt x="924910" y="1550305"/>
                  <a:pt x="945931" y="1545050"/>
                </a:cubicBezTo>
                <a:cubicBezTo>
                  <a:pt x="966952" y="1539795"/>
                  <a:pt x="1035269" y="13167"/>
                  <a:pt x="1056290" y="15795"/>
                </a:cubicBezTo>
                <a:cubicBezTo>
                  <a:pt x="1077311" y="18423"/>
                  <a:pt x="1058917" y="1558188"/>
                  <a:pt x="1072055" y="1560816"/>
                </a:cubicBezTo>
                <a:cubicBezTo>
                  <a:pt x="1085193" y="1563444"/>
                  <a:pt x="1114096" y="34189"/>
                  <a:pt x="1135117" y="31561"/>
                </a:cubicBezTo>
                <a:cubicBezTo>
                  <a:pt x="1156138" y="28933"/>
                  <a:pt x="1171904" y="1539795"/>
                  <a:pt x="1198180" y="1545050"/>
                </a:cubicBezTo>
                <a:cubicBezTo>
                  <a:pt x="1224456" y="1550305"/>
                  <a:pt x="1269125" y="70975"/>
                  <a:pt x="1292773" y="63092"/>
                </a:cubicBezTo>
                <a:cubicBezTo>
                  <a:pt x="1316421" y="55209"/>
                  <a:pt x="1319048" y="1500382"/>
                  <a:pt x="1340069" y="1497754"/>
                </a:cubicBezTo>
                <a:cubicBezTo>
                  <a:pt x="1361090" y="1495126"/>
                  <a:pt x="1389993" y="771226"/>
                  <a:pt x="1418897" y="47326"/>
                </a:cubicBezTo>
              </a:path>
            </a:pathLst>
          </a:custGeom>
          <a:noFill/>
          <a:ln>
            <a:solidFill>
              <a:schemeClr val="accent2">
                <a:lumMod val="50000"/>
              </a:schemeClr>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600">
              <a:latin typeface="Open sans" panose="020B0606030504020204" pitchFamily="34" charset="0"/>
              <a:ea typeface="Open sans" panose="020B0606030504020204" pitchFamily="34" charset="0"/>
              <a:cs typeface="Open sans" panose="020B0606030504020204" pitchFamily="34" charset="0"/>
            </a:endParaRPr>
          </a:p>
        </p:txBody>
      </p:sp>
      <p:sp>
        <p:nvSpPr>
          <p:cNvPr id="24" name="Полилиния 23"/>
          <p:cNvSpPr/>
          <p:nvPr/>
        </p:nvSpPr>
        <p:spPr bwMode="auto">
          <a:xfrm>
            <a:off x="5855289" y="4687968"/>
            <a:ext cx="302856" cy="744637"/>
          </a:xfrm>
          <a:custGeom>
            <a:avLst/>
            <a:gdLst>
              <a:gd name="connsiteX0" fmla="*/ 0 w 1418897"/>
              <a:gd name="connsiteY0" fmla="*/ 30 h 1576611"/>
              <a:gd name="connsiteX1" fmla="*/ 94593 w 1418897"/>
              <a:gd name="connsiteY1" fmla="*/ 1576581 h 1576611"/>
              <a:gd name="connsiteX2" fmla="*/ 141890 w 1418897"/>
              <a:gd name="connsiteY2" fmla="*/ 15795 h 1576611"/>
              <a:gd name="connsiteX3" fmla="*/ 236483 w 1418897"/>
              <a:gd name="connsiteY3" fmla="*/ 1545050 h 1576611"/>
              <a:gd name="connsiteX4" fmla="*/ 299545 w 1418897"/>
              <a:gd name="connsiteY4" fmla="*/ 47326 h 1576611"/>
              <a:gd name="connsiteX5" fmla="*/ 362607 w 1418897"/>
              <a:gd name="connsiteY5" fmla="*/ 1529285 h 1576611"/>
              <a:gd name="connsiteX6" fmla="*/ 441435 w 1418897"/>
              <a:gd name="connsiteY6" fmla="*/ 30 h 1576611"/>
              <a:gd name="connsiteX7" fmla="*/ 472966 w 1418897"/>
              <a:gd name="connsiteY7" fmla="*/ 1576581 h 1576611"/>
              <a:gd name="connsiteX8" fmla="*/ 567559 w 1418897"/>
              <a:gd name="connsiteY8" fmla="*/ 47326 h 1576611"/>
              <a:gd name="connsiteX9" fmla="*/ 599090 w 1418897"/>
              <a:gd name="connsiteY9" fmla="*/ 1545050 h 1576611"/>
              <a:gd name="connsiteX10" fmla="*/ 677917 w 1418897"/>
              <a:gd name="connsiteY10" fmla="*/ 30 h 1576611"/>
              <a:gd name="connsiteX11" fmla="*/ 709449 w 1418897"/>
              <a:gd name="connsiteY11" fmla="*/ 1529285 h 1576611"/>
              <a:gd name="connsiteX12" fmla="*/ 804042 w 1418897"/>
              <a:gd name="connsiteY12" fmla="*/ 15795 h 1576611"/>
              <a:gd name="connsiteX13" fmla="*/ 819807 w 1418897"/>
              <a:gd name="connsiteY13" fmla="*/ 1513519 h 1576611"/>
              <a:gd name="connsiteX14" fmla="*/ 930166 w 1418897"/>
              <a:gd name="connsiteY14" fmla="*/ 47326 h 1576611"/>
              <a:gd name="connsiteX15" fmla="*/ 945931 w 1418897"/>
              <a:gd name="connsiteY15" fmla="*/ 1545050 h 1576611"/>
              <a:gd name="connsiteX16" fmla="*/ 1056290 w 1418897"/>
              <a:gd name="connsiteY16" fmla="*/ 15795 h 1576611"/>
              <a:gd name="connsiteX17" fmla="*/ 1072055 w 1418897"/>
              <a:gd name="connsiteY17" fmla="*/ 1560816 h 1576611"/>
              <a:gd name="connsiteX18" fmla="*/ 1135117 w 1418897"/>
              <a:gd name="connsiteY18" fmla="*/ 31561 h 1576611"/>
              <a:gd name="connsiteX19" fmla="*/ 1198180 w 1418897"/>
              <a:gd name="connsiteY19" fmla="*/ 1545050 h 1576611"/>
              <a:gd name="connsiteX20" fmla="*/ 1292773 w 1418897"/>
              <a:gd name="connsiteY20" fmla="*/ 63092 h 1576611"/>
              <a:gd name="connsiteX21" fmla="*/ 1340069 w 1418897"/>
              <a:gd name="connsiteY21" fmla="*/ 1497754 h 1576611"/>
              <a:gd name="connsiteX22" fmla="*/ 1418897 w 1418897"/>
              <a:gd name="connsiteY22" fmla="*/ 47326 h 1576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18897" h="1576611">
                <a:moveTo>
                  <a:pt x="0" y="30"/>
                </a:moveTo>
                <a:cubicBezTo>
                  <a:pt x="35472" y="786992"/>
                  <a:pt x="70945" y="1573954"/>
                  <a:pt x="94593" y="1576581"/>
                </a:cubicBezTo>
                <a:cubicBezTo>
                  <a:pt x="118241" y="1579208"/>
                  <a:pt x="118242" y="21050"/>
                  <a:pt x="141890" y="15795"/>
                </a:cubicBezTo>
                <a:cubicBezTo>
                  <a:pt x="165538" y="10540"/>
                  <a:pt x="210207" y="1539795"/>
                  <a:pt x="236483" y="1545050"/>
                </a:cubicBezTo>
                <a:cubicBezTo>
                  <a:pt x="262759" y="1550305"/>
                  <a:pt x="278524" y="49953"/>
                  <a:pt x="299545" y="47326"/>
                </a:cubicBezTo>
                <a:cubicBezTo>
                  <a:pt x="320566" y="44699"/>
                  <a:pt x="338959" y="1537168"/>
                  <a:pt x="362607" y="1529285"/>
                </a:cubicBezTo>
                <a:cubicBezTo>
                  <a:pt x="386255" y="1521402"/>
                  <a:pt x="423042" y="-7853"/>
                  <a:pt x="441435" y="30"/>
                </a:cubicBezTo>
                <a:cubicBezTo>
                  <a:pt x="459828" y="7913"/>
                  <a:pt x="451945" y="1568698"/>
                  <a:pt x="472966" y="1576581"/>
                </a:cubicBezTo>
                <a:cubicBezTo>
                  <a:pt x="493987" y="1584464"/>
                  <a:pt x="546538" y="52581"/>
                  <a:pt x="567559" y="47326"/>
                </a:cubicBezTo>
                <a:cubicBezTo>
                  <a:pt x="588580" y="42071"/>
                  <a:pt x="580697" y="1552933"/>
                  <a:pt x="599090" y="1545050"/>
                </a:cubicBezTo>
                <a:cubicBezTo>
                  <a:pt x="617483" y="1537167"/>
                  <a:pt x="659524" y="2657"/>
                  <a:pt x="677917" y="30"/>
                </a:cubicBezTo>
                <a:cubicBezTo>
                  <a:pt x="696310" y="-2597"/>
                  <a:pt x="688428" y="1526658"/>
                  <a:pt x="709449" y="1529285"/>
                </a:cubicBezTo>
                <a:cubicBezTo>
                  <a:pt x="730470" y="1531912"/>
                  <a:pt x="785649" y="18423"/>
                  <a:pt x="804042" y="15795"/>
                </a:cubicBezTo>
                <a:cubicBezTo>
                  <a:pt x="822435" y="13167"/>
                  <a:pt x="798786" y="1508264"/>
                  <a:pt x="819807" y="1513519"/>
                </a:cubicBezTo>
                <a:cubicBezTo>
                  <a:pt x="840828" y="1518774"/>
                  <a:pt x="909145" y="42071"/>
                  <a:pt x="930166" y="47326"/>
                </a:cubicBezTo>
                <a:cubicBezTo>
                  <a:pt x="951187" y="52581"/>
                  <a:pt x="924910" y="1550305"/>
                  <a:pt x="945931" y="1545050"/>
                </a:cubicBezTo>
                <a:cubicBezTo>
                  <a:pt x="966952" y="1539795"/>
                  <a:pt x="1035269" y="13167"/>
                  <a:pt x="1056290" y="15795"/>
                </a:cubicBezTo>
                <a:cubicBezTo>
                  <a:pt x="1077311" y="18423"/>
                  <a:pt x="1058917" y="1558188"/>
                  <a:pt x="1072055" y="1560816"/>
                </a:cubicBezTo>
                <a:cubicBezTo>
                  <a:pt x="1085193" y="1563444"/>
                  <a:pt x="1114096" y="34189"/>
                  <a:pt x="1135117" y="31561"/>
                </a:cubicBezTo>
                <a:cubicBezTo>
                  <a:pt x="1156138" y="28933"/>
                  <a:pt x="1171904" y="1539795"/>
                  <a:pt x="1198180" y="1545050"/>
                </a:cubicBezTo>
                <a:cubicBezTo>
                  <a:pt x="1224456" y="1550305"/>
                  <a:pt x="1269125" y="70975"/>
                  <a:pt x="1292773" y="63092"/>
                </a:cubicBezTo>
                <a:cubicBezTo>
                  <a:pt x="1316421" y="55209"/>
                  <a:pt x="1319048" y="1500382"/>
                  <a:pt x="1340069" y="1497754"/>
                </a:cubicBezTo>
                <a:cubicBezTo>
                  <a:pt x="1361090" y="1495126"/>
                  <a:pt x="1389993" y="771226"/>
                  <a:pt x="1418897" y="47326"/>
                </a:cubicBezTo>
              </a:path>
            </a:pathLst>
          </a:custGeom>
          <a:noFill/>
          <a:ln>
            <a:solidFill>
              <a:schemeClr val="accent2">
                <a:lumMod val="50000"/>
              </a:schemeClr>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60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184"/>
          <p:cNvSpPr txBox="1">
            <a:spLocks noChangeArrowheads="1"/>
          </p:cNvSpPr>
          <p:nvPr/>
        </p:nvSpPr>
        <p:spPr bwMode="auto">
          <a:xfrm>
            <a:off x="4297625" y="4173594"/>
            <a:ext cx="23262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a:solidFill>
                  <a:srgbClr val="000000"/>
                </a:solidFill>
                <a:latin typeface="Gill Sans" charset="0"/>
                <a:ea typeface="ヒラギノ角ゴ ProN W3" charset="0"/>
                <a:cs typeface="ヒラギノ角ゴ ProN W3" charset="0"/>
                <a:sym typeface="Gill Sans" charset="0"/>
              </a:defRPr>
            </a:lvl1pPr>
            <a:lvl2pPr marL="742950" indent="-285750">
              <a:defRPr sz="4200">
                <a:solidFill>
                  <a:srgbClr val="000000"/>
                </a:solidFill>
                <a:latin typeface="Gill Sans" charset="0"/>
                <a:ea typeface="ヒラギノ角ゴ ProN W3" charset="0"/>
                <a:cs typeface="ヒラギノ角ゴ ProN W3" charset="0"/>
                <a:sym typeface="Gill Sans" charset="0"/>
              </a:defRPr>
            </a:lvl2pPr>
            <a:lvl3pPr marL="1143000" indent="-228600">
              <a:defRPr sz="4200">
                <a:solidFill>
                  <a:srgbClr val="000000"/>
                </a:solidFill>
                <a:latin typeface="Gill Sans" charset="0"/>
                <a:ea typeface="ヒラギノ角ゴ ProN W3" charset="0"/>
                <a:cs typeface="ヒラギノ角ゴ ProN W3" charset="0"/>
                <a:sym typeface="Gill Sans" charset="0"/>
              </a:defRPr>
            </a:lvl3pPr>
            <a:lvl4pPr marL="1600200" indent="-228600">
              <a:defRPr sz="4200">
                <a:solidFill>
                  <a:srgbClr val="000000"/>
                </a:solidFill>
                <a:latin typeface="Gill Sans" charset="0"/>
                <a:ea typeface="ヒラギノ角ゴ ProN W3" charset="0"/>
                <a:cs typeface="ヒラギノ角ゴ ProN W3" charset="0"/>
                <a:sym typeface="Gill Sans" charset="0"/>
              </a:defRPr>
            </a:lvl4pPr>
            <a:lvl5pPr marL="2057400" indent="-22860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altLang="ru-RU" sz="1600">
                <a:latin typeface="Lucida Grande" charset="0"/>
                <a:ea typeface="Open sans" panose="020B0606030504020204" pitchFamily="34" charset="0"/>
                <a:cs typeface="Open sans" panose="020B0606030504020204" pitchFamily="34" charset="0"/>
              </a:rPr>
              <a:t>Super weak modulation</a:t>
            </a:r>
            <a:endParaRPr lang="ru-RU" altLang="ru-RU" sz="1600">
              <a:latin typeface="Open sans" panose="020B0606030504020204" pitchFamily="34" charset="0"/>
              <a:ea typeface="Open sans" panose="020B0606030504020204" pitchFamily="34" charset="0"/>
              <a:cs typeface="Open sans" panose="020B0606030504020204" pitchFamily="34" charset="0"/>
            </a:endParaRPr>
          </a:p>
        </p:txBody>
      </p:sp>
      <p:cxnSp>
        <p:nvCxnSpPr>
          <p:cNvPr id="26" name="Прямая со стрелкой 25"/>
          <p:cNvCxnSpPr/>
          <p:nvPr/>
        </p:nvCxnSpPr>
        <p:spPr bwMode="auto">
          <a:xfrm>
            <a:off x="5295399" y="4437517"/>
            <a:ext cx="212413" cy="1301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186"/>
          <p:cNvSpPr txBox="1">
            <a:spLocks noChangeArrowheads="1"/>
          </p:cNvSpPr>
          <p:nvPr/>
        </p:nvSpPr>
        <p:spPr bwMode="auto">
          <a:xfrm>
            <a:off x="6641341" y="4552883"/>
            <a:ext cx="22568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a:solidFill>
                  <a:srgbClr val="000000"/>
                </a:solidFill>
                <a:latin typeface="Gill Sans" charset="0"/>
                <a:ea typeface="ヒラギノ角ゴ ProN W3" charset="0"/>
                <a:cs typeface="ヒラギノ角ゴ ProN W3" charset="0"/>
                <a:sym typeface="Gill Sans" charset="0"/>
              </a:defRPr>
            </a:lvl1pPr>
            <a:lvl2pPr marL="742950" indent="-285750">
              <a:defRPr sz="4200">
                <a:solidFill>
                  <a:srgbClr val="000000"/>
                </a:solidFill>
                <a:latin typeface="Gill Sans" charset="0"/>
                <a:ea typeface="ヒラギノ角ゴ ProN W3" charset="0"/>
                <a:cs typeface="ヒラギノ角ゴ ProN W3" charset="0"/>
                <a:sym typeface="Gill Sans" charset="0"/>
              </a:defRPr>
            </a:lvl2pPr>
            <a:lvl3pPr marL="1143000" indent="-228600">
              <a:defRPr sz="4200">
                <a:solidFill>
                  <a:srgbClr val="000000"/>
                </a:solidFill>
                <a:latin typeface="Gill Sans" charset="0"/>
                <a:ea typeface="ヒラギノ角ゴ ProN W3" charset="0"/>
                <a:cs typeface="ヒラギノ角ゴ ProN W3" charset="0"/>
                <a:sym typeface="Gill Sans" charset="0"/>
              </a:defRPr>
            </a:lvl3pPr>
            <a:lvl4pPr marL="1600200" indent="-228600">
              <a:defRPr sz="4200">
                <a:solidFill>
                  <a:srgbClr val="000000"/>
                </a:solidFill>
                <a:latin typeface="Gill Sans" charset="0"/>
                <a:ea typeface="ヒラギノ角ゴ ProN W3" charset="0"/>
                <a:cs typeface="ヒラギノ角ゴ ProN W3" charset="0"/>
                <a:sym typeface="Gill Sans" charset="0"/>
              </a:defRPr>
            </a:lvl4pPr>
            <a:lvl5pPr marL="2057400" indent="-22860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altLang="ru-RU" sz="1600" dirty="0">
                <a:latin typeface="Lucida Grande" charset="0"/>
                <a:ea typeface="Open sans" panose="020B0606030504020204" pitchFamily="34" charset="0"/>
                <a:cs typeface="Open sans" panose="020B0606030504020204" pitchFamily="34" charset="0"/>
              </a:rPr>
              <a:t>Effect </a:t>
            </a:r>
            <a:r>
              <a:rPr lang="en-US" altLang="ru-RU" sz="1600" dirty="0" smtClean="0">
                <a:latin typeface="Lucida Grande" charset="0"/>
                <a:ea typeface="Open sans" panose="020B0606030504020204" pitchFamily="34" charset="0"/>
                <a:cs typeface="Open sans" panose="020B0606030504020204" pitchFamily="34" charset="0"/>
              </a:rPr>
              <a:t>on aluminum foil</a:t>
            </a:r>
            <a:endParaRPr lang="ru-RU" altLang="ru-RU" sz="160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28" name="Прямая со стрелкой 27"/>
          <p:cNvCxnSpPr/>
          <p:nvPr/>
        </p:nvCxnSpPr>
        <p:spPr bwMode="auto">
          <a:xfrm flipH="1" flipV="1">
            <a:off x="6730623" y="4343749"/>
            <a:ext cx="229636" cy="2545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9" name="Группа 28"/>
          <p:cNvGrpSpPr/>
          <p:nvPr/>
        </p:nvGrpSpPr>
        <p:grpSpPr bwMode="auto">
          <a:xfrm>
            <a:off x="4350710" y="3621081"/>
            <a:ext cx="2107734" cy="403651"/>
            <a:chOff x="5054923" y="5470633"/>
            <a:chExt cx="2053442" cy="834135"/>
          </a:xfrm>
          <a:effectLst>
            <a:glow rad="76200">
              <a:schemeClr val="accent1">
                <a:satMod val="175000"/>
                <a:alpha val="24000"/>
              </a:schemeClr>
            </a:glow>
          </a:effectLst>
        </p:grpSpPr>
        <p:cxnSp>
          <p:nvCxnSpPr>
            <p:cNvPr id="52" name="Прямая соединительная линия 51"/>
            <p:cNvCxnSpPr/>
            <p:nvPr/>
          </p:nvCxnSpPr>
          <p:spPr>
            <a:xfrm>
              <a:off x="5054923" y="5470633"/>
              <a:ext cx="2052785" cy="0"/>
            </a:xfrm>
            <a:prstGeom prst="line">
              <a:avLst/>
            </a:prstGeom>
            <a:ln>
              <a:solidFill>
                <a:schemeClr val="accent1">
                  <a:alpha val="6000"/>
                </a:schemeClr>
              </a:solidFill>
            </a:ln>
          </p:spPr>
          <p:style>
            <a:lnRef idx="1">
              <a:schemeClr val="accent1"/>
            </a:lnRef>
            <a:fillRef idx="0">
              <a:schemeClr val="accent1"/>
            </a:fillRef>
            <a:effectRef idx="0">
              <a:schemeClr val="accent1"/>
            </a:effectRef>
            <a:fontRef idx="minor">
              <a:schemeClr val="tx1"/>
            </a:fontRef>
          </p:style>
        </p:cxnSp>
        <p:cxnSp>
          <p:nvCxnSpPr>
            <p:cNvPr id="53" name="Прямая соединительная линия 52"/>
            <p:cNvCxnSpPr/>
            <p:nvPr/>
          </p:nvCxnSpPr>
          <p:spPr>
            <a:xfrm>
              <a:off x="5055580" y="6304768"/>
              <a:ext cx="2052785" cy="0"/>
            </a:xfrm>
            <a:prstGeom prst="line">
              <a:avLst/>
            </a:prstGeom>
            <a:ln>
              <a:solidFill>
                <a:schemeClr val="accent1">
                  <a:alpha val="6000"/>
                </a:schemeClr>
              </a:solidFill>
            </a:ln>
          </p:spPr>
          <p:style>
            <a:lnRef idx="1">
              <a:schemeClr val="accent1"/>
            </a:lnRef>
            <a:fillRef idx="0">
              <a:schemeClr val="accent1"/>
            </a:fillRef>
            <a:effectRef idx="0">
              <a:schemeClr val="accent1"/>
            </a:effectRef>
            <a:fontRef idx="minor">
              <a:schemeClr val="tx1"/>
            </a:fontRef>
          </p:style>
        </p:cxnSp>
      </p:grpSp>
      <p:grpSp>
        <p:nvGrpSpPr>
          <p:cNvPr id="30" name="Группа 29"/>
          <p:cNvGrpSpPr/>
          <p:nvPr/>
        </p:nvGrpSpPr>
        <p:grpSpPr bwMode="auto">
          <a:xfrm rot="16200000">
            <a:off x="1427731" y="2474160"/>
            <a:ext cx="694010" cy="2703505"/>
            <a:chOff x="2555486" y="1759636"/>
            <a:chExt cx="190888" cy="743517"/>
          </a:xfrm>
          <a:solidFill>
            <a:schemeClr val="bg1">
              <a:lumMod val="95000"/>
            </a:schemeClr>
          </a:solidFill>
        </p:grpSpPr>
        <p:cxnSp>
          <p:nvCxnSpPr>
            <p:cNvPr id="41" name="Прямая соединительная линия 40"/>
            <p:cNvCxnSpPr/>
            <p:nvPr/>
          </p:nvCxnSpPr>
          <p:spPr>
            <a:xfrm flipV="1">
              <a:off x="2650930" y="2400072"/>
              <a:ext cx="0" cy="41479"/>
            </a:xfrm>
            <a:prstGeom prst="line">
              <a:avLst/>
            </a:prstGeom>
            <a:grpFill/>
            <a:ln w="19050">
              <a:solidFill>
                <a:srgbClr val="FF0000"/>
              </a:solidFill>
            </a:ln>
            <a:effectLst>
              <a:glow rad="88900">
                <a:schemeClr val="accent2">
                  <a:satMod val="175000"/>
                  <a:alpha val="15000"/>
                </a:schemeClr>
              </a:glow>
            </a:effectLst>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p:cNvCxnSpPr/>
            <p:nvPr/>
          </p:nvCxnSpPr>
          <p:spPr>
            <a:xfrm flipV="1">
              <a:off x="2650930" y="2400072"/>
              <a:ext cx="0" cy="41479"/>
            </a:xfrm>
            <a:prstGeom prst="line">
              <a:avLst/>
            </a:prstGeom>
            <a:grpFill/>
            <a:ln w="19050">
              <a:solidFill>
                <a:srgbClr val="FF0000"/>
              </a:solidFill>
            </a:ln>
            <a:effectLst>
              <a:glow rad="88900">
                <a:schemeClr val="accent2">
                  <a:satMod val="175000"/>
                  <a:alpha val="15000"/>
                </a:schemeClr>
              </a:glow>
            </a:effectLst>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p:cNvCxnSpPr/>
            <p:nvPr/>
          </p:nvCxnSpPr>
          <p:spPr>
            <a:xfrm flipV="1">
              <a:off x="2650735" y="2400072"/>
              <a:ext cx="0" cy="41479"/>
            </a:xfrm>
            <a:prstGeom prst="line">
              <a:avLst/>
            </a:prstGeom>
            <a:grpFill/>
            <a:ln w="19050">
              <a:solidFill>
                <a:srgbClr val="FF0000"/>
              </a:solidFill>
            </a:ln>
            <a:effectLst>
              <a:glow rad="88900">
                <a:schemeClr val="accent2">
                  <a:satMod val="175000"/>
                  <a:alpha val="15000"/>
                </a:schemeClr>
              </a:glow>
            </a:effectLst>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p:cNvCxnSpPr/>
            <p:nvPr/>
          </p:nvCxnSpPr>
          <p:spPr>
            <a:xfrm flipV="1">
              <a:off x="2650735" y="2400072"/>
              <a:ext cx="0" cy="41479"/>
            </a:xfrm>
            <a:prstGeom prst="line">
              <a:avLst/>
            </a:prstGeom>
            <a:grpFill/>
            <a:ln w="19050">
              <a:solidFill>
                <a:srgbClr val="FF0000"/>
              </a:solidFill>
            </a:ln>
            <a:effectLst>
              <a:glow rad="88900">
                <a:schemeClr val="accent2">
                  <a:satMod val="175000"/>
                  <a:alpha val="15000"/>
                </a:schemeClr>
              </a:glow>
            </a:effectLst>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flipV="1">
              <a:off x="2651334" y="2424654"/>
              <a:ext cx="0" cy="41479"/>
            </a:xfrm>
            <a:prstGeom prst="line">
              <a:avLst/>
            </a:prstGeom>
            <a:grpFill/>
            <a:ln w="19050">
              <a:solidFill>
                <a:srgbClr val="FF0000"/>
              </a:solidFill>
            </a:ln>
            <a:effectLst>
              <a:glow rad="88900">
                <a:schemeClr val="accent2">
                  <a:satMod val="175000"/>
                  <a:alpha val="15000"/>
                </a:schemeClr>
              </a:glow>
            </a:effectLst>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p:cNvCxnSpPr/>
            <p:nvPr/>
          </p:nvCxnSpPr>
          <p:spPr>
            <a:xfrm flipV="1">
              <a:off x="2651334" y="2424654"/>
              <a:ext cx="0" cy="41479"/>
            </a:xfrm>
            <a:prstGeom prst="line">
              <a:avLst/>
            </a:prstGeom>
            <a:grpFill/>
            <a:ln w="19050">
              <a:solidFill>
                <a:srgbClr val="FF0000"/>
              </a:solidFill>
            </a:ln>
            <a:effectLst>
              <a:glow rad="88900">
                <a:schemeClr val="accent2">
                  <a:satMod val="175000"/>
                  <a:alpha val="15000"/>
                </a:schemeClr>
              </a:glow>
            </a:effectLst>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p:cNvCxnSpPr/>
            <p:nvPr/>
          </p:nvCxnSpPr>
          <p:spPr>
            <a:xfrm flipV="1">
              <a:off x="2651139" y="2424654"/>
              <a:ext cx="0" cy="41479"/>
            </a:xfrm>
            <a:prstGeom prst="line">
              <a:avLst/>
            </a:prstGeom>
            <a:grpFill/>
            <a:ln w="19050">
              <a:solidFill>
                <a:srgbClr val="FF0000"/>
              </a:solidFill>
            </a:ln>
            <a:effectLst>
              <a:glow rad="88900">
                <a:schemeClr val="accent2">
                  <a:satMod val="175000"/>
                  <a:alpha val="15000"/>
                </a:schemeClr>
              </a:glow>
            </a:effectLst>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p:nvCxnSpPr>
          <p:spPr>
            <a:xfrm flipV="1">
              <a:off x="2651139" y="2424654"/>
              <a:ext cx="0" cy="41479"/>
            </a:xfrm>
            <a:prstGeom prst="line">
              <a:avLst/>
            </a:prstGeom>
            <a:grpFill/>
            <a:ln w="19050">
              <a:solidFill>
                <a:srgbClr val="FF0000"/>
              </a:solidFill>
            </a:ln>
            <a:effectLst>
              <a:glow rad="88900">
                <a:schemeClr val="accent2">
                  <a:satMod val="175000"/>
                  <a:alpha val="15000"/>
                </a:schemeClr>
              </a:glow>
            </a:effectLst>
          </p:spPr>
          <p:style>
            <a:lnRef idx="1">
              <a:schemeClr val="accent1"/>
            </a:lnRef>
            <a:fillRef idx="0">
              <a:schemeClr val="accent1"/>
            </a:fillRef>
            <a:effectRef idx="0">
              <a:schemeClr val="accent1"/>
            </a:effectRef>
            <a:fontRef idx="minor">
              <a:schemeClr val="tx1"/>
            </a:fontRef>
          </p:style>
        </p:cxnSp>
        <p:sp>
          <p:nvSpPr>
            <p:cNvPr id="49" name="Цилиндр 48"/>
            <p:cNvSpPr/>
            <p:nvPr/>
          </p:nvSpPr>
          <p:spPr>
            <a:xfrm>
              <a:off x="2555486" y="1759636"/>
              <a:ext cx="190888" cy="584193"/>
            </a:xfrm>
            <a:prstGeom prst="can">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50" name="Блок-схема: задержка 49"/>
            <p:cNvSpPr/>
            <p:nvPr/>
          </p:nvSpPr>
          <p:spPr>
            <a:xfrm rot="5400000">
              <a:off x="2559467" y="2316247"/>
              <a:ext cx="182925" cy="190888"/>
            </a:xfrm>
            <a:prstGeom prst="flowChartDelay">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600">
                <a:latin typeface="Open sans" panose="020B0606030504020204" pitchFamily="34" charset="0"/>
                <a:ea typeface="Open sans" panose="020B0606030504020204" pitchFamily="34" charset="0"/>
                <a:cs typeface="Open sans" panose="020B0606030504020204" pitchFamily="34" charset="0"/>
              </a:endParaRPr>
            </a:p>
          </p:txBody>
        </p:sp>
        <p:sp>
          <p:nvSpPr>
            <p:cNvPr id="51" name="TextBox 50"/>
            <p:cNvSpPr txBox="1"/>
            <p:nvPr/>
          </p:nvSpPr>
          <p:spPr>
            <a:xfrm rot="5400000">
              <a:off x="2543959" y="1871565"/>
              <a:ext cx="209495" cy="101585"/>
            </a:xfrm>
            <a:prstGeom prst="rect">
              <a:avLst/>
            </a:prstGeom>
            <a:grpFill/>
          </p:spPr>
          <p:txBody>
            <a:bodyPr wrap="none">
              <a:spAutoFit/>
            </a:bodyPr>
            <a:lstStyle/>
            <a:p>
              <a:pPr algn="ctr" eaLnBrk="1" hangingPunct="1">
                <a:defRPr/>
              </a:pPr>
              <a:r>
                <a:rPr lang="en-US" dirty="0">
                  <a:latin typeface="Lucida Grande"/>
                  <a:ea typeface="Open sans" panose="020B0606030504020204" pitchFamily="34" charset="0"/>
                  <a:cs typeface="Open sans" panose="020B0606030504020204" pitchFamily="34" charset="0"/>
                </a:rPr>
                <a:t>Laser</a:t>
              </a:r>
              <a:endParaRPr lang="ru-RU"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31" name="TextBox 190"/>
          <p:cNvSpPr txBox="1">
            <a:spLocks noChangeArrowheads="1"/>
          </p:cNvSpPr>
          <p:nvPr/>
        </p:nvSpPr>
        <p:spPr bwMode="auto">
          <a:xfrm>
            <a:off x="628039" y="4922280"/>
            <a:ext cx="230543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a:solidFill>
                  <a:srgbClr val="000000"/>
                </a:solidFill>
                <a:latin typeface="Gill Sans" charset="0"/>
                <a:ea typeface="ヒラギノ角ゴ ProN W3" charset="0"/>
                <a:cs typeface="ヒラギノ角ゴ ProN W3" charset="0"/>
                <a:sym typeface="Gill Sans" charset="0"/>
              </a:defRPr>
            </a:lvl1pPr>
            <a:lvl2pPr marL="742950" indent="-285750">
              <a:defRPr sz="4200">
                <a:solidFill>
                  <a:srgbClr val="000000"/>
                </a:solidFill>
                <a:latin typeface="Gill Sans" charset="0"/>
                <a:ea typeface="ヒラギノ角ゴ ProN W3" charset="0"/>
                <a:cs typeface="ヒラギノ角ゴ ProN W3" charset="0"/>
                <a:sym typeface="Gill Sans" charset="0"/>
              </a:defRPr>
            </a:lvl2pPr>
            <a:lvl3pPr marL="1143000" indent="-228600">
              <a:defRPr sz="4200">
                <a:solidFill>
                  <a:srgbClr val="000000"/>
                </a:solidFill>
                <a:latin typeface="Gill Sans" charset="0"/>
                <a:ea typeface="ヒラギノ角ゴ ProN W3" charset="0"/>
                <a:cs typeface="ヒラギノ角ゴ ProN W3" charset="0"/>
                <a:sym typeface="Gill Sans" charset="0"/>
              </a:defRPr>
            </a:lvl3pPr>
            <a:lvl4pPr marL="1600200" indent="-228600">
              <a:defRPr sz="4200">
                <a:solidFill>
                  <a:srgbClr val="000000"/>
                </a:solidFill>
                <a:latin typeface="Gill Sans" charset="0"/>
                <a:ea typeface="ヒラギノ角ゴ ProN W3" charset="0"/>
                <a:cs typeface="ヒラギノ角ゴ ProN W3" charset="0"/>
                <a:sym typeface="Gill Sans" charset="0"/>
              </a:defRPr>
            </a:lvl4pPr>
            <a:lvl5pPr marL="2057400" indent="-22860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altLang="ru-RU" sz="1600">
                <a:latin typeface="Lucida Grande" charset="0"/>
                <a:ea typeface="Open sans" panose="020B0606030504020204" pitchFamily="34" charset="0"/>
                <a:cs typeface="Open sans" panose="020B0606030504020204" pitchFamily="34" charset="0"/>
              </a:rPr>
              <a:t>Diagram of modulation:</a:t>
            </a:r>
            <a:endParaRPr lang="ru-RU" altLang="ru-RU" sz="1600">
              <a:latin typeface="Open sans" panose="020B0606030504020204" pitchFamily="34" charset="0"/>
              <a:ea typeface="Open sans" panose="020B0606030504020204" pitchFamily="34" charset="0"/>
              <a:cs typeface="Open sans" panose="020B0606030504020204" pitchFamily="34" charset="0"/>
            </a:endParaRPr>
          </a:p>
        </p:txBody>
      </p:sp>
      <p:cxnSp>
        <p:nvCxnSpPr>
          <p:cNvPr id="32" name="Прямая со стрелкой 31"/>
          <p:cNvCxnSpPr/>
          <p:nvPr/>
        </p:nvCxnSpPr>
        <p:spPr bwMode="auto">
          <a:xfrm flipV="1">
            <a:off x="5280089" y="4054789"/>
            <a:ext cx="292786" cy="1588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3" name="Группа 32"/>
          <p:cNvGrpSpPr/>
          <p:nvPr/>
        </p:nvGrpSpPr>
        <p:grpSpPr bwMode="auto">
          <a:xfrm>
            <a:off x="6236496" y="5031206"/>
            <a:ext cx="1876884" cy="39327"/>
            <a:chOff x="5054923" y="5470633"/>
            <a:chExt cx="2064872" cy="834135"/>
          </a:xfrm>
          <a:effectLst>
            <a:glow rad="228600">
              <a:schemeClr val="accent1">
                <a:satMod val="175000"/>
                <a:alpha val="40000"/>
              </a:schemeClr>
            </a:glow>
          </a:effectLst>
        </p:grpSpPr>
        <p:cxnSp>
          <p:nvCxnSpPr>
            <p:cNvPr id="39" name="Прямая соединительная линия 38"/>
            <p:cNvCxnSpPr/>
            <p:nvPr/>
          </p:nvCxnSpPr>
          <p:spPr>
            <a:xfrm>
              <a:off x="5054923" y="5470633"/>
              <a:ext cx="2052785" cy="0"/>
            </a:xfrm>
            <a:prstGeom prst="line">
              <a:avLst/>
            </a:prstGeom>
            <a:ln>
              <a:solidFill>
                <a:schemeClr val="accent1">
                  <a:alpha val="6000"/>
                </a:schemeClr>
              </a:solidFill>
            </a:ln>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p:cNvCxnSpPr/>
            <p:nvPr/>
          </p:nvCxnSpPr>
          <p:spPr>
            <a:xfrm>
              <a:off x="5067010" y="6304768"/>
              <a:ext cx="2052785" cy="0"/>
            </a:xfrm>
            <a:prstGeom prst="line">
              <a:avLst/>
            </a:prstGeom>
            <a:ln>
              <a:solidFill>
                <a:schemeClr val="accent1">
                  <a:alpha val="6000"/>
                </a:schemeClr>
              </a:solidFill>
            </a:ln>
          </p:spPr>
          <p:style>
            <a:lnRef idx="1">
              <a:schemeClr val="accent1"/>
            </a:lnRef>
            <a:fillRef idx="0">
              <a:schemeClr val="accent1"/>
            </a:fillRef>
            <a:effectRef idx="0">
              <a:schemeClr val="accent1"/>
            </a:effectRef>
            <a:fontRef idx="minor">
              <a:schemeClr val="tx1"/>
            </a:fontRef>
          </p:style>
        </p:cxnSp>
      </p:grpSp>
      <p:cxnSp>
        <p:nvCxnSpPr>
          <p:cNvPr id="34" name="Прямая со стрелкой 33"/>
          <p:cNvCxnSpPr/>
          <p:nvPr/>
        </p:nvCxnSpPr>
        <p:spPr bwMode="auto">
          <a:xfrm>
            <a:off x="3368369" y="3243409"/>
            <a:ext cx="981695" cy="2908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Полилиния 34"/>
          <p:cNvSpPr/>
          <p:nvPr/>
        </p:nvSpPr>
        <p:spPr bwMode="auto">
          <a:xfrm>
            <a:off x="6158814" y="4685289"/>
            <a:ext cx="302856" cy="744637"/>
          </a:xfrm>
          <a:custGeom>
            <a:avLst/>
            <a:gdLst>
              <a:gd name="connsiteX0" fmla="*/ 0 w 1418897"/>
              <a:gd name="connsiteY0" fmla="*/ 30 h 1576611"/>
              <a:gd name="connsiteX1" fmla="*/ 94593 w 1418897"/>
              <a:gd name="connsiteY1" fmla="*/ 1576581 h 1576611"/>
              <a:gd name="connsiteX2" fmla="*/ 141890 w 1418897"/>
              <a:gd name="connsiteY2" fmla="*/ 15795 h 1576611"/>
              <a:gd name="connsiteX3" fmla="*/ 236483 w 1418897"/>
              <a:gd name="connsiteY3" fmla="*/ 1545050 h 1576611"/>
              <a:gd name="connsiteX4" fmla="*/ 299545 w 1418897"/>
              <a:gd name="connsiteY4" fmla="*/ 47326 h 1576611"/>
              <a:gd name="connsiteX5" fmla="*/ 362607 w 1418897"/>
              <a:gd name="connsiteY5" fmla="*/ 1529285 h 1576611"/>
              <a:gd name="connsiteX6" fmla="*/ 441435 w 1418897"/>
              <a:gd name="connsiteY6" fmla="*/ 30 h 1576611"/>
              <a:gd name="connsiteX7" fmla="*/ 472966 w 1418897"/>
              <a:gd name="connsiteY7" fmla="*/ 1576581 h 1576611"/>
              <a:gd name="connsiteX8" fmla="*/ 567559 w 1418897"/>
              <a:gd name="connsiteY8" fmla="*/ 47326 h 1576611"/>
              <a:gd name="connsiteX9" fmla="*/ 599090 w 1418897"/>
              <a:gd name="connsiteY9" fmla="*/ 1545050 h 1576611"/>
              <a:gd name="connsiteX10" fmla="*/ 677917 w 1418897"/>
              <a:gd name="connsiteY10" fmla="*/ 30 h 1576611"/>
              <a:gd name="connsiteX11" fmla="*/ 709449 w 1418897"/>
              <a:gd name="connsiteY11" fmla="*/ 1529285 h 1576611"/>
              <a:gd name="connsiteX12" fmla="*/ 804042 w 1418897"/>
              <a:gd name="connsiteY12" fmla="*/ 15795 h 1576611"/>
              <a:gd name="connsiteX13" fmla="*/ 819807 w 1418897"/>
              <a:gd name="connsiteY13" fmla="*/ 1513519 h 1576611"/>
              <a:gd name="connsiteX14" fmla="*/ 930166 w 1418897"/>
              <a:gd name="connsiteY14" fmla="*/ 47326 h 1576611"/>
              <a:gd name="connsiteX15" fmla="*/ 945931 w 1418897"/>
              <a:gd name="connsiteY15" fmla="*/ 1545050 h 1576611"/>
              <a:gd name="connsiteX16" fmla="*/ 1056290 w 1418897"/>
              <a:gd name="connsiteY16" fmla="*/ 15795 h 1576611"/>
              <a:gd name="connsiteX17" fmla="*/ 1072055 w 1418897"/>
              <a:gd name="connsiteY17" fmla="*/ 1560816 h 1576611"/>
              <a:gd name="connsiteX18" fmla="*/ 1135117 w 1418897"/>
              <a:gd name="connsiteY18" fmla="*/ 31561 h 1576611"/>
              <a:gd name="connsiteX19" fmla="*/ 1198180 w 1418897"/>
              <a:gd name="connsiteY19" fmla="*/ 1545050 h 1576611"/>
              <a:gd name="connsiteX20" fmla="*/ 1292773 w 1418897"/>
              <a:gd name="connsiteY20" fmla="*/ 63092 h 1576611"/>
              <a:gd name="connsiteX21" fmla="*/ 1340069 w 1418897"/>
              <a:gd name="connsiteY21" fmla="*/ 1497754 h 1576611"/>
              <a:gd name="connsiteX22" fmla="*/ 1418897 w 1418897"/>
              <a:gd name="connsiteY22" fmla="*/ 47326 h 1576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18897" h="1576611">
                <a:moveTo>
                  <a:pt x="0" y="30"/>
                </a:moveTo>
                <a:cubicBezTo>
                  <a:pt x="35472" y="786992"/>
                  <a:pt x="70945" y="1573954"/>
                  <a:pt x="94593" y="1576581"/>
                </a:cubicBezTo>
                <a:cubicBezTo>
                  <a:pt x="118241" y="1579208"/>
                  <a:pt x="118242" y="21050"/>
                  <a:pt x="141890" y="15795"/>
                </a:cubicBezTo>
                <a:cubicBezTo>
                  <a:pt x="165538" y="10540"/>
                  <a:pt x="210207" y="1539795"/>
                  <a:pt x="236483" y="1545050"/>
                </a:cubicBezTo>
                <a:cubicBezTo>
                  <a:pt x="262759" y="1550305"/>
                  <a:pt x="278524" y="49953"/>
                  <a:pt x="299545" y="47326"/>
                </a:cubicBezTo>
                <a:cubicBezTo>
                  <a:pt x="320566" y="44699"/>
                  <a:pt x="338959" y="1537168"/>
                  <a:pt x="362607" y="1529285"/>
                </a:cubicBezTo>
                <a:cubicBezTo>
                  <a:pt x="386255" y="1521402"/>
                  <a:pt x="423042" y="-7853"/>
                  <a:pt x="441435" y="30"/>
                </a:cubicBezTo>
                <a:cubicBezTo>
                  <a:pt x="459828" y="7913"/>
                  <a:pt x="451945" y="1568698"/>
                  <a:pt x="472966" y="1576581"/>
                </a:cubicBezTo>
                <a:cubicBezTo>
                  <a:pt x="493987" y="1584464"/>
                  <a:pt x="546538" y="52581"/>
                  <a:pt x="567559" y="47326"/>
                </a:cubicBezTo>
                <a:cubicBezTo>
                  <a:pt x="588580" y="42071"/>
                  <a:pt x="580697" y="1552933"/>
                  <a:pt x="599090" y="1545050"/>
                </a:cubicBezTo>
                <a:cubicBezTo>
                  <a:pt x="617483" y="1537167"/>
                  <a:pt x="659524" y="2657"/>
                  <a:pt x="677917" y="30"/>
                </a:cubicBezTo>
                <a:cubicBezTo>
                  <a:pt x="696310" y="-2597"/>
                  <a:pt x="688428" y="1526658"/>
                  <a:pt x="709449" y="1529285"/>
                </a:cubicBezTo>
                <a:cubicBezTo>
                  <a:pt x="730470" y="1531912"/>
                  <a:pt x="785649" y="18423"/>
                  <a:pt x="804042" y="15795"/>
                </a:cubicBezTo>
                <a:cubicBezTo>
                  <a:pt x="822435" y="13167"/>
                  <a:pt x="798786" y="1508264"/>
                  <a:pt x="819807" y="1513519"/>
                </a:cubicBezTo>
                <a:cubicBezTo>
                  <a:pt x="840828" y="1518774"/>
                  <a:pt x="909145" y="42071"/>
                  <a:pt x="930166" y="47326"/>
                </a:cubicBezTo>
                <a:cubicBezTo>
                  <a:pt x="951187" y="52581"/>
                  <a:pt x="924910" y="1550305"/>
                  <a:pt x="945931" y="1545050"/>
                </a:cubicBezTo>
                <a:cubicBezTo>
                  <a:pt x="966952" y="1539795"/>
                  <a:pt x="1035269" y="13167"/>
                  <a:pt x="1056290" y="15795"/>
                </a:cubicBezTo>
                <a:cubicBezTo>
                  <a:pt x="1077311" y="18423"/>
                  <a:pt x="1058917" y="1558188"/>
                  <a:pt x="1072055" y="1560816"/>
                </a:cubicBezTo>
                <a:cubicBezTo>
                  <a:pt x="1085193" y="1563444"/>
                  <a:pt x="1114096" y="34189"/>
                  <a:pt x="1135117" y="31561"/>
                </a:cubicBezTo>
                <a:cubicBezTo>
                  <a:pt x="1156138" y="28933"/>
                  <a:pt x="1171904" y="1539795"/>
                  <a:pt x="1198180" y="1545050"/>
                </a:cubicBezTo>
                <a:cubicBezTo>
                  <a:pt x="1224456" y="1550305"/>
                  <a:pt x="1269125" y="70975"/>
                  <a:pt x="1292773" y="63092"/>
                </a:cubicBezTo>
                <a:cubicBezTo>
                  <a:pt x="1316421" y="55209"/>
                  <a:pt x="1319048" y="1500382"/>
                  <a:pt x="1340069" y="1497754"/>
                </a:cubicBezTo>
                <a:cubicBezTo>
                  <a:pt x="1361090" y="1495126"/>
                  <a:pt x="1389993" y="771226"/>
                  <a:pt x="1418897" y="47326"/>
                </a:cubicBezTo>
              </a:path>
            </a:pathLst>
          </a:custGeom>
          <a:noFill/>
          <a:ln>
            <a:solidFill>
              <a:schemeClr val="accent2">
                <a:lumMod val="50000"/>
              </a:schemeClr>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600">
              <a:latin typeface="Open sans" panose="020B0606030504020204" pitchFamily="34" charset="0"/>
              <a:ea typeface="Open sans" panose="020B0606030504020204" pitchFamily="34" charset="0"/>
              <a:cs typeface="Open sans" panose="020B0606030504020204" pitchFamily="34" charset="0"/>
            </a:endParaRPr>
          </a:p>
        </p:txBody>
      </p:sp>
      <p:grpSp>
        <p:nvGrpSpPr>
          <p:cNvPr id="36" name="Группа 35"/>
          <p:cNvGrpSpPr/>
          <p:nvPr/>
        </p:nvGrpSpPr>
        <p:grpSpPr bwMode="auto">
          <a:xfrm>
            <a:off x="4357907" y="4700294"/>
            <a:ext cx="2103763" cy="717514"/>
            <a:chOff x="5051770" y="5470633"/>
            <a:chExt cx="2055938" cy="834135"/>
          </a:xfrm>
          <a:effectLst>
            <a:glow rad="228600">
              <a:schemeClr val="accent1">
                <a:satMod val="175000"/>
                <a:alpha val="40000"/>
              </a:schemeClr>
            </a:glow>
          </a:effectLst>
        </p:grpSpPr>
        <p:cxnSp>
          <p:nvCxnSpPr>
            <p:cNvPr id="37" name="Прямая соединительная линия 36"/>
            <p:cNvCxnSpPr/>
            <p:nvPr/>
          </p:nvCxnSpPr>
          <p:spPr>
            <a:xfrm>
              <a:off x="5054923" y="5470633"/>
              <a:ext cx="2052785" cy="0"/>
            </a:xfrm>
            <a:prstGeom prst="line">
              <a:avLst/>
            </a:prstGeom>
            <a:ln>
              <a:solidFill>
                <a:schemeClr val="accent1">
                  <a:alpha val="6000"/>
                </a:schemeClr>
              </a:solidFill>
            </a:ln>
          </p:spPr>
          <p:style>
            <a:lnRef idx="1">
              <a:schemeClr val="accent1"/>
            </a:lnRef>
            <a:fillRef idx="0">
              <a:schemeClr val="accent1"/>
            </a:fillRef>
            <a:effectRef idx="0">
              <a:schemeClr val="accent1"/>
            </a:effectRef>
            <a:fontRef idx="minor">
              <a:schemeClr val="tx1"/>
            </a:fontRef>
          </p:style>
        </p:cxnSp>
        <p:cxnSp>
          <p:nvCxnSpPr>
            <p:cNvPr id="38" name="Прямая соединительная линия 37"/>
            <p:cNvCxnSpPr/>
            <p:nvPr/>
          </p:nvCxnSpPr>
          <p:spPr>
            <a:xfrm>
              <a:off x="5051770" y="6304768"/>
              <a:ext cx="2052785" cy="0"/>
            </a:xfrm>
            <a:prstGeom prst="line">
              <a:avLst/>
            </a:prstGeom>
            <a:ln>
              <a:solidFill>
                <a:schemeClr val="accent1">
                  <a:alpha val="6000"/>
                </a:schemeClr>
              </a:solidFill>
            </a:ln>
          </p:spPr>
          <p:style>
            <a:lnRef idx="1">
              <a:schemeClr val="accent1"/>
            </a:lnRef>
            <a:fillRef idx="0">
              <a:schemeClr val="accent1"/>
            </a:fillRef>
            <a:effectRef idx="0">
              <a:schemeClr val="accent1"/>
            </a:effectRef>
            <a:fontRef idx="minor">
              <a:schemeClr val="tx1"/>
            </a:fontRef>
          </p:style>
        </p:cxnSp>
      </p:grpSp>
      <p:sp>
        <p:nvSpPr>
          <p:cNvPr id="80" name="Прямоугольник 79"/>
          <p:cNvSpPr/>
          <p:nvPr/>
        </p:nvSpPr>
        <p:spPr>
          <a:xfrm>
            <a:off x="457" y="6000170"/>
            <a:ext cx="9143543" cy="85783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ru-RU" sz="1509" dirty="0"/>
          </a:p>
        </p:txBody>
      </p:sp>
      <p:sp>
        <p:nvSpPr>
          <p:cNvPr id="81" name="Прямоугольник 80"/>
          <p:cNvSpPr/>
          <p:nvPr/>
        </p:nvSpPr>
        <p:spPr>
          <a:xfrm>
            <a:off x="457" y="1"/>
            <a:ext cx="9143093" cy="84958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09"/>
          </a:p>
        </p:txBody>
      </p:sp>
    </p:spTree>
    <p:extLst>
      <p:ext uri="{BB962C8B-B14F-4D97-AF65-F5344CB8AC3E}">
        <p14:creationId xmlns:p14="http://schemas.microsoft.com/office/powerpoint/2010/main" val="1128558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Овал 25"/>
          <p:cNvSpPr/>
          <p:nvPr/>
        </p:nvSpPr>
        <p:spPr>
          <a:xfrm>
            <a:off x="1020473" y="5080398"/>
            <a:ext cx="989016" cy="433513"/>
          </a:xfrm>
          <a:prstGeom prst="ellipse">
            <a:avLst/>
          </a:prstGeom>
          <a:solidFill>
            <a:schemeClr val="bg1">
              <a:lumMod val="85000"/>
            </a:schemeClr>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Овал 27"/>
          <p:cNvSpPr/>
          <p:nvPr/>
        </p:nvSpPr>
        <p:spPr>
          <a:xfrm>
            <a:off x="3883107" y="5138039"/>
            <a:ext cx="876256" cy="336888"/>
          </a:xfrm>
          <a:prstGeom prst="ellipse">
            <a:avLst/>
          </a:prstGeom>
          <a:solidFill>
            <a:schemeClr val="bg1">
              <a:lumMod val="85000"/>
            </a:schemeClr>
          </a:solidFill>
          <a:ln>
            <a:no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907" y="1"/>
            <a:ext cx="9143093" cy="1371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chemeClr val="tx1">
                    <a:lumMod val="65000"/>
                    <a:lumOff val="35000"/>
                  </a:schemeClr>
                </a:solidFill>
                <a:latin typeface="Georgia" panose="02040502050405020303" pitchFamily="18" charset="0"/>
              </a:rPr>
              <a:t>2004</a:t>
            </a:r>
            <a:r>
              <a:rPr lang="ru-RU" sz="4000" dirty="0" smtClean="0">
                <a:solidFill>
                  <a:schemeClr val="tx1">
                    <a:lumMod val="65000"/>
                    <a:lumOff val="35000"/>
                  </a:schemeClr>
                </a:solidFill>
                <a:latin typeface="Georgia" panose="02040502050405020303" pitchFamily="18" charset="0"/>
              </a:rPr>
              <a:t> </a:t>
            </a:r>
            <a:r>
              <a:rPr lang="en-US" sz="4000" dirty="0" smtClean="0">
                <a:solidFill>
                  <a:schemeClr val="tx1">
                    <a:lumMod val="65000"/>
                    <a:lumOff val="35000"/>
                  </a:schemeClr>
                </a:solidFill>
                <a:latin typeface="Georgia" panose="02040502050405020303" pitchFamily="18" charset="0"/>
              </a:rPr>
              <a:t>year – First Experiments</a:t>
            </a:r>
            <a:endParaRPr lang="ru-RU" sz="4000" dirty="0">
              <a:solidFill>
                <a:schemeClr val="tx1">
                  <a:lumMod val="65000"/>
                  <a:lumOff val="35000"/>
                </a:schemeClr>
              </a:solidFill>
              <a:latin typeface="Georgia" panose="02040502050405020303" pitchFamily="18" charset="0"/>
            </a:endParaRPr>
          </a:p>
        </p:txBody>
      </p:sp>
      <p:pic>
        <p:nvPicPr>
          <p:cNvPr id="9" name="Рисунок 8"/>
          <p:cNvPicPr>
            <a:picLocks noChangeAspect="1"/>
          </p:cNvPicPr>
          <p:nvPr/>
        </p:nvPicPr>
        <p:blipFill>
          <a:blip r:embed="rId3"/>
          <a:stretch>
            <a:fillRect/>
          </a:stretch>
        </p:blipFill>
        <p:spPr>
          <a:xfrm>
            <a:off x="0" y="1371600"/>
            <a:ext cx="1975900" cy="1734817"/>
          </a:xfrm>
          <a:prstGeom prst="rect">
            <a:avLst/>
          </a:prstGeom>
          <a:noFill/>
          <a:ln>
            <a:noFill/>
          </a:ln>
        </p:spPr>
      </p:pic>
      <p:pic>
        <p:nvPicPr>
          <p:cNvPr id="10" name="Рисунок 9"/>
          <p:cNvPicPr>
            <a:picLocks noChangeAspect="1"/>
          </p:cNvPicPr>
          <p:nvPr/>
        </p:nvPicPr>
        <p:blipFill>
          <a:blip r:embed="rId4"/>
          <a:stretch>
            <a:fillRect/>
          </a:stretch>
        </p:blipFill>
        <p:spPr>
          <a:xfrm>
            <a:off x="3019430" y="1380336"/>
            <a:ext cx="1954960" cy="1734817"/>
          </a:xfrm>
          <a:prstGeom prst="rect">
            <a:avLst/>
          </a:prstGeom>
          <a:noFill/>
          <a:ln>
            <a:noFill/>
          </a:ln>
        </p:spPr>
      </p:pic>
      <p:cxnSp>
        <p:nvCxnSpPr>
          <p:cNvPr id="11" name="Прямая соединительная линия 10"/>
          <p:cNvCxnSpPr/>
          <p:nvPr/>
        </p:nvCxnSpPr>
        <p:spPr>
          <a:xfrm flipH="1">
            <a:off x="2595245" y="1371600"/>
            <a:ext cx="1" cy="5087257"/>
          </a:xfrm>
          <a:prstGeom prst="line">
            <a:avLst/>
          </a:prstGeom>
          <a:ln>
            <a:solidFill>
              <a:schemeClr val="tx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3826727" y="5087167"/>
            <a:ext cx="989016" cy="43351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146" name="Picture 2" descr="Sony SMD-X 10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36" y="3891187"/>
            <a:ext cx="1390650" cy="2266951"/>
          </a:xfrm>
          <a:prstGeom prst="rect">
            <a:avLst/>
          </a:prstGeom>
          <a:noFill/>
          <a:effectLst>
            <a:glow rad="1244600">
              <a:schemeClr val="accent2">
                <a:satMod val="175000"/>
                <a:alpha val="30000"/>
              </a:schemeClr>
            </a:glow>
          </a:effectLst>
          <a:extLst>
            <a:ext uri="{909E8E84-426E-40DD-AFC4-6F175D3DCCD1}">
              <a14:hiddenFill xmlns:a14="http://schemas.microsoft.com/office/drawing/2010/main">
                <a:solidFill>
                  <a:srgbClr val="FFFFFF"/>
                </a:solidFill>
              </a14:hiddenFill>
            </a:ext>
          </a:extLst>
        </p:spPr>
      </p:pic>
      <p:sp>
        <p:nvSpPr>
          <p:cNvPr id="27" name="Прямоугольник 26"/>
          <p:cNvSpPr/>
          <p:nvPr/>
        </p:nvSpPr>
        <p:spPr>
          <a:xfrm>
            <a:off x="135697" y="3052802"/>
            <a:ext cx="1704506" cy="646331"/>
          </a:xfrm>
          <a:prstGeom prst="rect">
            <a:avLst/>
          </a:prstGeom>
        </p:spPr>
        <p:txBody>
          <a:bodyPr wrap="none">
            <a:spAutoFit/>
          </a:bodyPr>
          <a:lstStyle/>
          <a:p>
            <a:pPr algn="ctr"/>
            <a:r>
              <a:rPr lang="en-US" dirty="0"/>
              <a:t>Mark </a:t>
            </a:r>
            <a:r>
              <a:rPr lang="en-US" dirty="0" err="1" smtClean="0"/>
              <a:t>Grinshtein</a:t>
            </a:r>
            <a:endParaRPr lang="en-US" dirty="0" smtClean="0"/>
          </a:p>
          <a:p>
            <a:pPr algn="ctr"/>
            <a:r>
              <a:rPr lang="ru-RU" dirty="0" err="1" smtClean="0"/>
              <a:t>Netanya</a:t>
            </a:r>
            <a:r>
              <a:rPr lang="en-US" dirty="0" smtClean="0"/>
              <a:t> (Israel)</a:t>
            </a:r>
            <a:endParaRPr lang="ru-RU" dirty="0"/>
          </a:p>
        </p:txBody>
      </p:sp>
      <p:sp>
        <p:nvSpPr>
          <p:cNvPr id="29" name="Прямоугольник 28"/>
          <p:cNvSpPr/>
          <p:nvPr/>
        </p:nvSpPr>
        <p:spPr>
          <a:xfrm>
            <a:off x="3001253" y="3108344"/>
            <a:ext cx="1991314" cy="646331"/>
          </a:xfrm>
          <a:prstGeom prst="rect">
            <a:avLst/>
          </a:prstGeom>
        </p:spPr>
        <p:txBody>
          <a:bodyPr wrap="none">
            <a:spAutoFit/>
          </a:bodyPr>
          <a:lstStyle/>
          <a:p>
            <a:pPr algn="ctr"/>
            <a:r>
              <a:rPr lang="en-US" dirty="0"/>
              <a:t>Michael </a:t>
            </a:r>
            <a:r>
              <a:rPr lang="en-US" dirty="0" err="1" smtClean="0"/>
              <a:t>Shraibman</a:t>
            </a:r>
            <a:endParaRPr lang="en-US" dirty="0" smtClean="0"/>
          </a:p>
          <a:p>
            <a:pPr algn="ctr"/>
            <a:r>
              <a:rPr lang="en-US" dirty="0" err="1" smtClean="0"/>
              <a:t>Herzlia</a:t>
            </a:r>
            <a:r>
              <a:rPr lang="en-US" dirty="0" smtClean="0"/>
              <a:t> (Israel)</a:t>
            </a:r>
            <a:endParaRPr lang="ru-RU" dirty="0"/>
          </a:p>
        </p:txBody>
      </p:sp>
      <p:sp>
        <p:nvSpPr>
          <p:cNvPr id="34" name="Прямоугольник 33"/>
          <p:cNvSpPr/>
          <p:nvPr/>
        </p:nvSpPr>
        <p:spPr>
          <a:xfrm>
            <a:off x="0" y="6482235"/>
            <a:ext cx="5191774" cy="392979"/>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ru-RU" dirty="0"/>
          </a:p>
        </p:txBody>
      </p:sp>
      <p:sp>
        <p:nvSpPr>
          <p:cNvPr id="37" name="Прямоугольник 36"/>
          <p:cNvSpPr/>
          <p:nvPr/>
        </p:nvSpPr>
        <p:spPr>
          <a:xfrm>
            <a:off x="5191775" y="6458857"/>
            <a:ext cx="3952224" cy="41635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ru-RU" dirty="0"/>
          </a:p>
        </p:txBody>
      </p:sp>
      <p:pic>
        <p:nvPicPr>
          <p:cNvPr id="43" name="Рисунок 42"/>
          <p:cNvPicPr>
            <a:picLocks noChangeAspect="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191775" y="4099162"/>
            <a:ext cx="3952225" cy="2359695"/>
          </a:xfrm>
          <a:prstGeom prst="rect">
            <a:avLst/>
          </a:prstGeom>
        </p:spPr>
      </p:pic>
      <p:sp>
        <p:nvSpPr>
          <p:cNvPr id="38" name="Полилиния 37"/>
          <p:cNvSpPr/>
          <p:nvPr/>
        </p:nvSpPr>
        <p:spPr>
          <a:xfrm>
            <a:off x="914400" y="3790335"/>
            <a:ext cx="2667000" cy="486187"/>
          </a:xfrm>
          <a:custGeom>
            <a:avLst/>
            <a:gdLst>
              <a:gd name="connsiteX0" fmla="*/ 0 w 1933575"/>
              <a:gd name="connsiteY0" fmla="*/ 419512 h 486187"/>
              <a:gd name="connsiteX1" fmla="*/ 1038225 w 1933575"/>
              <a:gd name="connsiteY1" fmla="*/ 412 h 486187"/>
              <a:gd name="connsiteX2" fmla="*/ 1933575 w 1933575"/>
              <a:gd name="connsiteY2" fmla="*/ 486187 h 486187"/>
            </a:gdLst>
            <a:ahLst/>
            <a:cxnLst>
              <a:cxn ang="0">
                <a:pos x="connsiteX0" y="connsiteY0"/>
              </a:cxn>
              <a:cxn ang="0">
                <a:pos x="connsiteX1" y="connsiteY1"/>
              </a:cxn>
              <a:cxn ang="0">
                <a:pos x="connsiteX2" y="connsiteY2"/>
              </a:cxn>
            </a:cxnLst>
            <a:rect l="l" t="t" r="r" b="b"/>
            <a:pathLst>
              <a:path w="1933575" h="486187">
                <a:moveTo>
                  <a:pt x="0" y="419512"/>
                </a:moveTo>
                <a:cubicBezTo>
                  <a:pt x="357981" y="204405"/>
                  <a:pt x="715963" y="-10701"/>
                  <a:pt x="1038225" y="412"/>
                </a:cubicBezTo>
                <a:cubicBezTo>
                  <a:pt x="1360488" y="11524"/>
                  <a:pt x="1647031" y="248855"/>
                  <a:pt x="1933575" y="486187"/>
                </a:cubicBezTo>
              </a:path>
            </a:pathLst>
          </a:custGeom>
          <a:noFill/>
          <a:ln>
            <a:headEnd type="none" w="med" len="med"/>
            <a:tailEnd type="arrow" w="med" len="med"/>
          </a:ln>
          <a:effectLst>
            <a:glow rad="571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5" name="Picture 2" descr="Sony SMD-X 10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1918" y="3857154"/>
            <a:ext cx="1390650" cy="2266951"/>
          </a:xfrm>
          <a:prstGeom prst="rect">
            <a:avLst/>
          </a:prstGeom>
          <a:noFill/>
          <a:effectLst>
            <a:glow rad="1244600">
              <a:schemeClr val="accent2">
                <a:satMod val="175000"/>
                <a:alpha val="30000"/>
              </a:schemeClr>
            </a:glow>
          </a:effectLst>
          <a:extLst>
            <a:ext uri="{909E8E84-426E-40DD-AFC4-6F175D3DCCD1}">
              <a14:hiddenFill xmlns:a14="http://schemas.microsoft.com/office/drawing/2010/main">
                <a:solidFill>
                  <a:srgbClr val="FFFFFF"/>
                </a:solidFill>
              </a14:hiddenFill>
            </a:ext>
          </a:extLst>
        </p:spPr>
      </p:pic>
      <p:sp>
        <p:nvSpPr>
          <p:cNvPr id="16" name="Прямоугольник 15"/>
          <p:cNvSpPr/>
          <p:nvPr/>
        </p:nvSpPr>
        <p:spPr>
          <a:xfrm>
            <a:off x="3741423" y="5591227"/>
            <a:ext cx="1312282" cy="646331"/>
          </a:xfrm>
          <a:prstGeom prst="rect">
            <a:avLst/>
          </a:prstGeom>
        </p:spPr>
        <p:txBody>
          <a:bodyPr wrap="none">
            <a:spAutoFit/>
          </a:bodyPr>
          <a:lstStyle/>
          <a:p>
            <a:r>
              <a:rPr lang="en-US" dirty="0" smtClean="0"/>
              <a:t>P</a:t>
            </a:r>
            <a:r>
              <a:rPr lang="ru-RU" dirty="0" err="1" smtClean="0"/>
              <a:t>late</a:t>
            </a:r>
            <a:r>
              <a:rPr lang="ru-RU" dirty="0" smtClean="0"/>
              <a:t> </a:t>
            </a:r>
            <a:endParaRPr lang="en-US" dirty="0" smtClean="0"/>
          </a:p>
          <a:p>
            <a:r>
              <a:rPr lang="en-US" dirty="0" smtClean="0"/>
              <a:t>of m</a:t>
            </a:r>
            <a:r>
              <a:rPr lang="ru-RU" dirty="0" err="1" smtClean="0"/>
              <a:t>etal</a:t>
            </a:r>
            <a:r>
              <a:rPr lang="ru-RU" dirty="0" smtClean="0"/>
              <a:t> </a:t>
            </a:r>
            <a:r>
              <a:rPr lang="ru-RU" dirty="0" err="1" smtClean="0"/>
              <a:t>foil</a:t>
            </a:r>
            <a:endParaRPr lang="ru-RU" dirty="0"/>
          </a:p>
        </p:txBody>
      </p:sp>
    </p:spTree>
    <p:extLst>
      <p:ext uri="{BB962C8B-B14F-4D97-AF65-F5344CB8AC3E}">
        <p14:creationId xmlns:p14="http://schemas.microsoft.com/office/powerpoint/2010/main" val="1852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Прямоугольник 3"/>
          <p:cNvSpPr/>
          <p:nvPr/>
        </p:nvSpPr>
        <p:spPr>
          <a:xfrm>
            <a:off x="0" y="5894700"/>
            <a:ext cx="9143998" cy="9633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ru-RU" dirty="0"/>
          </a:p>
        </p:txBody>
      </p:sp>
      <p:pic>
        <p:nvPicPr>
          <p:cNvPr id="5" name="Рисунок 4"/>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0" y="435231"/>
            <a:ext cx="9144000" cy="5459469"/>
          </a:xfrm>
          <a:prstGeom prst="rect">
            <a:avLst/>
          </a:prstGeom>
        </p:spPr>
      </p:pic>
    </p:spTree>
    <p:extLst>
      <p:ext uri="{BB962C8B-B14F-4D97-AF65-F5344CB8AC3E}">
        <p14:creationId xmlns:p14="http://schemas.microsoft.com/office/powerpoint/2010/main" val="174003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70" y="853585"/>
            <a:ext cx="9143093" cy="613566"/>
          </a:xfrm>
          <a:prstGeom prst="rect">
            <a:avLst/>
          </a:prstGeom>
          <a:noFill/>
        </p:spPr>
        <p:txBody>
          <a:bodyPr wrap="square" rtlCol="0">
            <a:spAutoFit/>
          </a:bodyPr>
          <a:lstStyle/>
          <a:p>
            <a:pPr algn="ctr"/>
            <a:r>
              <a:rPr lang="en-US" sz="3387" dirty="0">
                <a:latin typeface="Segoe UI Light" panose="020B0502040204020203" pitchFamily="34" charset="0"/>
              </a:rPr>
              <a:t>What do we have</a:t>
            </a:r>
            <a:endParaRPr lang="ru-RU" sz="3387" dirty="0">
              <a:latin typeface="Segoe UI Light" panose="020B0502040204020203" pitchFamily="34" charset="0"/>
            </a:endParaRPr>
          </a:p>
        </p:txBody>
      </p:sp>
      <p:sp>
        <p:nvSpPr>
          <p:cNvPr id="12" name="TextBox 11"/>
          <p:cNvSpPr txBox="1"/>
          <p:nvPr/>
        </p:nvSpPr>
        <p:spPr>
          <a:xfrm>
            <a:off x="457" y="5067605"/>
            <a:ext cx="9143093" cy="836896"/>
          </a:xfrm>
          <a:prstGeom prst="rect">
            <a:avLst/>
          </a:prstGeom>
          <a:noFill/>
        </p:spPr>
        <p:txBody>
          <a:bodyPr wrap="square" rtlCol="0">
            <a:spAutoFit/>
          </a:bodyPr>
          <a:lstStyle/>
          <a:p>
            <a:pPr algn="ctr"/>
            <a:r>
              <a:rPr lang="en-US" sz="2419" dirty="0">
                <a:latin typeface="Segoe UI Light" panose="020B0502040204020203" pitchFamily="34" charset="0"/>
              </a:rPr>
              <a:t>The technology establishes a connection between the cell of the technical center and the personal computer</a:t>
            </a:r>
            <a:endParaRPr lang="ru-RU" sz="2419" dirty="0">
              <a:latin typeface="Segoe UI Light" panose="020B0502040204020203" pitchFamily="34" charset="0"/>
            </a:endParaRPr>
          </a:p>
        </p:txBody>
      </p:sp>
      <p:sp>
        <p:nvSpPr>
          <p:cNvPr id="28" name="Прямоугольник 27"/>
          <p:cNvSpPr/>
          <p:nvPr/>
        </p:nvSpPr>
        <p:spPr>
          <a:xfrm>
            <a:off x="457" y="6000170"/>
            <a:ext cx="9143543" cy="85783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Non digital transfer of IC</a:t>
            </a:r>
            <a:endParaRPr lang="ru-RU" sz="2400" dirty="0"/>
          </a:p>
        </p:txBody>
      </p:sp>
      <p:sp>
        <p:nvSpPr>
          <p:cNvPr id="29" name="Прямоугольник 28"/>
          <p:cNvSpPr/>
          <p:nvPr/>
        </p:nvSpPr>
        <p:spPr>
          <a:xfrm>
            <a:off x="457" y="1"/>
            <a:ext cx="9143093" cy="84958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Non-digital variant of IC Medicals Tech. today</a:t>
            </a:r>
            <a:endParaRPr lang="ru-RU" sz="2800" dirty="0"/>
          </a:p>
        </p:txBody>
      </p:sp>
      <p:grpSp>
        <p:nvGrpSpPr>
          <p:cNvPr id="57" name="Группа 145"/>
          <p:cNvGrpSpPr>
            <a:grpSpLocks/>
          </p:cNvGrpSpPr>
          <p:nvPr/>
        </p:nvGrpSpPr>
        <p:grpSpPr bwMode="auto">
          <a:xfrm>
            <a:off x="516841" y="1642305"/>
            <a:ext cx="8107989" cy="3329631"/>
            <a:chOff x="407997" y="6809389"/>
            <a:chExt cx="6850323" cy="2813582"/>
          </a:xfrm>
        </p:grpSpPr>
        <p:grpSp>
          <p:nvGrpSpPr>
            <p:cNvPr id="58" name="Группа 146"/>
            <p:cNvGrpSpPr>
              <a:grpSpLocks/>
            </p:cNvGrpSpPr>
            <p:nvPr/>
          </p:nvGrpSpPr>
          <p:grpSpPr bwMode="auto">
            <a:xfrm>
              <a:off x="4081531" y="6809390"/>
              <a:ext cx="894429" cy="2813581"/>
              <a:chOff x="6581470" y="4753082"/>
              <a:chExt cx="65877" cy="1232786"/>
            </a:xfrm>
          </p:grpSpPr>
          <p:cxnSp>
            <p:nvCxnSpPr>
              <p:cNvPr id="115" name="Прямая соединительная линия 114"/>
              <p:cNvCxnSpPr/>
              <p:nvPr/>
            </p:nvCxnSpPr>
            <p:spPr>
              <a:xfrm>
                <a:off x="6581476" y="4753082"/>
                <a:ext cx="0" cy="1232786"/>
              </a:xfrm>
              <a:prstGeom prst="line">
                <a:avLst/>
              </a:prstGeom>
              <a:ln>
                <a:solidFill>
                  <a:schemeClr val="bg2">
                    <a:lumMod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Прямая соединительная линия 115"/>
              <p:cNvCxnSpPr/>
              <p:nvPr/>
            </p:nvCxnSpPr>
            <p:spPr>
              <a:xfrm>
                <a:off x="6647306" y="4753082"/>
                <a:ext cx="0" cy="1232786"/>
              </a:xfrm>
              <a:prstGeom prst="line">
                <a:avLst/>
              </a:prstGeom>
              <a:ln>
                <a:solidFill>
                  <a:schemeClr val="bg2">
                    <a:lumMod val="25000"/>
                  </a:schemeClr>
                </a:solidFill>
                <a:prstDash val="dash"/>
              </a:ln>
            </p:spPr>
            <p:style>
              <a:lnRef idx="1">
                <a:schemeClr val="accent1"/>
              </a:lnRef>
              <a:fillRef idx="0">
                <a:schemeClr val="accent1"/>
              </a:fillRef>
              <a:effectRef idx="0">
                <a:schemeClr val="accent1"/>
              </a:effectRef>
              <a:fontRef idx="minor">
                <a:schemeClr val="tx1"/>
              </a:fontRef>
            </p:style>
          </p:cxnSp>
        </p:grpSp>
        <p:cxnSp>
          <p:nvCxnSpPr>
            <p:cNvPr id="59" name="Прямая со стрелкой 58"/>
            <p:cNvCxnSpPr/>
            <p:nvPr/>
          </p:nvCxnSpPr>
          <p:spPr>
            <a:xfrm>
              <a:off x="5006839" y="8217198"/>
              <a:ext cx="462180" cy="0"/>
            </a:xfrm>
            <a:prstGeom prst="straightConnector1">
              <a:avLst/>
            </a:prstGeom>
            <a:ln w="38100">
              <a:solidFill>
                <a:schemeClr val="accent2">
                  <a:lumMod val="75000"/>
                </a:schemeClr>
              </a:solidFill>
              <a:prstDash val="dashDot"/>
              <a:tailEnd type="triangle"/>
            </a:ln>
            <a:effectLst>
              <a:glow rad="228600">
                <a:schemeClr val="accent2">
                  <a:satMod val="175000"/>
                  <a:alpha val="40000"/>
                </a:schemeClr>
              </a:glow>
            </a:effectLst>
          </p:spPr>
          <p:style>
            <a:lnRef idx="1">
              <a:schemeClr val="dk1"/>
            </a:lnRef>
            <a:fillRef idx="0">
              <a:schemeClr val="dk1"/>
            </a:fillRef>
            <a:effectRef idx="0">
              <a:schemeClr val="dk1"/>
            </a:effectRef>
            <a:fontRef idx="minor">
              <a:schemeClr val="tx1"/>
            </a:fontRef>
          </p:style>
        </p:cxnSp>
        <p:sp>
          <p:nvSpPr>
            <p:cNvPr id="60" name="TextBox 148"/>
            <p:cNvSpPr txBox="1">
              <a:spLocks noChangeArrowheads="1"/>
            </p:cNvSpPr>
            <p:nvPr/>
          </p:nvSpPr>
          <p:spPr bwMode="auto">
            <a:xfrm>
              <a:off x="1079714" y="6813480"/>
              <a:ext cx="15346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a:solidFill>
                    <a:srgbClr val="000000"/>
                  </a:solidFill>
                  <a:latin typeface="Gill Sans" charset="0"/>
                  <a:ea typeface="ヒラギノ角ゴ ProN W3" charset="0"/>
                  <a:cs typeface="ヒラギノ角ゴ ProN W3" charset="0"/>
                  <a:sym typeface="Gill Sans" charset="0"/>
                </a:defRPr>
              </a:lvl1pPr>
              <a:lvl2pPr marL="742950" indent="-285750">
                <a:defRPr sz="4200">
                  <a:solidFill>
                    <a:srgbClr val="000000"/>
                  </a:solidFill>
                  <a:latin typeface="Gill Sans" charset="0"/>
                  <a:ea typeface="ヒラギノ角ゴ ProN W3" charset="0"/>
                  <a:cs typeface="ヒラギノ角ゴ ProN W3" charset="0"/>
                  <a:sym typeface="Gill Sans" charset="0"/>
                </a:defRPr>
              </a:lvl2pPr>
              <a:lvl3pPr marL="1143000" indent="-228600">
                <a:defRPr sz="4200">
                  <a:solidFill>
                    <a:srgbClr val="000000"/>
                  </a:solidFill>
                  <a:latin typeface="Gill Sans" charset="0"/>
                  <a:ea typeface="ヒラギノ角ゴ ProN W3" charset="0"/>
                  <a:cs typeface="ヒラギノ角ゴ ProN W3" charset="0"/>
                  <a:sym typeface="Gill Sans" charset="0"/>
                </a:defRPr>
              </a:lvl3pPr>
              <a:lvl4pPr marL="1600200" indent="-228600">
                <a:defRPr sz="4200">
                  <a:solidFill>
                    <a:srgbClr val="000000"/>
                  </a:solidFill>
                  <a:latin typeface="Gill Sans" charset="0"/>
                  <a:ea typeface="ヒラギノ角ゴ ProN W3" charset="0"/>
                  <a:cs typeface="ヒラギノ角ゴ ProN W3" charset="0"/>
                  <a:sym typeface="Gill Sans" charset="0"/>
                </a:defRPr>
              </a:lvl4pPr>
              <a:lvl5pPr marL="2057400" indent="-22860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altLang="ru-RU" sz="1400">
                  <a:latin typeface="Lucida Grande" charset="0"/>
                  <a:ea typeface="Open sans" panose="020B0606030504020204" pitchFamily="34" charset="0"/>
                  <a:cs typeface="Open sans" panose="020B0606030504020204" pitchFamily="34" charset="0"/>
                </a:rPr>
                <a:t>Technical center</a:t>
              </a:r>
              <a:endParaRPr lang="ru-RU" altLang="ru-RU" sz="1400">
                <a:latin typeface="Open sans" panose="020B0606030504020204" pitchFamily="34" charset="0"/>
                <a:ea typeface="Open sans" panose="020B0606030504020204" pitchFamily="34" charset="0"/>
                <a:cs typeface="Open sans" panose="020B0606030504020204" pitchFamily="34" charset="0"/>
              </a:endParaRPr>
            </a:p>
          </p:txBody>
        </p:sp>
        <p:grpSp>
          <p:nvGrpSpPr>
            <p:cNvPr id="61" name="Группа 60"/>
            <p:cNvGrpSpPr/>
            <p:nvPr/>
          </p:nvGrpSpPr>
          <p:grpSpPr>
            <a:xfrm>
              <a:off x="485741" y="7676092"/>
              <a:ext cx="2103584" cy="639726"/>
              <a:chOff x="-51" y="3025930"/>
              <a:chExt cx="2714264" cy="825441"/>
            </a:xfrm>
            <a:effectLst>
              <a:glow rad="63500">
                <a:schemeClr val="accent1">
                  <a:satMod val="175000"/>
                  <a:alpha val="40000"/>
                </a:schemeClr>
              </a:glow>
            </a:effectLst>
          </p:grpSpPr>
          <p:sp>
            <p:nvSpPr>
              <p:cNvPr id="110" name="Куб 109"/>
              <p:cNvSpPr/>
              <p:nvPr/>
            </p:nvSpPr>
            <p:spPr>
              <a:xfrm flipH="1" flipV="1">
                <a:off x="-51" y="3025930"/>
                <a:ext cx="2714263" cy="825439"/>
              </a:xfrm>
              <a:prstGeom prst="cube">
                <a:avLst>
                  <a:gd name="adj" fmla="val 68602"/>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400">
                  <a:latin typeface="Open sans" panose="020B0606030504020204" pitchFamily="34" charset="0"/>
                  <a:ea typeface="Open sans" panose="020B0606030504020204" pitchFamily="34" charset="0"/>
                  <a:cs typeface="Open sans" panose="020B0606030504020204" pitchFamily="34" charset="0"/>
                </a:endParaRPr>
              </a:p>
            </p:txBody>
          </p:sp>
          <p:grpSp>
            <p:nvGrpSpPr>
              <p:cNvPr id="111" name="Группа 110"/>
              <p:cNvGrpSpPr/>
              <p:nvPr/>
            </p:nvGrpSpPr>
            <p:grpSpPr>
              <a:xfrm>
                <a:off x="638337" y="3319237"/>
                <a:ext cx="1208456" cy="421887"/>
                <a:chOff x="618046" y="5272619"/>
                <a:chExt cx="2306472" cy="805218"/>
              </a:xfrm>
            </p:grpSpPr>
            <p:sp>
              <p:nvSpPr>
                <p:cNvPr id="113" name="Овал 112"/>
                <p:cNvSpPr/>
                <p:nvPr/>
              </p:nvSpPr>
              <p:spPr>
                <a:xfrm>
                  <a:off x="618046" y="5272619"/>
                  <a:ext cx="2306472" cy="805218"/>
                </a:xfrm>
                <a:prstGeom prst="ellipse">
                  <a:avLst/>
                </a:prstGeom>
                <a:gradFill flip="none" rotWithShape="1">
                  <a:gsLst>
                    <a:gs pos="0">
                      <a:schemeClr val="accent1">
                        <a:lumMod val="5000"/>
                        <a:lumOff val="95000"/>
                      </a:schemeClr>
                    </a:gs>
                    <a:gs pos="88000">
                      <a:schemeClr val="bg1">
                        <a:lumMod val="85000"/>
                      </a:schemeClr>
                    </a:gs>
                    <a:gs pos="36000">
                      <a:schemeClr val="bg1">
                        <a:lumMod val="95000"/>
                      </a:schemeClr>
                    </a:gs>
                  </a:gsLst>
                  <a:path path="rect">
                    <a:fillToRect l="50000" t="50000" r="50000" b="50000"/>
                  </a:path>
                  <a:tileRect/>
                </a:gradFill>
                <a:ln>
                  <a:solidFill>
                    <a:schemeClr val="bg2">
                      <a:lumMod val="50000"/>
                    </a:schemeClr>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400">
                    <a:latin typeface="Open sans" panose="020B0606030504020204" pitchFamily="34" charset="0"/>
                    <a:ea typeface="Open sans" panose="020B0606030504020204" pitchFamily="34" charset="0"/>
                    <a:cs typeface="Open sans" panose="020B0606030504020204" pitchFamily="34" charset="0"/>
                  </a:endParaRPr>
                </a:p>
              </p:txBody>
            </p:sp>
            <p:sp>
              <p:nvSpPr>
                <p:cNvPr id="114" name="Овал 113"/>
                <p:cNvSpPr/>
                <p:nvPr/>
              </p:nvSpPr>
              <p:spPr>
                <a:xfrm>
                  <a:off x="1517179" y="5586519"/>
                  <a:ext cx="508204" cy="177421"/>
                </a:xfrm>
                <a:prstGeom prst="ellipse">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400">
                    <a:latin typeface="Open sans" panose="020B0606030504020204" pitchFamily="34" charset="0"/>
                    <a:ea typeface="Open sans" panose="020B0606030504020204" pitchFamily="34" charset="0"/>
                    <a:cs typeface="Open sans" panose="020B0606030504020204" pitchFamily="34" charset="0"/>
                  </a:endParaRPr>
                </a:p>
              </p:txBody>
            </p:sp>
          </p:grpSp>
          <p:sp>
            <p:nvSpPr>
              <p:cNvPr id="112" name="Куб 111"/>
              <p:cNvSpPr/>
              <p:nvPr/>
            </p:nvSpPr>
            <p:spPr>
              <a:xfrm>
                <a:off x="1792" y="3025932"/>
                <a:ext cx="2712421" cy="825439"/>
              </a:xfrm>
              <a:prstGeom prst="cube">
                <a:avLst>
                  <a:gd name="adj" fmla="val 68602"/>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4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2" name="Группа 61"/>
            <p:cNvGrpSpPr/>
            <p:nvPr/>
          </p:nvGrpSpPr>
          <p:grpSpPr>
            <a:xfrm>
              <a:off x="5498061" y="7642930"/>
              <a:ext cx="1563470" cy="639724"/>
              <a:chOff x="6713033" y="3025932"/>
              <a:chExt cx="2017352" cy="825439"/>
            </a:xfrm>
            <a:effectLst>
              <a:glow rad="63500">
                <a:schemeClr val="accent1">
                  <a:satMod val="175000"/>
                  <a:alpha val="40000"/>
                </a:schemeClr>
              </a:glow>
            </a:effectLst>
          </p:grpSpPr>
          <p:sp>
            <p:nvSpPr>
              <p:cNvPr id="105" name="Куб 104"/>
              <p:cNvSpPr/>
              <p:nvPr/>
            </p:nvSpPr>
            <p:spPr>
              <a:xfrm flipH="1" flipV="1">
                <a:off x="6713033" y="3025932"/>
                <a:ext cx="2017352" cy="825439"/>
              </a:xfrm>
              <a:prstGeom prst="cube">
                <a:avLst>
                  <a:gd name="adj" fmla="val 68602"/>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400">
                  <a:latin typeface="Open sans" panose="020B0606030504020204" pitchFamily="34" charset="0"/>
                  <a:ea typeface="Open sans" panose="020B0606030504020204" pitchFamily="34" charset="0"/>
                  <a:cs typeface="Open sans" panose="020B0606030504020204" pitchFamily="34" charset="0"/>
                </a:endParaRPr>
              </a:p>
            </p:txBody>
          </p:sp>
          <p:grpSp>
            <p:nvGrpSpPr>
              <p:cNvPr id="106" name="Группа 105"/>
              <p:cNvGrpSpPr/>
              <p:nvPr/>
            </p:nvGrpSpPr>
            <p:grpSpPr>
              <a:xfrm>
                <a:off x="7124409" y="3338287"/>
                <a:ext cx="1208456" cy="421887"/>
                <a:chOff x="1514901" y="5308979"/>
                <a:chExt cx="2306472" cy="805218"/>
              </a:xfrm>
            </p:grpSpPr>
            <p:sp>
              <p:nvSpPr>
                <p:cNvPr id="108" name="Овал 107"/>
                <p:cNvSpPr/>
                <p:nvPr/>
              </p:nvSpPr>
              <p:spPr>
                <a:xfrm>
                  <a:off x="1514901" y="5308979"/>
                  <a:ext cx="2306472" cy="805218"/>
                </a:xfrm>
                <a:prstGeom prst="ellipse">
                  <a:avLst/>
                </a:prstGeom>
                <a:gradFill flip="none" rotWithShape="1">
                  <a:gsLst>
                    <a:gs pos="0">
                      <a:schemeClr val="accent1">
                        <a:lumMod val="5000"/>
                        <a:lumOff val="95000"/>
                      </a:schemeClr>
                    </a:gs>
                    <a:gs pos="88000">
                      <a:schemeClr val="bg1">
                        <a:lumMod val="85000"/>
                      </a:schemeClr>
                    </a:gs>
                    <a:gs pos="36000">
                      <a:schemeClr val="bg1">
                        <a:lumMod val="95000"/>
                      </a:schemeClr>
                    </a:gs>
                  </a:gsLst>
                  <a:path path="rect">
                    <a:fillToRect l="50000" t="50000" r="50000" b="50000"/>
                  </a:path>
                  <a:tileRect/>
                </a:gradFill>
                <a:ln>
                  <a:solidFill>
                    <a:schemeClr val="bg2">
                      <a:lumMod val="50000"/>
                    </a:schemeClr>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400">
                    <a:latin typeface="Open sans" panose="020B0606030504020204" pitchFamily="34" charset="0"/>
                    <a:ea typeface="Open sans" panose="020B0606030504020204" pitchFamily="34" charset="0"/>
                    <a:cs typeface="Open sans" panose="020B0606030504020204" pitchFamily="34" charset="0"/>
                  </a:endParaRPr>
                </a:p>
              </p:txBody>
            </p:sp>
            <p:sp>
              <p:nvSpPr>
                <p:cNvPr id="109" name="Овал 108"/>
                <p:cNvSpPr/>
                <p:nvPr/>
              </p:nvSpPr>
              <p:spPr>
                <a:xfrm>
                  <a:off x="2414035" y="5622878"/>
                  <a:ext cx="508204" cy="177420"/>
                </a:xfrm>
                <a:prstGeom prst="ellipse">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400">
                    <a:latin typeface="Open sans" panose="020B0606030504020204" pitchFamily="34" charset="0"/>
                    <a:ea typeface="Open sans" panose="020B0606030504020204" pitchFamily="34" charset="0"/>
                    <a:cs typeface="Open sans" panose="020B0606030504020204" pitchFamily="34" charset="0"/>
                  </a:endParaRPr>
                </a:p>
              </p:txBody>
            </p:sp>
          </p:grpSp>
          <p:sp>
            <p:nvSpPr>
              <p:cNvPr id="107" name="Куб 106"/>
              <p:cNvSpPr/>
              <p:nvPr/>
            </p:nvSpPr>
            <p:spPr>
              <a:xfrm>
                <a:off x="6713033" y="3025932"/>
                <a:ext cx="2017352" cy="825439"/>
              </a:xfrm>
              <a:prstGeom prst="cube">
                <a:avLst>
                  <a:gd name="adj" fmla="val 68602"/>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400">
                  <a:latin typeface="Open sans" panose="020B0606030504020204" pitchFamily="34" charset="0"/>
                  <a:ea typeface="Open sans" panose="020B0606030504020204" pitchFamily="34" charset="0"/>
                  <a:cs typeface="Open sans" panose="020B0606030504020204" pitchFamily="34" charset="0"/>
                </a:endParaRPr>
              </a:p>
            </p:txBody>
          </p:sp>
        </p:grpSp>
        <p:sp>
          <p:nvSpPr>
            <p:cNvPr id="63" name="Прямоугольник 62"/>
            <p:cNvSpPr/>
            <p:nvPr/>
          </p:nvSpPr>
          <p:spPr>
            <a:xfrm>
              <a:off x="407997" y="6809389"/>
              <a:ext cx="3110030" cy="1757694"/>
            </a:xfrm>
            <a:prstGeom prst="rect">
              <a:avLst/>
            </a:prstGeom>
            <a:noFill/>
            <a:ln>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400">
                <a:latin typeface="Open sans" panose="020B0606030504020204" pitchFamily="34" charset="0"/>
                <a:ea typeface="Open sans" panose="020B0606030504020204" pitchFamily="34" charset="0"/>
                <a:cs typeface="Open sans" panose="020B0606030504020204" pitchFamily="34" charset="0"/>
              </a:endParaRPr>
            </a:p>
          </p:txBody>
        </p:sp>
        <p:sp>
          <p:nvSpPr>
            <p:cNvPr id="64" name="Куб 63"/>
            <p:cNvSpPr/>
            <p:nvPr/>
          </p:nvSpPr>
          <p:spPr>
            <a:xfrm>
              <a:off x="2278143" y="7122185"/>
              <a:ext cx="1120818" cy="1165445"/>
            </a:xfrm>
            <a:prstGeom prst="cube">
              <a:avLst>
                <a:gd name="adj" fmla="val 6188"/>
              </a:avLst>
            </a:prstGeom>
            <a:solidFill>
              <a:schemeClr val="bg2">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eaLnBrk="1" hangingPunct="1">
                <a:defRPr/>
              </a:pPr>
              <a:r>
                <a:rPr lang="en-US" sz="1100" dirty="0">
                  <a:solidFill>
                    <a:schemeClr val="bg1"/>
                  </a:solidFill>
                  <a:latin typeface="Lucida Grande"/>
                  <a:ea typeface="Open sans" panose="020B0606030504020204" pitchFamily="34" charset="0"/>
                  <a:cs typeface="Open sans" panose="020B0606030504020204" pitchFamily="34" charset="0"/>
                </a:rPr>
                <a:t>Transmitter</a:t>
              </a:r>
              <a:endParaRPr lang="ru-RU" sz="1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65" name="Прямая со стрелкой 64"/>
            <p:cNvCxnSpPr/>
            <p:nvPr/>
          </p:nvCxnSpPr>
          <p:spPr>
            <a:xfrm flipV="1">
              <a:off x="3359447" y="8203779"/>
              <a:ext cx="696904" cy="9107"/>
            </a:xfrm>
            <a:prstGeom prst="straightConnector1">
              <a:avLst/>
            </a:prstGeom>
            <a:ln w="38100">
              <a:solidFill>
                <a:schemeClr val="accent2">
                  <a:lumMod val="75000"/>
                </a:schemeClr>
              </a:solidFill>
              <a:prstDash val="dashDot"/>
              <a:tailEnd type="triangle"/>
            </a:ln>
            <a:effectLst>
              <a:glow rad="228600">
                <a:schemeClr val="accent2">
                  <a:satMod val="175000"/>
                  <a:alpha val="40000"/>
                </a:schemeClr>
              </a:glow>
            </a:effectLst>
          </p:spPr>
          <p:style>
            <a:lnRef idx="1">
              <a:schemeClr val="dk1"/>
            </a:lnRef>
            <a:fillRef idx="0">
              <a:schemeClr val="dk1"/>
            </a:fillRef>
            <a:effectRef idx="0">
              <a:schemeClr val="dk1"/>
            </a:effectRef>
            <a:fontRef idx="minor">
              <a:schemeClr val="tx1"/>
            </a:fontRef>
          </p:style>
        </p:cxnSp>
        <p:sp>
          <p:nvSpPr>
            <p:cNvPr id="66" name="TextBox 154"/>
            <p:cNvSpPr txBox="1">
              <a:spLocks noChangeArrowheads="1"/>
            </p:cNvSpPr>
            <p:nvPr/>
          </p:nvSpPr>
          <p:spPr bwMode="auto">
            <a:xfrm>
              <a:off x="5664429" y="7184895"/>
              <a:ext cx="14478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a:solidFill>
                    <a:srgbClr val="000000"/>
                  </a:solidFill>
                  <a:latin typeface="Gill Sans" charset="0"/>
                  <a:ea typeface="ヒラギノ角ゴ ProN W3" charset="0"/>
                  <a:cs typeface="ヒラギノ角ゴ ProN W3" charset="0"/>
                  <a:sym typeface="Gill Sans" charset="0"/>
                </a:defRPr>
              </a:lvl1pPr>
              <a:lvl2pPr marL="742950" indent="-285750">
                <a:defRPr sz="4200">
                  <a:solidFill>
                    <a:srgbClr val="000000"/>
                  </a:solidFill>
                  <a:latin typeface="Gill Sans" charset="0"/>
                  <a:ea typeface="ヒラギノ角ゴ ProN W3" charset="0"/>
                  <a:cs typeface="ヒラギノ角ゴ ProN W3" charset="0"/>
                  <a:sym typeface="Gill Sans" charset="0"/>
                </a:defRPr>
              </a:lvl2pPr>
              <a:lvl3pPr marL="1143000" indent="-228600">
                <a:defRPr sz="4200">
                  <a:solidFill>
                    <a:srgbClr val="000000"/>
                  </a:solidFill>
                  <a:latin typeface="Gill Sans" charset="0"/>
                  <a:ea typeface="ヒラギノ角ゴ ProN W3" charset="0"/>
                  <a:cs typeface="ヒラギノ角ゴ ProN W3" charset="0"/>
                  <a:sym typeface="Gill Sans" charset="0"/>
                </a:defRPr>
              </a:lvl3pPr>
              <a:lvl4pPr marL="1600200" indent="-228600">
                <a:defRPr sz="4200">
                  <a:solidFill>
                    <a:srgbClr val="000000"/>
                  </a:solidFill>
                  <a:latin typeface="Gill Sans" charset="0"/>
                  <a:ea typeface="ヒラギノ角ゴ ProN W3" charset="0"/>
                  <a:cs typeface="ヒラギノ角ゴ ProN W3" charset="0"/>
                  <a:sym typeface="Gill Sans" charset="0"/>
                </a:defRPr>
              </a:lvl4pPr>
              <a:lvl5pPr marL="2057400" indent="-22860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altLang="ru-RU" sz="1200">
                  <a:latin typeface="Lucida Grande" charset="0"/>
                  <a:ea typeface="Open sans" panose="020B0606030504020204" pitchFamily="34" charset="0"/>
                  <a:cs typeface="Open sans" panose="020B0606030504020204" pitchFamily="34" charset="0"/>
                </a:rPr>
                <a:t>Secondary carrier</a:t>
              </a:r>
              <a:endParaRPr lang="ru-RU" altLang="ru-RU" sz="1200">
                <a:latin typeface="Open sans" panose="020B0606030504020204" pitchFamily="34" charset="0"/>
                <a:ea typeface="Open sans" panose="020B0606030504020204" pitchFamily="34" charset="0"/>
                <a:cs typeface="Open sans" panose="020B0606030504020204" pitchFamily="34" charset="0"/>
              </a:endParaRPr>
            </a:p>
            <a:p>
              <a:pPr algn="ctr" eaLnBrk="1" hangingPunct="1"/>
              <a:r>
                <a:rPr lang="en-US" altLang="ru-RU" sz="1200" i="1">
                  <a:latin typeface="Lucida Grande" charset="0"/>
                  <a:ea typeface="Open sans" panose="020B0606030504020204" pitchFamily="34" charset="0"/>
                  <a:cs typeface="Open sans" panose="020B0606030504020204" pitchFamily="34" charset="0"/>
                </a:rPr>
                <a:t>e.g.</a:t>
              </a:r>
              <a:r>
                <a:rPr lang="ru-RU" altLang="ru-RU" sz="1200" i="1">
                  <a:latin typeface="Open sans" panose="020B0606030504020204" pitchFamily="34" charset="0"/>
                  <a:ea typeface="Open sans" panose="020B0606030504020204" pitchFamily="34" charset="0"/>
                  <a:cs typeface="Open sans" panose="020B0606030504020204" pitchFamily="34" charset="0"/>
                </a:rPr>
                <a:t>, </a:t>
              </a:r>
              <a:r>
                <a:rPr lang="en-US" altLang="ru-RU" sz="1200" i="1">
                  <a:latin typeface="Lucida Grande" charset="0"/>
                  <a:ea typeface="Open sans" panose="020B0606030504020204" pitchFamily="34" charset="0"/>
                  <a:cs typeface="Open sans" panose="020B0606030504020204" pitchFamily="34" charset="0"/>
                </a:rPr>
                <a:t>compact-disc</a:t>
              </a:r>
              <a:endParaRPr lang="ru-RU" altLang="ru-RU" sz="1200" i="1">
                <a:latin typeface="Open sans" panose="020B0606030504020204" pitchFamily="34" charset="0"/>
                <a:ea typeface="Open sans" panose="020B0606030504020204" pitchFamily="34" charset="0"/>
                <a:cs typeface="Open sans" panose="020B0606030504020204" pitchFamily="34" charset="0"/>
              </a:endParaRPr>
            </a:p>
          </p:txBody>
        </p:sp>
        <p:sp>
          <p:nvSpPr>
            <p:cNvPr id="67" name="TextBox 155"/>
            <p:cNvSpPr txBox="1">
              <a:spLocks noChangeArrowheads="1"/>
            </p:cNvSpPr>
            <p:nvPr/>
          </p:nvSpPr>
          <p:spPr bwMode="auto">
            <a:xfrm>
              <a:off x="5396079" y="8322316"/>
              <a:ext cx="18622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a:solidFill>
                    <a:srgbClr val="000000"/>
                  </a:solidFill>
                  <a:latin typeface="Gill Sans" charset="0"/>
                  <a:ea typeface="ヒラギノ角ゴ ProN W3" charset="0"/>
                  <a:cs typeface="ヒラギノ角ゴ ProN W3" charset="0"/>
                  <a:sym typeface="Gill Sans" charset="0"/>
                </a:defRPr>
              </a:lvl1pPr>
              <a:lvl2pPr marL="742950" indent="-285750">
                <a:defRPr sz="4200">
                  <a:solidFill>
                    <a:srgbClr val="000000"/>
                  </a:solidFill>
                  <a:latin typeface="Gill Sans" charset="0"/>
                  <a:ea typeface="ヒラギノ角ゴ ProN W3" charset="0"/>
                  <a:cs typeface="ヒラギノ角ゴ ProN W3" charset="0"/>
                  <a:sym typeface="Gill Sans" charset="0"/>
                </a:defRPr>
              </a:lvl2pPr>
              <a:lvl3pPr marL="1143000" indent="-228600">
                <a:defRPr sz="4200">
                  <a:solidFill>
                    <a:srgbClr val="000000"/>
                  </a:solidFill>
                  <a:latin typeface="Gill Sans" charset="0"/>
                  <a:ea typeface="ヒラギノ角ゴ ProN W3" charset="0"/>
                  <a:cs typeface="ヒラギノ角ゴ ProN W3" charset="0"/>
                  <a:sym typeface="Gill Sans" charset="0"/>
                </a:defRPr>
              </a:lvl3pPr>
              <a:lvl4pPr marL="1600200" indent="-228600">
                <a:defRPr sz="4200">
                  <a:solidFill>
                    <a:srgbClr val="000000"/>
                  </a:solidFill>
                  <a:latin typeface="Gill Sans" charset="0"/>
                  <a:ea typeface="ヒラギノ角ゴ ProN W3" charset="0"/>
                  <a:cs typeface="ヒラギノ角ゴ ProN W3" charset="0"/>
                  <a:sym typeface="Gill Sans" charset="0"/>
                </a:defRPr>
              </a:lvl4pPr>
              <a:lvl5pPr marL="2057400" indent="-22860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altLang="ru-RU" sz="1400">
                  <a:latin typeface="Lucida Grande" charset="0"/>
                  <a:ea typeface="Open sans" panose="020B0606030504020204" pitchFamily="34" charset="0"/>
                  <a:cs typeface="Open sans" panose="020B0606030504020204" pitchFamily="34" charset="0"/>
                </a:rPr>
                <a:t>The receiving device</a:t>
              </a:r>
              <a:endParaRPr lang="ru-RU" altLang="ru-RU" sz="1400">
                <a:latin typeface="Open sans" panose="020B0606030504020204" pitchFamily="34" charset="0"/>
                <a:ea typeface="Open sans" panose="020B0606030504020204" pitchFamily="34" charset="0"/>
                <a:cs typeface="Open sans" panose="020B0606030504020204" pitchFamily="34" charset="0"/>
              </a:endParaRPr>
            </a:p>
          </p:txBody>
        </p:sp>
        <p:sp>
          <p:nvSpPr>
            <p:cNvPr id="68" name="TextBox 156"/>
            <p:cNvSpPr txBox="1">
              <a:spLocks noChangeArrowheads="1"/>
            </p:cNvSpPr>
            <p:nvPr/>
          </p:nvSpPr>
          <p:spPr bwMode="auto">
            <a:xfrm>
              <a:off x="4171640" y="8074086"/>
              <a:ext cx="7906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a:solidFill>
                    <a:srgbClr val="000000"/>
                  </a:solidFill>
                  <a:latin typeface="Gill Sans" charset="0"/>
                  <a:ea typeface="ヒラギノ角ゴ ProN W3" charset="0"/>
                  <a:cs typeface="ヒラギノ角ゴ ProN W3" charset="0"/>
                  <a:sym typeface="Gill Sans" charset="0"/>
                </a:defRPr>
              </a:lvl1pPr>
              <a:lvl2pPr marL="742950" indent="-285750">
                <a:defRPr sz="4200">
                  <a:solidFill>
                    <a:srgbClr val="000000"/>
                  </a:solidFill>
                  <a:latin typeface="Gill Sans" charset="0"/>
                  <a:ea typeface="ヒラギノ角ゴ ProN W3" charset="0"/>
                  <a:cs typeface="ヒラギノ角ゴ ProN W3" charset="0"/>
                  <a:sym typeface="Gill Sans" charset="0"/>
                </a:defRPr>
              </a:lvl2pPr>
              <a:lvl3pPr marL="1143000" indent="-228600">
                <a:defRPr sz="4200">
                  <a:solidFill>
                    <a:srgbClr val="000000"/>
                  </a:solidFill>
                  <a:latin typeface="Gill Sans" charset="0"/>
                  <a:ea typeface="ヒラギノ角ゴ ProN W3" charset="0"/>
                  <a:cs typeface="ヒラギノ角ゴ ProN W3" charset="0"/>
                  <a:sym typeface="Gill Sans" charset="0"/>
                </a:defRPr>
              </a:lvl3pPr>
              <a:lvl4pPr marL="1600200" indent="-228600">
                <a:defRPr sz="4200">
                  <a:solidFill>
                    <a:srgbClr val="000000"/>
                  </a:solidFill>
                  <a:latin typeface="Gill Sans" charset="0"/>
                  <a:ea typeface="ヒラギノ角ゴ ProN W3" charset="0"/>
                  <a:cs typeface="ヒラギノ角ゴ ProN W3" charset="0"/>
                  <a:sym typeface="Gill Sans" charset="0"/>
                </a:defRPr>
              </a:lvl4pPr>
              <a:lvl5pPr marL="2057400" indent="-22860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altLang="ru-RU" sz="1400">
                  <a:latin typeface="Lucida Grande" charset="0"/>
                  <a:ea typeface="Open sans" panose="020B0606030504020204" pitchFamily="34" charset="0"/>
                  <a:cs typeface="Open sans" panose="020B0606030504020204" pitchFamily="34" charset="0"/>
                </a:rPr>
                <a:t>Internet</a:t>
              </a:r>
              <a:endParaRPr lang="ru-RU" altLang="ru-RU" sz="1400">
                <a:latin typeface="Open sans" panose="020B0606030504020204" pitchFamily="34" charset="0"/>
                <a:ea typeface="Open sans" panose="020B0606030504020204" pitchFamily="34" charset="0"/>
                <a:cs typeface="Open sans" panose="020B0606030504020204" pitchFamily="34" charset="0"/>
              </a:endParaRPr>
            </a:p>
          </p:txBody>
        </p:sp>
        <p:sp>
          <p:nvSpPr>
            <p:cNvPr id="69" name="Равнобедренный треугольник 68"/>
            <p:cNvSpPr/>
            <p:nvPr/>
          </p:nvSpPr>
          <p:spPr>
            <a:xfrm rot="5400000">
              <a:off x="2657542" y="7565206"/>
              <a:ext cx="368370" cy="317512"/>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400">
                <a:latin typeface="Open sans" panose="020B0606030504020204" pitchFamily="34" charset="0"/>
                <a:ea typeface="Open sans" panose="020B0606030504020204" pitchFamily="34" charset="0"/>
                <a:cs typeface="Open sans" panose="020B0606030504020204" pitchFamily="34" charset="0"/>
              </a:endParaRPr>
            </a:p>
          </p:txBody>
        </p:sp>
        <p:sp>
          <p:nvSpPr>
            <p:cNvPr id="70" name="TextBox 158"/>
            <p:cNvSpPr txBox="1">
              <a:spLocks noChangeArrowheads="1"/>
            </p:cNvSpPr>
            <p:nvPr/>
          </p:nvSpPr>
          <p:spPr bwMode="auto">
            <a:xfrm>
              <a:off x="577389" y="7226748"/>
              <a:ext cx="17427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a:solidFill>
                    <a:srgbClr val="000000"/>
                  </a:solidFill>
                  <a:latin typeface="Gill Sans" charset="0"/>
                  <a:ea typeface="ヒラギノ角ゴ ProN W3" charset="0"/>
                  <a:cs typeface="ヒラギノ角ゴ ProN W3" charset="0"/>
                  <a:sym typeface="Gill Sans" charset="0"/>
                </a:defRPr>
              </a:lvl1pPr>
              <a:lvl2pPr marL="742950" indent="-285750">
                <a:defRPr sz="4200">
                  <a:solidFill>
                    <a:srgbClr val="000000"/>
                  </a:solidFill>
                  <a:latin typeface="Gill Sans" charset="0"/>
                  <a:ea typeface="ヒラギノ角ゴ ProN W3" charset="0"/>
                  <a:cs typeface="ヒラギノ角ゴ ProN W3" charset="0"/>
                  <a:sym typeface="Gill Sans" charset="0"/>
                </a:defRPr>
              </a:lvl2pPr>
              <a:lvl3pPr marL="1143000" indent="-228600">
                <a:defRPr sz="4200">
                  <a:solidFill>
                    <a:srgbClr val="000000"/>
                  </a:solidFill>
                  <a:latin typeface="Gill Sans" charset="0"/>
                  <a:ea typeface="ヒラギノ角ゴ ProN W3" charset="0"/>
                  <a:cs typeface="ヒラギノ角ゴ ProN W3" charset="0"/>
                  <a:sym typeface="Gill Sans" charset="0"/>
                </a:defRPr>
              </a:lvl3pPr>
              <a:lvl4pPr marL="1600200" indent="-228600">
                <a:defRPr sz="4200">
                  <a:solidFill>
                    <a:srgbClr val="000000"/>
                  </a:solidFill>
                  <a:latin typeface="Gill Sans" charset="0"/>
                  <a:ea typeface="ヒラギノ角ゴ ProN W3" charset="0"/>
                  <a:cs typeface="ヒラギノ角ゴ ProN W3" charset="0"/>
                  <a:sym typeface="Gill Sans" charset="0"/>
                </a:defRPr>
              </a:lvl4pPr>
              <a:lvl5pPr marL="2057400" indent="-22860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altLang="ru-RU" sz="1200">
                  <a:latin typeface="Lucida Grande" charset="0"/>
                  <a:ea typeface="Open sans" panose="020B0606030504020204" pitchFamily="34" charset="0"/>
                  <a:cs typeface="Open sans" panose="020B0606030504020204" pitchFamily="34" charset="0"/>
                </a:rPr>
                <a:t>Secondary carrier</a:t>
              </a:r>
              <a:endParaRPr lang="ru-RU" altLang="ru-RU" sz="1200">
                <a:latin typeface="Open sans" panose="020B0606030504020204" pitchFamily="34" charset="0"/>
                <a:ea typeface="Open sans" panose="020B0606030504020204" pitchFamily="34" charset="0"/>
                <a:cs typeface="Open sans" panose="020B0606030504020204" pitchFamily="34" charset="0"/>
              </a:endParaRPr>
            </a:p>
            <a:p>
              <a:pPr algn="ctr" eaLnBrk="1" hangingPunct="1"/>
              <a:r>
                <a:rPr lang="en-US" altLang="ru-RU" sz="1200" i="1">
                  <a:latin typeface="Lucida Grande" charset="0"/>
                  <a:ea typeface="Open sans" panose="020B0606030504020204" pitchFamily="34" charset="0"/>
                  <a:cs typeface="Open sans" panose="020B0606030504020204" pitchFamily="34" charset="0"/>
                </a:rPr>
                <a:t>with IC of medical drug</a:t>
              </a:r>
              <a:endParaRPr lang="ru-RU" altLang="ru-RU" sz="1200" i="1">
                <a:latin typeface="Open sans" panose="020B0606030504020204" pitchFamily="34" charset="0"/>
                <a:ea typeface="Open sans" panose="020B0606030504020204" pitchFamily="34" charset="0"/>
                <a:cs typeface="Open sans" panose="020B0606030504020204" pitchFamily="34" charset="0"/>
              </a:endParaRPr>
            </a:p>
          </p:txBody>
        </p:sp>
        <p:cxnSp>
          <p:nvCxnSpPr>
            <p:cNvPr id="71" name="Прямая соединительная линия 70"/>
            <p:cNvCxnSpPr/>
            <p:nvPr/>
          </p:nvCxnSpPr>
          <p:spPr>
            <a:xfrm>
              <a:off x="6855080" y="8108210"/>
              <a:ext cx="0" cy="223879"/>
            </a:xfrm>
            <a:prstGeom prst="line">
              <a:avLst/>
            </a:prstGeom>
            <a:ln>
              <a:solidFill>
                <a:schemeClr val="tx1">
                  <a:lumMod val="85000"/>
                  <a:lumOff val="15000"/>
                </a:schemeClr>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Прямая соединительная линия 71"/>
            <p:cNvCxnSpPr/>
            <p:nvPr/>
          </p:nvCxnSpPr>
          <p:spPr>
            <a:xfrm>
              <a:off x="6597895" y="7577884"/>
              <a:ext cx="0" cy="422355"/>
            </a:xfrm>
            <a:prstGeom prst="line">
              <a:avLst/>
            </a:prstGeom>
            <a:ln>
              <a:solidFill>
                <a:schemeClr val="tx1">
                  <a:lumMod val="85000"/>
                  <a:lumOff val="15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3" name="TextBox 161"/>
            <p:cNvSpPr txBox="1">
              <a:spLocks noChangeArrowheads="1"/>
            </p:cNvSpPr>
            <p:nvPr/>
          </p:nvSpPr>
          <p:spPr bwMode="auto">
            <a:xfrm>
              <a:off x="684047" y="8314647"/>
              <a:ext cx="1345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a:solidFill>
                    <a:srgbClr val="000000"/>
                  </a:solidFill>
                  <a:latin typeface="Gill Sans" charset="0"/>
                  <a:ea typeface="ヒラギノ角ゴ ProN W3" charset="0"/>
                  <a:cs typeface="ヒラギノ角ゴ ProN W3" charset="0"/>
                  <a:sym typeface="Gill Sans" charset="0"/>
                </a:defRPr>
              </a:lvl1pPr>
              <a:lvl2pPr marL="742950" indent="-285750">
                <a:defRPr sz="4200">
                  <a:solidFill>
                    <a:srgbClr val="000000"/>
                  </a:solidFill>
                  <a:latin typeface="Gill Sans" charset="0"/>
                  <a:ea typeface="ヒラギノ角ゴ ProN W3" charset="0"/>
                  <a:cs typeface="ヒラギノ角ゴ ProN W3" charset="0"/>
                  <a:sym typeface="Gill Sans" charset="0"/>
                </a:defRPr>
              </a:lvl2pPr>
              <a:lvl3pPr marL="1143000" indent="-228600">
                <a:defRPr sz="4200">
                  <a:solidFill>
                    <a:srgbClr val="000000"/>
                  </a:solidFill>
                  <a:latin typeface="Gill Sans" charset="0"/>
                  <a:ea typeface="ヒラギノ角ゴ ProN W3" charset="0"/>
                  <a:cs typeface="ヒラギノ角ゴ ProN W3" charset="0"/>
                  <a:sym typeface="Gill Sans" charset="0"/>
                </a:defRPr>
              </a:lvl3pPr>
              <a:lvl4pPr marL="1600200" indent="-228600">
                <a:defRPr sz="4200">
                  <a:solidFill>
                    <a:srgbClr val="000000"/>
                  </a:solidFill>
                  <a:latin typeface="Gill Sans" charset="0"/>
                  <a:ea typeface="ヒラギノ角ゴ ProN W3" charset="0"/>
                  <a:cs typeface="ヒラギノ角ゴ ProN W3" charset="0"/>
                  <a:sym typeface="Gill Sans" charset="0"/>
                </a:defRPr>
              </a:lvl4pPr>
              <a:lvl5pPr marL="2057400" indent="-22860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altLang="ru-RU" sz="1200">
                  <a:latin typeface="Lucida Grande" charset="0"/>
                  <a:ea typeface="Open sans" panose="020B0606030504020204" pitchFamily="34" charset="0"/>
                  <a:cs typeface="Open sans" panose="020B0606030504020204" pitchFamily="34" charset="0"/>
                </a:rPr>
                <a:t>Cell of the center</a:t>
              </a:r>
              <a:endParaRPr lang="ru-RU" altLang="ru-RU" sz="1100" i="1">
                <a:latin typeface="Open sans" panose="020B0606030504020204" pitchFamily="34" charset="0"/>
                <a:ea typeface="Open sans" panose="020B0606030504020204" pitchFamily="34" charset="0"/>
                <a:cs typeface="Open sans" panose="020B0606030504020204" pitchFamily="34" charset="0"/>
              </a:endParaRPr>
            </a:p>
          </p:txBody>
        </p:sp>
        <p:grpSp>
          <p:nvGrpSpPr>
            <p:cNvPr id="74" name="Группа 73"/>
            <p:cNvGrpSpPr/>
            <p:nvPr/>
          </p:nvGrpSpPr>
          <p:grpSpPr>
            <a:xfrm>
              <a:off x="3355193" y="8119300"/>
              <a:ext cx="785364" cy="180013"/>
              <a:chOff x="3182595" y="6458698"/>
              <a:chExt cx="681818" cy="156522"/>
            </a:xfrm>
            <a:effectLst>
              <a:glow rad="38100">
                <a:schemeClr val="accent1">
                  <a:satMod val="175000"/>
                  <a:alpha val="24000"/>
                </a:schemeClr>
              </a:glow>
            </a:effectLst>
          </p:grpSpPr>
          <p:cxnSp>
            <p:nvCxnSpPr>
              <p:cNvPr id="103" name="Прямая соединительная линия 102"/>
              <p:cNvCxnSpPr/>
              <p:nvPr/>
            </p:nvCxnSpPr>
            <p:spPr>
              <a:xfrm>
                <a:off x="3183519" y="6458698"/>
                <a:ext cx="680894" cy="0"/>
              </a:xfrm>
              <a:prstGeom prst="line">
                <a:avLst/>
              </a:prstGeom>
              <a:ln>
                <a:solidFill>
                  <a:schemeClr val="accent1">
                    <a:alpha val="1000"/>
                  </a:schemeClr>
                </a:solidFill>
              </a:ln>
            </p:spPr>
            <p:style>
              <a:lnRef idx="1">
                <a:schemeClr val="accent1"/>
              </a:lnRef>
              <a:fillRef idx="0">
                <a:schemeClr val="accent1"/>
              </a:fillRef>
              <a:effectRef idx="0">
                <a:schemeClr val="accent1"/>
              </a:effectRef>
              <a:fontRef idx="minor">
                <a:schemeClr val="tx1"/>
              </a:fontRef>
            </p:style>
          </p:cxnSp>
          <p:cxnSp>
            <p:nvCxnSpPr>
              <p:cNvPr id="104" name="Прямая соединительная линия 103"/>
              <p:cNvCxnSpPr/>
              <p:nvPr/>
            </p:nvCxnSpPr>
            <p:spPr>
              <a:xfrm>
                <a:off x="3182595" y="6615220"/>
                <a:ext cx="680894" cy="0"/>
              </a:xfrm>
              <a:prstGeom prst="line">
                <a:avLst/>
              </a:prstGeom>
              <a:ln>
                <a:solidFill>
                  <a:schemeClr val="accent1">
                    <a:alpha val="1000"/>
                  </a:schemeClr>
                </a:solidFill>
              </a:ln>
            </p:spPr>
            <p:style>
              <a:lnRef idx="1">
                <a:schemeClr val="accent1"/>
              </a:lnRef>
              <a:fillRef idx="0">
                <a:schemeClr val="accent1"/>
              </a:fillRef>
              <a:effectRef idx="0">
                <a:schemeClr val="accent1"/>
              </a:effectRef>
              <a:fontRef idx="minor">
                <a:schemeClr val="tx1"/>
              </a:fontRef>
            </p:style>
          </p:cxnSp>
        </p:grpSp>
        <p:grpSp>
          <p:nvGrpSpPr>
            <p:cNvPr id="75" name="Группа 74"/>
            <p:cNvGrpSpPr/>
            <p:nvPr/>
          </p:nvGrpSpPr>
          <p:grpSpPr>
            <a:xfrm>
              <a:off x="4976683" y="8119292"/>
              <a:ext cx="521383" cy="180021"/>
              <a:chOff x="3182593" y="6458694"/>
              <a:chExt cx="681821" cy="156529"/>
            </a:xfrm>
            <a:effectLst>
              <a:glow rad="38100">
                <a:schemeClr val="accent1">
                  <a:satMod val="175000"/>
                  <a:alpha val="24000"/>
                </a:schemeClr>
              </a:glow>
            </a:effectLst>
          </p:grpSpPr>
          <p:cxnSp>
            <p:nvCxnSpPr>
              <p:cNvPr id="101" name="Прямая соединительная линия 100"/>
              <p:cNvCxnSpPr/>
              <p:nvPr/>
            </p:nvCxnSpPr>
            <p:spPr>
              <a:xfrm>
                <a:off x="3183520" y="6458694"/>
                <a:ext cx="680894" cy="0"/>
              </a:xfrm>
              <a:prstGeom prst="line">
                <a:avLst/>
              </a:prstGeom>
              <a:ln>
                <a:solidFill>
                  <a:schemeClr val="accent1">
                    <a:alpha val="1000"/>
                  </a:schemeClr>
                </a:solidFill>
              </a:ln>
            </p:spPr>
            <p:style>
              <a:lnRef idx="1">
                <a:schemeClr val="accent1"/>
              </a:lnRef>
              <a:fillRef idx="0">
                <a:schemeClr val="accent1"/>
              </a:fillRef>
              <a:effectRef idx="0">
                <a:schemeClr val="accent1"/>
              </a:effectRef>
              <a:fontRef idx="minor">
                <a:schemeClr val="tx1"/>
              </a:fontRef>
            </p:style>
          </p:cxnSp>
          <p:cxnSp>
            <p:nvCxnSpPr>
              <p:cNvPr id="102" name="Прямая соединительная линия 101"/>
              <p:cNvCxnSpPr/>
              <p:nvPr/>
            </p:nvCxnSpPr>
            <p:spPr>
              <a:xfrm>
                <a:off x="3182593" y="6615223"/>
                <a:ext cx="680893" cy="0"/>
              </a:xfrm>
              <a:prstGeom prst="line">
                <a:avLst/>
              </a:prstGeom>
              <a:ln>
                <a:solidFill>
                  <a:schemeClr val="accent1">
                    <a:alpha val="1000"/>
                  </a:schemeClr>
                </a:solidFill>
              </a:ln>
            </p:spPr>
            <p:style>
              <a:lnRef idx="1">
                <a:schemeClr val="accent1"/>
              </a:lnRef>
              <a:fillRef idx="0">
                <a:schemeClr val="accent1"/>
              </a:fillRef>
              <a:effectRef idx="0">
                <a:schemeClr val="accent1"/>
              </a:effectRef>
              <a:fontRef idx="minor">
                <a:schemeClr val="tx1"/>
              </a:fontRef>
            </p:style>
          </p:cxnSp>
        </p:grpSp>
        <p:cxnSp>
          <p:nvCxnSpPr>
            <p:cNvPr id="76" name="Прямая со стрелкой 75"/>
            <p:cNvCxnSpPr/>
            <p:nvPr/>
          </p:nvCxnSpPr>
          <p:spPr>
            <a:xfrm flipV="1">
              <a:off x="3171939" y="9145043"/>
              <a:ext cx="4051454" cy="95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Прямая со стрелкой 76"/>
            <p:cNvCxnSpPr/>
            <p:nvPr/>
          </p:nvCxnSpPr>
          <p:spPr>
            <a:xfrm>
              <a:off x="3384672" y="8649649"/>
              <a:ext cx="423879" cy="984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8" name="TextBox 166"/>
            <p:cNvSpPr txBox="1">
              <a:spLocks noChangeArrowheads="1"/>
            </p:cNvSpPr>
            <p:nvPr/>
          </p:nvSpPr>
          <p:spPr bwMode="auto">
            <a:xfrm>
              <a:off x="1353378" y="9029943"/>
              <a:ext cx="17700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a:solidFill>
                    <a:srgbClr val="000000"/>
                  </a:solidFill>
                  <a:latin typeface="Gill Sans" charset="0"/>
                  <a:ea typeface="ヒラギノ角ゴ ProN W3" charset="0"/>
                  <a:cs typeface="ヒラギノ角ゴ ProN W3" charset="0"/>
                  <a:sym typeface="Gill Sans" charset="0"/>
                </a:defRPr>
              </a:lvl1pPr>
              <a:lvl2pPr marL="742950" indent="-285750">
                <a:defRPr sz="4200">
                  <a:solidFill>
                    <a:srgbClr val="000000"/>
                  </a:solidFill>
                  <a:latin typeface="Gill Sans" charset="0"/>
                  <a:ea typeface="ヒラギノ角ゴ ProN W3" charset="0"/>
                  <a:cs typeface="ヒラギノ角ゴ ProN W3" charset="0"/>
                  <a:sym typeface="Gill Sans" charset="0"/>
                </a:defRPr>
              </a:lvl2pPr>
              <a:lvl3pPr marL="1143000" indent="-228600">
                <a:defRPr sz="4200">
                  <a:solidFill>
                    <a:srgbClr val="000000"/>
                  </a:solidFill>
                  <a:latin typeface="Gill Sans" charset="0"/>
                  <a:ea typeface="ヒラギノ角ゴ ProN W3" charset="0"/>
                  <a:cs typeface="ヒラギノ角ゴ ProN W3" charset="0"/>
                  <a:sym typeface="Gill Sans" charset="0"/>
                </a:defRPr>
              </a:lvl3pPr>
              <a:lvl4pPr marL="1600200" indent="-228600">
                <a:defRPr sz="4200">
                  <a:solidFill>
                    <a:srgbClr val="000000"/>
                  </a:solidFill>
                  <a:latin typeface="Gill Sans" charset="0"/>
                  <a:ea typeface="ヒラギノ角ゴ ProN W3" charset="0"/>
                  <a:cs typeface="ヒラギノ角ゴ ProN W3" charset="0"/>
                  <a:sym typeface="Gill Sans" charset="0"/>
                </a:defRPr>
              </a:lvl4pPr>
              <a:lvl5pPr marL="2057400" indent="-22860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altLang="ru-RU" sz="1200">
                  <a:latin typeface="Lucida Grande" charset="0"/>
                  <a:ea typeface="Open sans" panose="020B0606030504020204" pitchFamily="34" charset="0"/>
                  <a:cs typeface="Open sans" panose="020B0606030504020204" pitchFamily="34" charset="0"/>
                </a:rPr>
                <a:t>Diagram of modulation:</a:t>
              </a:r>
              <a:endParaRPr lang="ru-RU" altLang="ru-RU" sz="1200">
                <a:latin typeface="Open sans" panose="020B0606030504020204" pitchFamily="34" charset="0"/>
                <a:ea typeface="Open sans" panose="020B0606030504020204" pitchFamily="34" charset="0"/>
                <a:cs typeface="Open sans" panose="020B0606030504020204" pitchFamily="34" charset="0"/>
              </a:endParaRPr>
            </a:p>
          </p:txBody>
        </p:sp>
        <p:grpSp>
          <p:nvGrpSpPr>
            <p:cNvPr id="79" name="Группа 78"/>
            <p:cNvGrpSpPr/>
            <p:nvPr/>
          </p:nvGrpSpPr>
          <p:grpSpPr>
            <a:xfrm>
              <a:off x="5317634" y="9128077"/>
              <a:ext cx="1690843" cy="35433"/>
              <a:chOff x="5054923" y="5470633"/>
              <a:chExt cx="2064872" cy="834135"/>
            </a:xfrm>
            <a:effectLst>
              <a:glow rad="228600">
                <a:schemeClr val="accent1">
                  <a:satMod val="175000"/>
                  <a:alpha val="40000"/>
                </a:schemeClr>
              </a:glow>
            </a:effectLst>
          </p:grpSpPr>
          <p:cxnSp>
            <p:nvCxnSpPr>
              <p:cNvPr id="99" name="Прямая соединительная линия 98"/>
              <p:cNvCxnSpPr/>
              <p:nvPr/>
            </p:nvCxnSpPr>
            <p:spPr>
              <a:xfrm>
                <a:off x="5054923" y="5470633"/>
                <a:ext cx="2052785" cy="0"/>
              </a:xfrm>
              <a:prstGeom prst="line">
                <a:avLst/>
              </a:prstGeom>
              <a:ln>
                <a:solidFill>
                  <a:schemeClr val="accent1">
                    <a:alpha val="6000"/>
                  </a:schemeClr>
                </a:solidFill>
              </a:ln>
            </p:spPr>
            <p:style>
              <a:lnRef idx="1">
                <a:schemeClr val="accent1"/>
              </a:lnRef>
              <a:fillRef idx="0">
                <a:schemeClr val="accent1"/>
              </a:fillRef>
              <a:effectRef idx="0">
                <a:schemeClr val="accent1"/>
              </a:effectRef>
              <a:fontRef idx="minor">
                <a:schemeClr val="tx1"/>
              </a:fontRef>
            </p:style>
          </p:cxnSp>
          <p:cxnSp>
            <p:nvCxnSpPr>
              <p:cNvPr id="100" name="Прямая соединительная линия 99"/>
              <p:cNvCxnSpPr/>
              <p:nvPr/>
            </p:nvCxnSpPr>
            <p:spPr>
              <a:xfrm>
                <a:off x="5067010" y="6304768"/>
                <a:ext cx="2052785" cy="0"/>
              </a:xfrm>
              <a:prstGeom prst="line">
                <a:avLst/>
              </a:prstGeom>
              <a:ln>
                <a:solidFill>
                  <a:schemeClr val="accent1">
                    <a:alpha val="6000"/>
                  </a:schemeClr>
                </a:solidFill>
              </a:ln>
            </p:spPr>
            <p:style>
              <a:lnRef idx="1">
                <a:schemeClr val="accent1"/>
              </a:lnRef>
              <a:fillRef idx="0">
                <a:schemeClr val="accent1"/>
              </a:fillRef>
              <a:effectRef idx="0">
                <a:schemeClr val="accent1"/>
              </a:effectRef>
              <a:fontRef idx="minor">
                <a:schemeClr val="tx1"/>
              </a:fontRef>
            </p:style>
          </p:cxnSp>
        </p:grpSp>
        <p:grpSp>
          <p:nvGrpSpPr>
            <p:cNvPr id="80" name="Группа 168"/>
            <p:cNvGrpSpPr>
              <a:grpSpLocks/>
            </p:cNvGrpSpPr>
            <p:nvPr/>
          </p:nvGrpSpPr>
          <p:grpSpPr bwMode="auto">
            <a:xfrm>
              <a:off x="3355193" y="8810059"/>
              <a:ext cx="563610" cy="678557"/>
              <a:chOff x="3415298" y="5429224"/>
              <a:chExt cx="940456" cy="875545"/>
            </a:xfrm>
          </p:grpSpPr>
          <p:sp>
            <p:nvSpPr>
              <p:cNvPr id="95" name="Полилиния 94"/>
              <p:cNvSpPr/>
              <p:nvPr/>
            </p:nvSpPr>
            <p:spPr>
              <a:xfrm>
                <a:off x="3415298" y="5439102"/>
                <a:ext cx="214685" cy="865667"/>
              </a:xfrm>
              <a:custGeom>
                <a:avLst/>
                <a:gdLst>
                  <a:gd name="connsiteX0" fmla="*/ 0 w 1418897"/>
                  <a:gd name="connsiteY0" fmla="*/ 30 h 1576611"/>
                  <a:gd name="connsiteX1" fmla="*/ 94593 w 1418897"/>
                  <a:gd name="connsiteY1" fmla="*/ 1576581 h 1576611"/>
                  <a:gd name="connsiteX2" fmla="*/ 141890 w 1418897"/>
                  <a:gd name="connsiteY2" fmla="*/ 15795 h 1576611"/>
                  <a:gd name="connsiteX3" fmla="*/ 236483 w 1418897"/>
                  <a:gd name="connsiteY3" fmla="*/ 1545050 h 1576611"/>
                  <a:gd name="connsiteX4" fmla="*/ 299545 w 1418897"/>
                  <a:gd name="connsiteY4" fmla="*/ 47326 h 1576611"/>
                  <a:gd name="connsiteX5" fmla="*/ 362607 w 1418897"/>
                  <a:gd name="connsiteY5" fmla="*/ 1529285 h 1576611"/>
                  <a:gd name="connsiteX6" fmla="*/ 441435 w 1418897"/>
                  <a:gd name="connsiteY6" fmla="*/ 30 h 1576611"/>
                  <a:gd name="connsiteX7" fmla="*/ 472966 w 1418897"/>
                  <a:gd name="connsiteY7" fmla="*/ 1576581 h 1576611"/>
                  <a:gd name="connsiteX8" fmla="*/ 567559 w 1418897"/>
                  <a:gd name="connsiteY8" fmla="*/ 47326 h 1576611"/>
                  <a:gd name="connsiteX9" fmla="*/ 599090 w 1418897"/>
                  <a:gd name="connsiteY9" fmla="*/ 1545050 h 1576611"/>
                  <a:gd name="connsiteX10" fmla="*/ 677917 w 1418897"/>
                  <a:gd name="connsiteY10" fmla="*/ 30 h 1576611"/>
                  <a:gd name="connsiteX11" fmla="*/ 709449 w 1418897"/>
                  <a:gd name="connsiteY11" fmla="*/ 1529285 h 1576611"/>
                  <a:gd name="connsiteX12" fmla="*/ 804042 w 1418897"/>
                  <a:gd name="connsiteY12" fmla="*/ 15795 h 1576611"/>
                  <a:gd name="connsiteX13" fmla="*/ 819807 w 1418897"/>
                  <a:gd name="connsiteY13" fmla="*/ 1513519 h 1576611"/>
                  <a:gd name="connsiteX14" fmla="*/ 930166 w 1418897"/>
                  <a:gd name="connsiteY14" fmla="*/ 47326 h 1576611"/>
                  <a:gd name="connsiteX15" fmla="*/ 945931 w 1418897"/>
                  <a:gd name="connsiteY15" fmla="*/ 1545050 h 1576611"/>
                  <a:gd name="connsiteX16" fmla="*/ 1056290 w 1418897"/>
                  <a:gd name="connsiteY16" fmla="*/ 15795 h 1576611"/>
                  <a:gd name="connsiteX17" fmla="*/ 1072055 w 1418897"/>
                  <a:gd name="connsiteY17" fmla="*/ 1560816 h 1576611"/>
                  <a:gd name="connsiteX18" fmla="*/ 1135117 w 1418897"/>
                  <a:gd name="connsiteY18" fmla="*/ 31561 h 1576611"/>
                  <a:gd name="connsiteX19" fmla="*/ 1198180 w 1418897"/>
                  <a:gd name="connsiteY19" fmla="*/ 1545050 h 1576611"/>
                  <a:gd name="connsiteX20" fmla="*/ 1292773 w 1418897"/>
                  <a:gd name="connsiteY20" fmla="*/ 63092 h 1576611"/>
                  <a:gd name="connsiteX21" fmla="*/ 1340069 w 1418897"/>
                  <a:gd name="connsiteY21" fmla="*/ 1497754 h 1576611"/>
                  <a:gd name="connsiteX22" fmla="*/ 1418897 w 1418897"/>
                  <a:gd name="connsiteY22" fmla="*/ 47326 h 1576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18897" h="1576611">
                    <a:moveTo>
                      <a:pt x="0" y="30"/>
                    </a:moveTo>
                    <a:cubicBezTo>
                      <a:pt x="35472" y="786992"/>
                      <a:pt x="70945" y="1573954"/>
                      <a:pt x="94593" y="1576581"/>
                    </a:cubicBezTo>
                    <a:cubicBezTo>
                      <a:pt x="118241" y="1579208"/>
                      <a:pt x="118242" y="21050"/>
                      <a:pt x="141890" y="15795"/>
                    </a:cubicBezTo>
                    <a:cubicBezTo>
                      <a:pt x="165538" y="10540"/>
                      <a:pt x="210207" y="1539795"/>
                      <a:pt x="236483" y="1545050"/>
                    </a:cubicBezTo>
                    <a:cubicBezTo>
                      <a:pt x="262759" y="1550305"/>
                      <a:pt x="278524" y="49953"/>
                      <a:pt x="299545" y="47326"/>
                    </a:cubicBezTo>
                    <a:cubicBezTo>
                      <a:pt x="320566" y="44699"/>
                      <a:pt x="338959" y="1537168"/>
                      <a:pt x="362607" y="1529285"/>
                    </a:cubicBezTo>
                    <a:cubicBezTo>
                      <a:pt x="386255" y="1521402"/>
                      <a:pt x="423042" y="-7853"/>
                      <a:pt x="441435" y="30"/>
                    </a:cubicBezTo>
                    <a:cubicBezTo>
                      <a:pt x="459828" y="7913"/>
                      <a:pt x="451945" y="1568698"/>
                      <a:pt x="472966" y="1576581"/>
                    </a:cubicBezTo>
                    <a:cubicBezTo>
                      <a:pt x="493987" y="1584464"/>
                      <a:pt x="546538" y="52581"/>
                      <a:pt x="567559" y="47326"/>
                    </a:cubicBezTo>
                    <a:cubicBezTo>
                      <a:pt x="588580" y="42071"/>
                      <a:pt x="580697" y="1552933"/>
                      <a:pt x="599090" y="1545050"/>
                    </a:cubicBezTo>
                    <a:cubicBezTo>
                      <a:pt x="617483" y="1537167"/>
                      <a:pt x="659524" y="2657"/>
                      <a:pt x="677917" y="30"/>
                    </a:cubicBezTo>
                    <a:cubicBezTo>
                      <a:pt x="696310" y="-2597"/>
                      <a:pt x="688428" y="1526658"/>
                      <a:pt x="709449" y="1529285"/>
                    </a:cubicBezTo>
                    <a:cubicBezTo>
                      <a:pt x="730470" y="1531912"/>
                      <a:pt x="785649" y="18423"/>
                      <a:pt x="804042" y="15795"/>
                    </a:cubicBezTo>
                    <a:cubicBezTo>
                      <a:pt x="822435" y="13167"/>
                      <a:pt x="798786" y="1508264"/>
                      <a:pt x="819807" y="1513519"/>
                    </a:cubicBezTo>
                    <a:cubicBezTo>
                      <a:pt x="840828" y="1518774"/>
                      <a:pt x="909145" y="42071"/>
                      <a:pt x="930166" y="47326"/>
                    </a:cubicBezTo>
                    <a:cubicBezTo>
                      <a:pt x="951187" y="52581"/>
                      <a:pt x="924910" y="1550305"/>
                      <a:pt x="945931" y="1545050"/>
                    </a:cubicBezTo>
                    <a:cubicBezTo>
                      <a:pt x="966952" y="1539795"/>
                      <a:pt x="1035269" y="13167"/>
                      <a:pt x="1056290" y="15795"/>
                    </a:cubicBezTo>
                    <a:cubicBezTo>
                      <a:pt x="1077311" y="18423"/>
                      <a:pt x="1058917" y="1558188"/>
                      <a:pt x="1072055" y="1560816"/>
                    </a:cubicBezTo>
                    <a:cubicBezTo>
                      <a:pt x="1085193" y="1563444"/>
                      <a:pt x="1114096" y="34189"/>
                      <a:pt x="1135117" y="31561"/>
                    </a:cubicBezTo>
                    <a:cubicBezTo>
                      <a:pt x="1156138" y="28933"/>
                      <a:pt x="1171904" y="1539795"/>
                      <a:pt x="1198180" y="1545050"/>
                    </a:cubicBezTo>
                    <a:cubicBezTo>
                      <a:pt x="1224456" y="1550305"/>
                      <a:pt x="1269125" y="70975"/>
                      <a:pt x="1292773" y="63092"/>
                    </a:cubicBezTo>
                    <a:cubicBezTo>
                      <a:pt x="1316421" y="55209"/>
                      <a:pt x="1319048" y="1500382"/>
                      <a:pt x="1340069" y="1497754"/>
                    </a:cubicBezTo>
                    <a:cubicBezTo>
                      <a:pt x="1361090" y="1495126"/>
                      <a:pt x="1389993" y="771226"/>
                      <a:pt x="1418897" y="47326"/>
                    </a:cubicBezTo>
                  </a:path>
                </a:pathLst>
              </a:custGeom>
              <a:noFill/>
              <a:ln>
                <a:solidFill>
                  <a:schemeClr val="accent2">
                    <a:lumMod val="50000"/>
                  </a:schemeClr>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400">
                  <a:latin typeface="Open sans" panose="020B0606030504020204" pitchFamily="34" charset="0"/>
                  <a:ea typeface="Open sans" panose="020B0606030504020204" pitchFamily="34" charset="0"/>
                  <a:cs typeface="Open sans" panose="020B0606030504020204" pitchFamily="34" charset="0"/>
                </a:endParaRPr>
              </a:p>
            </p:txBody>
          </p:sp>
          <p:sp>
            <p:nvSpPr>
              <p:cNvPr id="96" name="Полилиния 95"/>
              <p:cNvSpPr/>
              <p:nvPr/>
            </p:nvSpPr>
            <p:spPr>
              <a:xfrm>
                <a:off x="3763273" y="5439102"/>
                <a:ext cx="65792" cy="865667"/>
              </a:xfrm>
              <a:custGeom>
                <a:avLst/>
                <a:gdLst>
                  <a:gd name="connsiteX0" fmla="*/ 0 w 1418897"/>
                  <a:gd name="connsiteY0" fmla="*/ 30 h 1576611"/>
                  <a:gd name="connsiteX1" fmla="*/ 94593 w 1418897"/>
                  <a:gd name="connsiteY1" fmla="*/ 1576581 h 1576611"/>
                  <a:gd name="connsiteX2" fmla="*/ 141890 w 1418897"/>
                  <a:gd name="connsiteY2" fmla="*/ 15795 h 1576611"/>
                  <a:gd name="connsiteX3" fmla="*/ 236483 w 1418897"/>
                  <a:gd name="connsiteY3" fmla="*/ 1545050 h 1576611"/>
                  <a:gd name="connsiteX4" fmla="*/ 299545 w 1418897"/>
                  <a:gd name="connsiteY4" fmla="*/ 47326 h 1576611"/>
                  <a:gd name="connsiteX5" fmla="*/ 362607 w 1418897"/>
                  <a:gd name="connsiteY5" fmla="*/ 1529285 h 1576611"/>
                  <a:gd name="connsiteX6" fmla="*/ 441435 w 1418897"/>
                  <a:gd name="connsiteY6" fmla="*/ 30 h 1576611"/>
                  <a:gd name="connsiteX7" fmla="*/ 472966 w 1418897"/>
                  <a:gd name="connsiteY7" fmla="*/ 1576581 h 1576611"/>
                  <a:gd name="connsiteX8" fmla="*/ 567559 w 1418897"/>
                  <a:gd name="connsiteY8" fmla="*/ 47326 h 1576611"/>
                  <a:gd name="connsiteX9" fmla="*/ 599090 w 1418897"/>
                  <a:gd name="connsiteY9" fmla="*/ 1545050 h 1576611"/>
                  <a:gd name="connsiteX10" fmla="*/ 677917 w 1418897"/>
                  <a:gd name="connsiteY10" fmla="*/ 30 h 1576611"/>
                  <a:gd name="connsiteX11" fmla="*/ 709449 w 1418897"/>
                  <a:gd name="connsiteY11" fmla="*/ 1529285 h 1576611"/>
                  <a:gd name="connsiteX12" fmla="*/ 804042 w 1418897"/>
                  <a:gd name="connsiteY12" fmla="*/ 15795 h 1576611"/>
                  <a:gd name="connsiteX13" fmla="*/ 819807 w 1418897"/>
                  <a:gd name="connsiteY13" fmla="*/ 1513519 h 1576611"/>
                  <a:gd name="connsiteX14" fmla="*/ 930166 w 1418897"/>
                  <a:gd name="connsiteY14" fmla="*/ 47326 h 1576611"/>
                  <a:gd name="connsiteX15" fmla="*/ 945931 w 1418897"/>
                  <a:gd name="connsiteY15" fmla="*/ 1545050 h 1576611"/>
                  <a:gd name="connsiteX16" fmla="*/ 1056290 w 1418897"/>
                  <a:gd name="connsiteY16" fmla="*/ 15795 h 1576611"/>
                  <a:gd name="connsiteX17" fmla="*/ 1072055 w 1418897"/>
                  <a:gd name="connsiteY17" fmla="*/ 1560816 h 1576611"/>
                  <a:gd name="connsiteX18" fmla="*/ 1135117 w 1418897"/>
                  <a:gd name="connsiteY18" fmla="*/ 31561 h 1576611"/>
                  <a:gd name="connsiteX19" fmla="*/ 1198180 w 1418897"/>
                  <a:gd name="connsiteY19" fmla="*/ 1545050 h 1576611"/>
                  <a:gd name="connsiteX20" fmla="*/ 1292773 w 1418897"/>
                  <a:gd name="connsiteY20" fmla="*/ 63092 h 1576611"/>
                  <a:gd name="connsiteX21" fmla="*/ 1340069 w 1418897"/>
                  <a:gd name="connsiteY21" fmla="*/ 1497754 h 1576611"/>
                  <a:gd name="connsiteX22" fmla="*/ 1418897 w 1418897"/>
                  <a:gd name="connsiteY22" fmla="*/ 47326 h 1576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18897" h="1576611">
                    <a:moveTo>
                      <a:pt x="0" y="30"/>
                    </a:moveTo>
                    <a:cubicBezTo>
                      <a:pt x="35472" y="786992"/>
                      <a:pt x="70945" y="1573954"/>
                      <a:pt x="94593" y="1576581"/>
                    </a:cubicBezTo>
                    <a:cubicBezTo>
                      <a:pt x="118241" y="1579208"/>
                      <a:pt x="118242" y="21050"/>
                      <a:pt x="141890" y="15795"/>
                    </a:cubicBezTo>
                    <a:cubicBezTo>
                      <a:pt x="165538" y="10540"/>
                      <a:pt x="210207" y="1539795"/>
                      <a:pt x="236483" y="1545050"/>
                    </a:cubicBezTo>
                    <a:cubicBezTo>
                      <a:pt x="262759" y="1550305"/>
                      <a:pt x="278524" y="49953"/>
                      <a:pt x="299545" y="47326"/>
                    </a:cubicBezTo>
                    <a:cubicBezTo>
                      <a:pt x="320566" y="44699"/>
                      <a:pt x="338959" y="1537168"/>
                      <a:pt x="362607" y="1529285"/>
                    </a:cubicBezTo>
                    <a:cubicBezTo>
                      <a:pt x="386255" y="1521402"/>
                      <a:pt x="423042" y="-7853"/>
                      <a:pt x="441435" y="30"/>
                    </a:cubicBezTo>
                    <a:cubicBezTo>
                      <a:pt x="459828" y="7913"/>
                      <a:pt x="451945" y="1568698"/>
                      <a:pt x="472966" y="1576581"/>
                    </a:cubicBezTo>
                    <a:cubicBezTo>
                      <a:pt x="493987" y="1584464"/>
                      <a:pt x="546538" y="52581"/>
                      <a:pt x="567559" y="47326"/>
                    </a:cubicBezTo>
                    <a:cubicBezTo>
                      <a:pt x="588580" y="42071"/>
                      <a:pt x="580697" y="1552933"/>
                      <a:pt x="599090" y="1545050"/>
                    </a:cubicBezTo>
                    <a:cubicBezTo>
                      <a:pt x="617483" y="1537167"/>
                      <a:pt x="659524" y="2657"/>
                      <a:pt x="677917" y="30"/>
                    </a:cubicBezTo>
                    <a:cubicBezTo>
                      <a:pt x="696310" y="-2597"/>
                      <a:pt x="688428" y="1526658"/>
                      <a:pt x="709449" y="1529285"/>
                    </a:cubicBezTo>
                    <a:cubicBezTo>
                      <a:pt x="730470" y="1531912"/>
                      <a:pt x="785649" y="18423"/>
                      <a:pt x="804042" y="15795"/>
                    </a:cubicBezTo>
                    <a:cubicBezTo>
                      <a:pt x="822435" y="13167"/>
                      <a:pt x="798786" y="1508264"/>
                      <a:pt x="819807" y="1513519"/>
                    </a:cubicBezTo>
                    <a:cubicBezTo>
                      <a:pt x="840828" y="1518774"/>
                      <a:pt x="909145" y="42071"/>
                      <a:pt x="930166" y="47326"/>
                    </a:cubicBezTo>
                    <a:cubicBezTo>
                      <a:pt x="951187" y="52581"/>
                      <a:pt x="924910" y="1550305"/>
                      <a:pt x="945931" y="1545050"/>
                    </a:cubicBezTo>
                    <a:cubicBezTo>
                      <a:pt x="966952" y="1539795"/>
                      <a:pt x="1035269" y="13167"/>
                      <a:pt x="1056290" y="15795"/>
                    </a:cubicBezTo>
                    <a:cubicBezTo>
                      <a:pt x="1077311" y="18423"/>
                      <a:pt x="1058917" y="1558188"/>
                      <a:pt x="1072055" y="1560816"/>
                    </a:cubicBezTo>
                    <a:cubicBezTo>
                      <a:pt x="1085193" y="1563444"/>
                      <a:pt x="1114096" y="34189"/>
                      <a:pt x="1135117" y="31561"/>
                    </a:cubicBezTo>
                    <a:cubicBezTo>
                      <a:pt x="1156138" y="28933"/>
                      <a:pt x="1171904" y="1539795"/>
                      <a:pt x="1198180" y="1545050"/>
                    </a:cubicBezTo>
                    <a:cubicBezTo>
                      <a:pt x="1224456" y="1550305"/>
                      <a:pt x="1269125" y="70975"/>
                      <a:pt x="1292773" y="63092"/>
                    </a:cubicBezTo>
                    <a:cubicBezTo>
                      <a:pt x="1316421" y="55209"/>
                      <a:pt x="1319048" y="1500382"/>
                      <a:pt x="1340069" y="1497754"/>
                    </a:cubicBezTo>
                    <a:cubicBezTo>
                      <a:pt x="1361090" y="1495126"/>
                      <a:pt x="1389993" y="771226"/>
                      <a:pt x="1418897" y="47326"/>
                    </a:cubicBezTo>
                  </a:path>
                </a:pathLst>
              </a:custGeom>
              <a:noFill/>
              <a:ln>
                <a:solidFill>
                  <a:schemeClr val="accent2">
                    <a:lumMod val="50000"/>
                  </a:schemeClr>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400">
                  <a:latin typeface="Open sans" panose="020B0606030504020204" pitchFamily="34" charset="0"/>
                  <a:ea typeface="Open sans" panose="020B0606030504020204" pitchFamily="34" charset="0"/>
                  <a:cs typeface="Open sans" panose="020B0606030504020204" pitchFamily="34" charset="0"/>
                </a:endParaRPr>
              </a:p>
            </p:txBody>
          </p:sp>
          <p:sp>
            <p:nvSpPr>
              <p:cNvPr id="97" name="Полилиния 96"/>
              <p:cNvSpPr/>
              <p:nvPr/>
            </p:nvSpPr>
            <p:spPr>
              <a:xfrm>
                <a:off x="3960473" y="5429224"/>
                <a:ext cx="209584" cy="865667"/>
              </a:xfrm>
              <a:custGeom>
                <a:avLst/>
                <a:gdLst>
                  <a:gd name="connsiteX0" fmla="*/ 0 w 1418897"/>
                  <a:gd name="connsiteY0" fmla="*/ 30 h 1576611"/>
                  <a:gd name="connsiteX1" fmla="*/ 94593 w 1418897"/>
                  <a:gd name="connsiteY1" fmla="*/ 1576581 h 1576611"/>
                  <a:gd name="connsiteX2" fmla="*/ 141890 w 1418897"/>
                  <a:gd name="connsiteY2" fmla="*/ 15795 h 1576611"/>
                  <a:gd name="connsiteX3" fmla="*/ 236483 w 1418897"/>
                  <a:gd name="connsiteY3" fmla="*/ 1545050 h 1576611"/>
                  <a:gd name="connsiteX4" fmla="*/ 299545 w 1418897"/>
                  <a:gd name="connsiteY4" fmla="*/ 47326 h 1576611"/>
                  <a:gd name="connsiteX5" fmla="*/ 362607 w 1418897"/>
                  <a:gd name="connsiteY5" fmla="*/ 1529285 h 1576611"/>
                  <a:gd name="connsiteX6" fmla="*/ 441435 w 1418897"/>
                  <a:gd name="connsiteY6" fmla="*/ 30 h 1576611"/>
                  <a:gd name="connsiteX7" fmla="*/ 472966 w 1418897"/>
                  <a:gd name="connsiteY7" fmla="*/ 1576581 h 1576611"/>
                  <a:gd name="connsiteX8" fmla="*/ 567559 w 1418897"/>
                  <a:gd name="connsiteY8" fmla="*/ 47326 h 1576611"/>
                  <a:gd name="connsiteX9" fmla="*/ 599090 w 1418897"/>
                  <a:gd name="connsiteY9" fmla="*/ 1545050 h 1576611"/>
                  <a:gd name="connsiteX10" fmla="*/ 677917 w 1418897"/>
                  <a:gd name="connsiteY10" fmla="*/ 30 h 1576611"/>
                  <a:gd name="connsiteX11" fmla="*/ 709449 w 1418897"/>
                  <a:gd name="connsiteY11" fmla="*/ 1529285 h 1576611"/>
                  <a:gd name="connsiteX12" fmla="*/ 804042 w 1418897"/>
                  <a:gd name="connsiteY12" fmla="*/ 15795 h 1576611"/>
                  <a:gd name="connsiteX13" fmla="*/ 819807 w 1418897"/>
                  <a:gd name="connsiteY13" fmla="*/ 1513519 h 1576611"/>
                  <a:gd name="connsiteX14" fmla="*/ 930166 w 1418897"/>
                  <a:gd name="connsiteY14" fmla="*/ 47326 h 1576611"/>
                  <a:gd name="connsiteX15" fmla="*/ 945931 w 1418897"/>
                  <a:gd name="connsiteY15" fmla="*/ 1545050 h 1576611"/>
                  <a:gd name="connsiteX16" fmla="*/ 1056290 w 1418897"/>
                  <a:gd name="connsiteY16" fmla="*/ 15795 h 1576611"/>
                  <a:gd name="connsiteX17" fmla="*/ 1072055 w 1418897"/>
                  <a:gd name="connsiteY17" fmla="*/ 1560816 h 1576611"/>
                  <a:gd name="connsiteX18" fmla="*/ 1135117 w 1418897"/>
                  <a:gd name="connsiteY18" fmla="*/ 31561 h 1576611"/>
                  <a:gd name="connsiteX19" fmla="*/ 1198180 w 1418897"/>
                  <a:gd name="connsiteY19" fmla="*/ 1545050 h 1576611"/>
                  <a:gd name="connsiteX20" fmla="*/ 1292773 w 1418897"/>
                  <a:gd name="connsiteY20" fmla="*/ 63092 h 1576611"/>
                  <a:gd name="connsiteX21" fmla="*/ 1340069 w 1418897"/>
                  <a:gd name="connsiteY21" fmla="*/ 1497754 h 1576611"/>
                  <a:gd name="connsiteX22" fmla="*/ 1418897 w 1418897"/>
                  <a:gd name="connsiteY22" fmla="*/ 47326 h 1576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18897" h="1576611">
                    <a:moveTo>
                      <a:pt x="0" y="30"/>
                    </a:moveTo>
                    <a:cubicBezTo>
                      <a:pt x="35472" y="786992"/>
                      <a:pt x="70945" y="1573954"/>
                      <a:pt x="94593" y="1576581"/>
                    </a:cubicBezTo>
                    <a:cubicBezTo>
                      <a:pt x="118241" y="1579208"/>
                      <a:pt x="118242" y="21050"/>
                      <a:pt x="141890" y="15795"/>
                    </a:cubicBezTo>
                    <a:cubicBezTo>
                      <a:pt x="165538" y="10540"/>
                      <a:pt x="210207" y="1539795"/>
                      <a:pt x="236483" y="1545050"/>
                    </a:cubicBezTo>
                    <a:cubicBezTo>
                      <a:pt x="262759" y="1550305"/>
                      <a:pt x="278524" y="49953"/>
                      <a:pt x="299545" y="47326"/>
                    </a:cubicBezTo>
                    <a:cubicBezTo>
                      <a:pt x="320566" y="44699"/>
                      <a:pt x="338959" y="1537168"/>
                      <a:pt x="362607" y="1529285"/>
                    </a:cubicBezTo>
                    <a:cubicBezTo>
                      <a:pt x="386255" y="1521402"/>
                      <a:pt x="423042" y="-7853"/>
                      <a:pt x="441435" y="30"/>
                    </a:cubicBezTo>
                    <a:cubicBezTo>
                      <a:pt x="459828" y="7913"/>
                      <a:pt x="451945" y="1568698"/>
                      <a:pt x="472966" y="1576581"/>
                    </a:cubicBezTo>
                    <a:cubicBezTo>
                      <a:pt x="493987" y="1584464"/>
                      <a:pt x="546538" y="52581"/>
                      <a:pt x="567559" y="47326"/>
                    </a:cubicBezTo>
                    <a:cubicBezTo>
                      <a:pt x="588580" y="42071"/>
                      <a:pt x="580697" y="1552933"/>
                      <a:pt x="599090" y="1545050"/>
                    </a:cubicBezTo>
                    <a:cubicBezTo>
                      <a:pt x="617483" y="1537167"/>
                      <a:pt x="659524" y="2657"/>
                      <a:pt x="677917" y="30"/>
                    </a:cubicBezTo>
                    <a:cubicBezTo>
                      <a:pt x="696310" y="-2597"/>
                      <a:pt x="688428" y="1526658"/>
                      <a:pt x="709449" y="1529285"/>
                    </a:cubicBezTo>
                    <a:cubicBezTo>
                      <a:pt x="730470" y="1531912"/>
                      <a:pt x="785649" y="18423"/>
                      <a:pt x="804042" y="15795"/>
                    </a:cubicBezTo>
                    <a:cubicBezTo>
                      <a:pt x="822435" y="13167"/>
                      <a:pt x="798786" y="1508264"/>
                      <a:pt x="819807" y="1513519"/>
                    </a:cubicBezTo>
                    <a:cubicBezTo>
                      <a:pt x="840828" y="1518774"/>
                      <a:pt x="909145" y="42071"/>
                      <a:pt x="930166" y="47326"/>
                    </a:cubicBezTo>
                    <a:cubicBezTo>
                      <a:pt x="951187" y="52581"/>
                      <a:pt x="924910" y="1550305"/>
                      <a:pt x="945931" y="1545050"/>
                    </a:cubicBezTo>
                    <a:cubicBezTo>
                      <a:pt x="966952" y="1539795"/>
                      <a:pt x="1035269" y="13167"/>
                      <a:pt x="1056290" y="15795"/>
                    </a:cubicBezTo>
                    <a:cubicBezTo>
                      <a:pt x="1077311" y="18423"/>
                      <a:pt x="1058917" y="1558188"/>
                      <a:pt x="1072055" y="1560816"/>
                    </a:cubicBezTo>
                    <a:cubicBezTo>
                      <a:pt x="1085193" y="1563444"/>
                      <a:pt x="1114096" y="34189"/>
                      <a:pt x="1135117" y="31561"/>
                    </a:cubicBezTo>
                    <a:cubicBezTo>
                      <a:pt x="1156138" y="28933"/>
                      <a:pt x="1171904" y="1539795"/>
                      <a:pt x="1198180" y="1545050"/>
                    </a:cubicBezTo>
                    <a:cubicBezTo>
                      <a:pt x="1224456" y="1550305"/>
                      <a:pt x="1269125" y="70975"/>
                      <a:pt x="1292773" y="63092"/>
                    </a:cubicBezTo>
                    <a:cubicBezTo>
                      <a:pt x="1316421" y="55209"/>
                      <a:pt x="1319048" y="1500382"/>
                      <a:pt x="1340069" y="1497754"/>
                    </a:cubicBezTo>
                    <a:cubicBezTo>
                      <a:pt x="1361090" y="1495126"/>
                      <a:pt x="1389993" y="771226"/>
                      <a:pt x="1418897" y="47326"/>
                    </a:cubicBezTo>
                  </a:path>
                </a:pathLst>
              </a:custGeom>
              <a:noFill/>
              <a:ln>
                <a:solidFill>
                  <a:schemeClr val="accent2">
                    <a:lumMod val="50000"/>
                  </a:schemeClr>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400">
                  <a:latin typeface="Open sans" panose="020B0606030504020204" pitchFamily="34" charset="0"/>
                  <a:ea typeface="Open sans" panose="020B0606030504020204" pitchFamily="34" charset="0"/>
                  <a:cs typeface="Open sans" panose="020B0606030504020204" pitchFamily="34" charset="0"/>
                </a:endParaRPr>
              </a:p>
            </p:txBody>
          </p:sp>
          <p:sp>
            <p:nvSpPr>
              <p:cNvPr id="98" name="Полилиния 97"/>
              <p:cNvSpPr/>
              <p:nvPr/>
            </p:nvSpPr>
            <p:spPr>
              <a:xfrm>
                <a:off x="4296630" y="5437424"/>
                <a:ext cx="59124" cy="865667"/>
              </a:xfrm>
              <a:custGeom>
                <a:avLst/>
                <a:gdLst>
                  <a:gd name="connsiteX0" fmla="*/ 0 w 1418897"/>
                  <a:gd name="connsiteY0" fmla="*/ 30 h 1576611"/>
                  <a:gd name="connsiteX1" fmla="*/ 94593 w 1418897"/>
                  <a:gd name="connsiteY1" fmla="*/ 1576581 h 1576611"/>
                  <a:gd name="connsiteX2" fmla="*/ 141890 w 1418897"/>
                  <a:gd name="connsiteY2" fmla="*/ 15795 h 1576611"/>
                  <a:gd name="connsiteX3" fmla="*/ 236483 w 1418897"/>
                  <a:gd name="connsiteY3" fmla="*/ 1545050 h 1576611"/>
                  <a:gd name="connsiteX4" fmla="*/ 299545 w 1418897"/>
                  <a:gd name="connsiteY4" fmla="*/ 47326 h 1576611"/>
                  <a:gd name="connsiteX5" fmla="*/ 362607 w 1418897"/>
                  <a:gd name="connsiteY5" fmla="*/ 1529285 h 1576611"/>
                  <a:gd name="connsiteX6" fmla="*/ 441435 w 1418897"/>
                  <a:gd name="connsiteY6" fmla="*/ 30 h 1576611"/>
                  <a:gd name="connsiteX7" fmla="*/ 472966 w 1418897"/>
                  <a:gd name="connsiteY7" fmla="*/ 1576581 h 1576611"/>
                  <a:gd name="connsiteX8" fmla="*/ 567559 w 1418897"/>
                  <a:gd name="connsiteY8" fmla="*/ 47326 h 1576611"/>
                  <a:gd name="connsiteX9" fmla="*/ 599090 w 1418897"/>
                  <a:gd name="connsiteY9" fmla="*/ 1545050 h 1576611"/>
                  <a:gd name="connsiteX10" fmla="*/ 677917 w 1418897"/>
                  <a:gd name="connsiteY10" fmla="*/ 30 h 1576611"/>
                  <a:gd name="connsiteX11" fmla="*/ 709449 w 1418897"/>
                  <a:gd name="connsiteY11" fmla="*/ 1529285 h 1576611"/>
                  <a:gd name="connsiteX12" fmla="*/ 804042 w 1418897"/>
                  <a:gd name="connsiteY12" fmla="*/ 15795 h 1576611"/>
                  <a:gd name="connsiteX13" fmla="*/ 819807 w 1418897"/>
                  <a:gd name="connsiteY13" fmla="*/ 1513519 h 1576611"/>
                  <a:gd name="connsiteX14" fmla="*/ 930166 w 1418897"/>
                  <a:gd name="connsiteY14" fmla="*/ 47326 h 1576611"/>
                  <a:gd name="connsiteX15" fmla="*/ 945931 w 1418897"/>
                  <a:gd name="connsiteY15" fmla="*/ 1545050 h 1576611"/>
                  <a:gd name="connsiteX16" fmla="*/ 1056290 w 1418897"/>
                  <a:gd name="connsiteY16" fmla="*/ 15795 h 1576611"/>
                  <a:gd name="connsiteX17" fmla="*/ 1072055 w 1418897"/>
                  <a:gd name="connsiteY17" fmla="*/ 1560816 h 1576611"/>
                  <a:gd name="connsiteX18" fmla="*/ 1135117 w 1418897"/>
                  <a:gd name="connsiteY18" fmla="*/ 31561 h 1576611"/>
                  <a:gd name="connsiteX19" fmla="*/ 1198180 w 1418897"/>
                  <a:gd name="connsiteY19" fmla="*/ 1545050 h 1576611"/>
                  <a:gd name="connsiteX20" fmla="*/ 1292773 w 1418897"/>
                  <a:gd name="connsiteY20" fmla="*/ 63092 h 1576611"/>
                  <a:gd name="connsiteX21" fmla="*/ 1340069 w 1418897"/>
                  <a:gd name="connsiteY21" fmla="*/ 1497754 h 1576611"/>
                  <a:gd name="connsiteX22" fmla="*/ 1418897 w 1418897"/>
                  <a:gd name="connsiteY22" fmla="*/ 47326 h 1576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18897" h="1576611">
                    <a:moveTo>
                      <a:pt x="0" y="30"/>
                    </a:moveTo>
                    <a:cubicBezTo>
                      <a:pt x="35472" y="786992"/>
                      <a:pt x="70945" y="1573954"/>
                      <a:pt x="94593" y="1576581"/>
                    </a:cubicBezTo>
                    <a:cubicBezTo>
                      <a:pt x="118241" y="1579208"/>
                      <a:pt x="118242" y="21050"/>
                      <a:pt x="141890" y="15795"/>
                    </a:cubicBezTo>
                    <a:cubicBezTo>
                      <a:pt x="165538" y="10540"/>
                      <a:pt x="210207" y="1539795"/>
                      <a:pt x="236483" y="1545050"/>
                    </a:cubicBezTo>
                    <a:cubicBezTo>
                      <a:pt x="262759" y="1550305"/>
                      <a:pt x="278524" y="49953"/>
                      <a:pt x="299545" y="47326"/>
                    </a:cubicBezTo>
                    <a:cubicBezTo>
                      <a:pt x="320566" y="44699"/>
                      <a:pt x="338959" y="1537168"/>
                      <a:pt x="362607" y="1529285"/>
                    </a:cubicBezTo>
                    <a:cubicBezTo>
                      <a:pt x="386255" y="1521402"/>
                      <a:pt x="423042" y="-7853"/>
                      <a:pt x="441435" y="30"/>
                    </a:cubicBezTo>
                    <a:cubicBezTo>
                      <a:pt x="459828" y="7913"/>
                      <a:pt x="451945" y="1568698"/>
                      <a:pt x="472966" y="1576581"/>
                    </a:cubicBezTo>
                    <a:cubicBezTo>
                      <a:pt x="493987" y="1584464"/>
                      <a:pt x="546538" y="52581"/>
                      <a:pt x="567559" y="47326"/>
                    </a:cubicBezTo>
                    <a:cubicBezTo>
                      <a:pt x="588580" y="42071"/>
                      <a:pt x="580697" y="1552933"/>
                      <a:pt x="599090" y="1545050"/>
                    </a:cubicBezTo>
                    <a:cubicBezTo>
                      <a:pt x="617483" y="1537167"/>
                      <a:pt x="659524" y="2657"/>
                      <a:pt x="677917" y="30"/>
                    </a:cubicBezTo>
                    <a:cubicBezTo>
                      <a:pt x="696310" y="-2597"/>
                      <a:pt x="688428" y="1526658"/>
                      <a:pt x="709449" y="1529285"/>
                    </a:cubicBezTo>
                    <a:cubicBezTo>
                      <a:pt x="730470" y="1531912"/>
                      <a:pt x="785649" y="18423"/>
                      <a:pt x="804042" y="15795"/>
                    </a:cubicBezTo>
                    <a:cubicBezTo>
                      <a:pt x="822435" y="13167"/>
                      <a:pt x="798786" y="1508264"/>
                      <a:pt x="819807" y="1513519"/>
                    </a:cubicBezTo>
                    <a:cubicBezTo>
                      <a:pt x="840828" y="1518774"/>
                      <a:pt x="909145" y="42071"/>
                      <a:pt x="930166" y="47326"/>
                    </a:cubicBezTo>
                    <a:cubicBezTo>
                      <a:pt x="951187" y="52581"/>
                      <a:pt x="924910" y="1550305"/>
                      <a:pt x="945931" y="1545050"/>
                    </a:cubicBezTo>
                    <a:cubicBezTo>
                      <a:pt x="966952" y="1539795"/>
                      <a:pt x="1035269" y="13167"/>
                      <a:pt x="1056290" y="15795"/>
                    </a:cubicBezTo>
                    <a:cubicBezTo>
                      <a:pt x="1077311" y="18423"/>
                      <a:pt x="1058917" y="1558188"/>
                      <a:pt x="1072055" y="1560816"/>
                    </a:cubicBezTo>
                    <a:cubicBezTo>
                      <a:pt x="1085193" y="1563444"/>
                      <a:pt x="1114096" y="34189"/>
                      <a:pt x="1135117" y="31561"/>
                    </a:cubicBezTo>
                    <a:cubicBezTo>
                      <a:pt x="1156138" y="28933"/>
                      <a:pt x="1171904" y="1539795"/>
                      <a:pt x="1198180" y="1545050"/>
                    </a:cubicBezTo>
                    <a:cubicBezTo>
                      <a:pt x="1224456" y="1550305"/>
                      <a:pt x="1269125" y="70975"/>
                      <a:pt x="1292773" y="63092"/>
                    </a:cubicBezTo>
                    <a:cubicBezTo>
                      <a:pt x="1316421" y="55209"/>
                      <a:pt x="1319048" y="1500382"/>
                      <a:pt x="1340069" y="1497754"/>
                    </a:cubicBezTo>
                    <a:cubicBezTo>
                      <a:pt x="1361090" y="1495126"/>
                      <a:pt x="1389993" y="771226"/>
                      <a:pt x="1418897" y="47326"/>
                    </a:cubicBezTo>
                  </a:path>
                </a:pathLst>
              </a:custGeom>
              <a:noFill/>
              <a:ln>
                <a:solidFill>
                  <a:schemeClr val="accent2">
                    <a:lumMod val="50000"/>
                  </a:schemeClr>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400">
                  <a:latin typeface="Open sans" panose="020B0606030504020204" pitchFamily="34" charset="0"/>
                  <a:ea typeface="Open sans" panose="020B0606030504020204" pitchFamily="34" charset="0"/>
                  <a:cs typeface="Open sans" panose="020B0606030504020204" pitchFamily="34" charset="0"/>
                </a:endParaRPr>
              </a:p>
            </p:txBody>
          </p:sp>
        </p:grpSp>
        <p:sp>
          <p:nvSpPr>
            <p:cNvPr id="81" name="Полилиния 80"/>
            <p:cNvSpPr/>
            <p:nvPr/>
          </p:nvSpPr>
          <p:spPr>
            <a:xfrm>
              <a:off x="3985215" y="8818827"/>
              <a:ext cx="82287" cy="670901"/>
            </a:xfrm>
            <a:custGeom>
              <a:avLst/>
              <a:gdLst>
                <a:gd name="connsiteX0" fmla="*/ 0 w 1418897"/>
                <a:gd name="connsiteY0" fmla="*/ 30 h 1576611"/>
                <a:gd name="connsiteX1" fmla="*/ 94593 w 1418897"/>
                <a:gd name="connsiteY1" fmla="*/ 1576581 h 1576611"/>
                <a:gd name="connsiteX2" fmla="*/ 141890 w 1418897"/>
                <a:gd name="connsiteY2" fmla="*/ 15795 h 1576611"/>
                <a:gd name="connsiteX3" fmla="*/ 236483 w 1418897"/>
                <a:gd name="connsiteY3" fmla="*/ 1545050 h 1576611"/>
                <a:gd name="connsiteX4" fmla="*/ 299545 w 1418897"/>
                <a:gd name="connsiteY4" fmla="*/ 47326 h 1576611"/>
                <a:gd name="connsiteX5" fmla="*/ 362607 w 1418897"/>
                <a:gd name="connsiteY5" fmla="*/ 1529285 h 1576611"/>
                <a:gd name="connsiteX6" fmla="*/ 441435 w 1418897"/>
                <a:gd name="connsiteY6" fmla="*/ 30 h 1576611"/>
                <a:gd name="connsiteX7" fmla="*/ 472966 w 1418897"/>
                <a:gd name="connsiteY7" fmla="*/ 1576581 h 1576611"/>
                <a:gd name="connsiteX8" fmla="*/ 567559 w 1418897"/>
                <a:gd name="connsiteY8" fmla="*/ 47326 h 1576611"/>
                <a:gd name="connsiteX9" fmla="*/ 599090 w 1418897"/>
                <a:gd name="connsiteY9" fmla="*/ 1545050 h 1576611"/>
                <a:gd name="connsiteX10" fmla="*/ 677917 w 1418897"/>
                <a:gd name="connsiteY10" fmla="*/ 30 h 1576611"/>
                <a:gd name="connsiteX11" fmla="*/ 709449 w 1418897"/>
                <a:gd name="connsiteY11" fmla="*/ 1529285 h 1576611"/>
                <a:gd name="connsiteX12" fmla="*/ 804042 w 1418897"/>
                <a:gd name="connsiteY12" fmla="*/ 15795 h 1576611"/>
                <a:gd name="connsiteX13" fmla="*/ 819807 w 1418897"/>
                <a:gd name="connsiteY13" fmla="*/ 1513519 h 1576611"/>
                <a:gd name="connsiteX14" fmla="*/ 930166 w 1418897"/>
                <a:gd name="connsiteY14" fmla="*/ 47326 h 1576611"/>
                <a:gd name="connsiteX15" fmla="*/ 945931 w 1418897"/>
                <a:gd name="connsiteY15" fmla="*/ 1545050 h 1576611"/>
                <a:gd name="connsiteX16" fmla="*/ 1056290 w 1418897"/>
                <a:gd name="connsiteY16" fmla="*/ 15795 h 1576611"/>
                <a:gd name="connsiteX17" fmla="*/ 1072055 w 1418897"/>
                <a:gd name="connsiteY17" fmla="*/ 1560816 h 1576611"/>
                <a:gd name="connsiteX18" fmla="*/ 1135117 w 1418897"/>
                <a:gd name="connsiteY18" fmla="*/ 31561 h 1576611"/>
                <a:gd name="connsiteX19" fmla="*/ 1198180 w 1418897"/>
                <a:gd name="connsiteY19" fmla="*/ 1545050 h 1576611"/>
                <a:gd name="connsiteX20" fmla="*/ 1292773 w 1418897"/>
                <a:gd name="connsiteY20" fmla="*/ 63092 h 1576611"/>
                <a:gd name="connsiteX21" fmla="*/ 1340069 w 1418897"/>
                <a:gd name="connsiteY21" fmla="*/ 1497754 h 1576611"/>
                <a:gd name="connsiteX22" fmla="*/ 1418897 w 1418897"/>
                <a:gd name="connsiteY22" fmla="*/ 47326 h 1576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18897" h="1576611">
                  <a:moveTo>
                    <a:pt x="0" y="30"/>
                  </a:moveTo>
                  <a:cubicBezTo>
                    <a:pt x="35472" y="786992"/>
                    <a:pt x="70945" y="1573954"/>
                    <a:pt x="94593" y="1576581"/>
                  </a:cubicBezTo>
                  <a:cubicBezTo>
                    <a:pt x="118241" y="1579208"/>
                    <a:pt x="118242" y="21050"/>
                    <a:pt x="141890" y="15795"/>
                  </a:cubicBezTo>
                  <a:cubicBezTo>
                    <a:pt x="165538" y="10540"/>
                    <a:pt x="210207" y="1539795"/>
                    <a:pt x="236483" y="1545050"/>
                  </a:cubicBezTo>
                  <a:cubicBezTo>
                    <a:pt x="262759" y="1550305"/>
                    <a:pt x="278524" y="49953"/>
                    <a:pt x="299545" y="47326"/>
                  </a:cubicBezTo>
                  <a:cubicBezTo>
                    <a:pt x="320566" y="44699"/>
                    <a:pt x="338959" y="1537168"/>
                    <a:pt x="362607" y="1529285"/>
                  </a:cubicBezTo>
                  <a:cubicBezTo>
                    <a:pt x="386255" y="1521402"/>
                    <a:pt x="423042" y="-7853"/>
                    <a:pt x="441435" y="30"/>
                  </a:cubicBezTo>
                  <a:cubicBezTo>
                    <a:pt x="459828" y="7913"/>
                    <a:pt x="451945" y="1568698"/>
                    <a:pt x="472966" y="1576581"/>
                  </a:cubicBezTo>
                  <a:cubicBezTo>
                    <a:pt x="493987" y="1584464"/>
                    <a:pt x="546538" y="52581"/>
                    <a:pt x="567559" y="47326"/>
                  </a:cubicBezTo>
                  <a:cubicBezTo>
                    <a:pt x="588580" y="42071"/>
                    <a:pt x="580697" y="1552933"/>
                    <a:pt x="599090" y="1545050"/>
                  </a:cubicBezTo>
                  <a:cubicBezTo>
                    <a:pt x="617483" y="1537167"/>
                    <a:pt x="659524" y="2657"/>
                    <a:pt x="677917" y="30"/>
                  </a:cubicBezTo>
                  <a:cubicBezTo>
                    <a:pt x="696310" y="-2597"/>
                    <a:pt x="688428" y="1526658"/>
                    <a:pt x="709449" y="1529285"/>
                  </a:cubicBezTo>
                  <a:cubicBezTo>
                    <a:pt x="730470" y="1531912"/>
                    <a:pt x="785649" y="18423"/>
                    <a:pt x="804042" y="15795"/>
                  </a:cubicBezTo>
                  <a:cubicBezTo>
                    <a:pt x="822435" y="13167"/>
                    <a:pt x="798786" y="1508264"/>
                    <a:pt x="819807" y="1513519"/>
                  </a:cubicBezTo>
                  <a:cubicBezTo>
                    <a:pt x="840828" y="1518774"/>
                    <a:pt x="909145" y="42071"/>
                    <a:pt x="930166" y="47326"/>
                  </a:cubicBezTo>
                  <a:cubicBezTo>
                    <a:pt x="951187" y="52581"/>
                    <a:pt x="924910" y="1550305"/>
                    <a:pt x="945931" y="1545050"/>
                  </a:cubicBezTo>
                  <a:cubicBezTo>
                    <a:pt x="966952" y="1539795"/>
                    <a:pt x="1035269" y="13167"/>
                    <a:pt x="1056290" y="15795"/>
                  </a:cubicBezTo>
                  <a:cubicBezTo>
                    <a:pt x="1077311" y="18423"/>
                    <a:pt x="1058917" y="1558188"/>
                    <a:pt x="1072055" y="1560816"/>
                  </a:cubicBezTo>
                  <a:cubicBezTo>
                    <a:pt x="1085193" y="1563444"/>
                    <a:pt x="1114096" y="34189"/>
                    <a:pt x="1135117" y="31561"/>
                  </a:cubicBezTo>
                  <a:cubicBezTo>
                    <a:pt x="1156138" y="28933"/>
                    <a:pt x="1171904" y="1539795"/>
                    <a:pt x="1198180" y="1545050"/>
                  </a:cubicBezTo>
                  <a:cubicBezTo>
                    <a:pt x="1224456" y="1550305"/>
                    <a:pt x="1269125" y="70975"/>
                    <a:pt x="1292773" y="63092"/>
                  </a:cubicBezTo>
                  <a:cubicBezTo>
                    <a:pt x="1316421" y="55209"/>
                    <a:pt x="1319048" y="1500382"/>
                    <a:pt x="1340069" y="1497754"/>
                  </a:cubicBezTo>
                  <a:cubicBezTo>
                    <a:pt x="1361090" y="1495126"/>
                    <a:pt x="1389993" y="771226"/>
                    <a:pt x="1418897" y="47326"/>
                  </a:cubicBezTo>
                </a:path>
              </a:pathLst>
            </a:custGeom>
            <a:noFill/>
            <a:ln>
              <a:solidFill>
                <a:schemeClr val="accent2">
                  <a:lumMod val="50000"/>
                </a:schemeClr>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400">
                <a:latin typeface="Open sans" panose="020B0606030504020204" pitchFamily="34" charset="0"/>
                <a:ea typeface="Open sans" panose="020B0606030504020204" pitchFamily="34" charset="0"/>
                <a:cs typeface="Open sans" panose="020B0606030504020204" pitchFamily="34" charset="0"/>
              </a:endParaRPr>
            </a:p>
          </p:txBody>
        </p:sp>
        <p:sp>
          <p:nvSpPr>
            <p:cNvPr id="82" name="Полилиния 81"/>
            <p:cNvSpPr/>
            <p:nvPr/>
          </p:nvSpPr>
          <p:spPr>
            <a:xfrm>
              <a:off x="5224020" y="8809032"/>
              <a:ext cx="51014" cy="670901"/>
            </a:xfrm>
            <a:custGeom>
              <a:avLst/>
              <a:gdLst>
                <a:gd name="connsiteX0" fmla="*/ 0 w 1418897"/>
                <a:gd name="connsiteY0" fmla="*/ 30 h 1576611"/>
                <a:gd name="connsiteX1" fmla="*/ 94593 w 1418897"/>
                <a:gd name="connsiteY1" fmla="*/ 1576581 h 1576611"/>
                <a:gd name="connsiteX2" fmla="*/ 141890 w 1418897"/>
                <a:gd name="connsiteY2" fmla="*/ 15795 h 1576611"/>
                <a:gd name="connsiteX3" fmla="*/ 236483 w 1418897"/>
                <a:gd name="connsiteY3" fmla="*/ 1545050 h 1576611"/>
                <a:gd name="connsiteX4" fmla="*/ 299545 w 1418897"/>
                <a:gd name="connsiteY4" fmla="*/ 47326 h 1576611"/>
                <a:gd name="connsiteX5" fmla="*/ 362607 w 1418897"/>
                <a:gd name="connsiteY5" fmla="*/ 1529285 h 1576611"/>
                <a:gd name="connsiteX6" fmla="*/ 441435 w 1418897"/>
                <a:gd name="connsiteY6" fmla="*/ 30 h 1576611"/>
                <a:gd name="connsiteX7" fmla="*/ 472966 w 1418897"/>
                <a:gd name="connsiteY7" fmla="*/ 1576581 h 1576611"/>
                <a:gd name="connsiteX8" fmla="*/ 567559 w 1418897"/>
                <a:gd name="connsiteY8" fmla="*/ 47326 h 1576611"/>
                <a:gd name="connsiteX9" fmla="*/ 599090 w 1418897"/>
                <a:gd name="connsiteY9" fmla="*/ 1545050 h 1576611"/>
                <a:gd name="connsiteX10" fmla="*/ 677917 w 1418897"/>
                <a:gd name="connsiteY10" fmla="*/ 30 h 1576611"/>
                <a:gd name="connsiteX11" fmla="*/ 709449 w 1418897"/>
                <a:gd name="connsiteY11" fmla="*/ 1529285 h 1576611"/>
                <a:gd name="connsiteX12" fmla="*/ 804042 w 1418897"/>
                <a:gd name="connsiteY12" fmla="*/ 15795 h 1576611"/>
                <a:gd name="connsiteX13" fmla="*/ 819807 w 1418897"/>
                <a:gd name="connsiteY13" fmla="*/ 1513519 h 1576611"/>
                <a:gd name="connsiteX14" fmla="*/ 930166 w 1418897"/>
                <a:gd name="connsiteY14" fmla="*/ 47326 h 1576611"/>
                <a:gd name="connsiteX15" fmla="*/ 945931 w 1418897"/>
                <a:gd name="connsiteY15" fmla="*/ 1545050 h 1576611"/>
                <a:gd name="connsiteX16" fmla="*/ 1056290 w 1418897"/>
                <a:gd name="connsiteY16" fmla="*/ 15795 h 1576611"/>
                <a:gd name="connsiteX17" fmla="*/ 1072055 w 1418897"/>
                <a:gd name="connsiteY17" fmla="*/ 1560816 h 1576611"/>
                <a:gd name="connsiteX18" fmla="*/ 1135117 w 1418897"/>
                <a:gd name="connsiteY18" fmla="*/ 31561 h 1576611"/>
                <a:gd name="connsiteX19" fmla="*/ 1198180 w 1418897"/>
                <a:gd name="connsiteY19" fmla="*/ 1545050 h 1576611"/>
                <a:gd name="connsiteX20" fmla="*/ 1292773 w 1418897"/>
                <a:gd name="connsiteY20" fmla="*/ 63092 h 1576611"/>
                <a:gd name="connsiteX21" fmla="*/ 1340069 w 1418897"/>
                <a:gd name="connsiteY21" fmla="*/ 1497754 h 1576611"/>
                <a:gd name="connsiteX22" fmla="*/ 1418897 w 1418897"/>
                <a:gd name="connsiteY22" fmla="*/ 47326 h 1576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18897" h="1576611">
                  <a:moveTo>
                    <a:pt x="0" y="30"/>
                  </a:moveTo>
                  <a:cubicBezTo>
                    <a:pt x="35472" y="786992"/>
                    <a:pt x="70945" y="1573954"/>
                    <a:pt x="94593" y="1576581"/>
                  </a:cubicBezTo>
                  <a:cubicBezTo>
                    <a:pt x="118241" y="1579208"/>
                    <a:pt x="118242" y="21050"/>
                    <a:pt x="141890" y="15795"/>
                  </a:cubicBezTo>
                  <a:cubicBezTo>
                    <a:pt x="165538" y="10540"/>
                    <a:pt x="210207" y="1539795"/>
                    <a:pt x="236483" y="1545050"/>
                  </a:cubicBezTo>
                  <a:cubicBezTo>
                    <a:pt x="262759" y="1550305"/>
                    <a:pt x="278524" y="49953"/>
                    <a:pt x="299545" y="47326"/>
                  </a:cubicBezTo>
                  <a:cubicBezTo>
                    <a:pt x="320566" y="44699"/>
                    <a:pt x="338959" y="1537168"/>
                    <a:pt x="362607" y="1529285"/>
                  </a:cubicBezTo>
                  <a:cubicBezTo>
                    <a:pt x="386255" y="1521402"/>
                    <a:pt x="423042" y="-7853"/>
                    <a:pt x="441435" y="30"/>
                  </a:cubicBezTo>
                  <a:cubicBezTo>
                    <a:pt x="459828" y="7913"/>
                    <a:pt x="451945" y="1568698"/>
                    <a:pt x="472966" y="1576581"/>
                  </a:cubicBezTo>
                  <a:cubicBezTo>
                    <a:pt x="493987" y="1584464"/>
                    <a:pt x="546538" y="52581"/>
                    <a:pt x="567559" y="47326"/>
                  </a:cubicBezTo>
                  <a:cubicBezTo>
                    <a:pt x="588580" y="42071"/>
                    <a:pt x="580697" y="1552933"/>
                    <a:pt x="599090" y="1545050"/>
                  </a:cubicBezTo>
                  <a:cubicBezTo>
                    <a:pt x="617483" y="1537167"/>
                    <a:pt x="659524" y="2657"/>
                    <a:pt x="677917" y="30"/>
                  </a:cubicBezTo>
                  <a:cubicBezTo>
                    <a:pt x="696310" y="-2597"/>
                    <a:pt x="688428" y="1526658"/>
                    <a:pt x="709449" y="1529285"/>
                  </a:cubicBezTo>
                  <a:cubicBezTo>
                    <a:pt x="730470" y="1531912"/>
                    <a:pt x="785649" y="18423"/>
                    <a:pt x="804042" y="15795"/>
                  </a:cubicBezTo>
                  <a:cubicBezTo>
                    <a:pt x="822435" y="13167"/>
                    <a:pt x="798786" y="1508264"/>
                    <a:pt x="819807" y="1513519"/>
                  </a:cubicBezTo>
                  <a:cubicBezTo>
                    <a:pt x="840828" y="1518774"/>
                    <a:pt x="909145" y="42071"/>
                    <a:pt x="930166" y="47326"/>
                  </a:cubicBezTo>
                  <a:cubicBezTo>
                    <a:pt x="951187" y="52581"/>
                    <a:pt x="924910" y="1550305"/>
                    <a:pt x="945931" y="1545050"/>
                  </a:cubicBezTo>
                  <a:cubicBezTo>
                    <a:pt x="966952" y="1539795"/>
                    <a:pt x="1035269" y="13167"/>
                    <a:pt x="1056290" y="15795"/>
                  </a:cubicBezTo>
                  <a:cubicBezTo>
                    <a:pt x="1077311" y="18423"/>
                    <a:pt x="1058917" y="1558188"/>
                    <a:pt x="1072055" y="1560816"/>
                  </a:cubicBezTo>
                  <a:cubicBezTo>
                    <a:pt x="1085193" y="1563444"/>
                    <a:pt x="1114096" y="34189"/>
                    <a:pt x="1135117" y="31561"/>
                  </a:cubicBezTo>
                  <a:cubicBezTo>
                    <a:pt x="1156138" y="28933"/>
                    <a:pt x="1171904" y="1539795"/>
                    <a:pt x="1198180" y="1545050"/>
                  </a:cubicBezTo>
                  <a:cubicBezTo>
                    <a:pt x="1224456" y="1550305"/>
                    <a:pt x="1269125" y="70975"/>
                    <a:pt x="1292773" y="63092"/>
                  </a:cubicBezTo>
                  <a:cubicBezTo>
                    <a:pt x="1316421" y="55209"/>
                    <a:pt x="1319048" y="1500382"/>
                    <a:pt x="1340069" y="1497754"/>
                  </a:cubicBezTo>
                  <a:cubicBezTo>
                    <a:pt x="1361090" y="1495126"/>
                    <a:pt x="1389993" y="771226"/>
                    <a:pt x="1418897" y="47326"/>
                  </a:cubicBezTo>
                </a:path>
              </a:pathLst>
            </a:custGeom>
            <a:noFill/>
            <a:ln>
              <a:solidFill>
                <a:schemeClr val="accent2">
                  <a:lumMod val="50000"/>
                </a:schemeClr>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400">
                <a:latin typeface="Open sans" panose="020B0606030504020204" pitchFamily="34" charset="0"/>
                <a:ea typeface="Open sans" panose="020B0606030504020204" pitchFamily="34" charset="0"/>
                <a:cs typeface="Open sans" panose="020B0606030504020204" pitchFamily="34" charset="0"/>
              </a:endParaRPr>
            </a:p>
          </p:txBody>
        </p:sp>
        <p:sp>
          <p:nvSpPr>
            <p:cNvPr id="83" name="Полилиния 82"/>
            <p:cNvSpPr/>
            <p:nvPr/>
          </p:nvSpPr>
          <p:spPr>
            <a:xfrm>
              <a:off x="5025969" y="8800933"/>
              <a:ext cx="125602" cy="670901"/>
            </a:xfrm>
            <a:custGeom>
              <a:avLst/>
              <a:gdLst>
                <a:gd name="connsiteX0" fmla="*/ 0 w 1418897"/>
                <a:gd name="connsiteY0" fmla="*/ 30 h 1576611"/>
                <a:gd name="connsiteX1" fmla="*/ 94593 w 1418897"/>
                <a:gd name="connsiteY1" fmla="*/ 1576581 h 1576611"/>
                <a:gd name="connsiteX2" fmla="*/ 141890 w 1418897"/>
                <a:gd name="connsiteY2" fmla="*/ 15795 h 1576611"/>
                <a:gd name="connsiteX3" fmla="*/ 236483 w 1418897"/>
                <a:gd name="connsiteY3" fmla="*/ 1545050 h 1576611"/>
                <a:gd name="connsiteX4" fmla="*/ 299545 w 1418897"/>
                <a:gd name="connsiteY4" fmla="*/ 47326 h 1576611"/>
                <a:gd name="connsiteX5" fmla="*/ 362607 w 1418897"/>
                <a:gd name="connsiteY5" fmla="*/ 1529285 h 1576611"/>
                <a:gd name="connsiteX6" fmla="*/ 441435 w 1418897"/>
                <a:gd name="connsiteY6" fmla="*/ 30 h 1576611"/>
                <a:gd name="connsiteX7" fmla="*/ 472966 w 1418897"/>
                <a:gd name="connsiteY7" fmla="*/ 1576581 h 1576611"/>
                <a:gd name="connsiteX8" fmla="*/ 567559 w 1418897"/>
                <a:gd name="connsiteY8" fmla="*/ 47326 h 1576611"/>
                <a:gd name="connsiteX9" fmla="*/ 599090 w 1418897"/>
                <a:gd name="connsiteY9" fmla="*/ 1545050 h 1576611"/>
                <a:gd name="connsiteX10" fmla="*/ 677917 w 1418897"/>
                <a:gd name="connsiteY10" fmla="*/ 30 h 1576611"/>
                <a:gd name="connsiteX11" fmla="*/ 709449 w 1418897"/>
                <a:gd name="connsiteY11" fmla="*/ 1529285 h 1576611"/>
                <a:gd name="connsiteX12" fmla="*/ 804042 w 1418897"/>
                <a:gd name="connsiteY12" fmla="*/ 15795 h 1576611"/>
                <a:gd name="connsiteX13" fmla="*/ 819807 w 1418897"/>
                <a:gd name="connsiteY13" fmla="*/ 1513519 h 1576611"/>
                <a:gd name="connsiteX14" fmla="*/ 930166 w 1418897"/>
                <a:gd name="connsiteY14" fmla="*/ 47326 h 1576611"/>
                <a:gd name="connsiteX15" fmla="*/ 945931 w 1418897"/>
                <a:gd name="connsiteY15" fmla="*/ 1545050 h 1576611"/>
                <a:gd name="connsiteX16" fmla="*/ 1056290 w 1418897"/>
                <a:gd name="connsiteY16" fmla="*/ 15795 h 1576611"/>
                <a:gd name="connsiteX17" fmla="*/ 1072055 w 1418897"/>
                <a:gd name="connsiteY17" fmla="*/ 1560816 h 1576611"/>
                <a:gd name="connsiteX18" fmla="*/ 1135117 w 1418897"/>
                <a:gd name="connsiteY18" fmla="*/ 31561 h 1576611"/>
                <a:gd name="connsiteX19" fmla="*/ 1198180 w 1418897"/>
                <a:gd name="connsiteY19" fmla="*/ 1545050 h 1576611"/>
                <a:gd name="connsiteX20" fmla="*/ 1292773 w 1418897"/>
                <a:gd name="connsiteY20" fmla="*/ 63092 h 1576611"/>
                <a:gd name="connsiteX21" fmla="*/ 1340069 w 1418897"/>
                <a:gd name="connsiteY21" fmla="*/ 1497754 h 1576611"/>
                <a:gd name="connsiteX22" fmla="*/ 1418897 w 1418897"/>
                <a:gd name="connsiteY22" fmla="*/ 47326 h 1576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18897" h="1576611">
                  <a:moveTo>
                    <a:pt x="0" y="30"/>
                  </a:moveTo>
                  <a:cubicBezTo>
                    <a:pt x="35472" y="786992"/>
                    <a:pt x="70945" y="1573954"/>
                    <a:pt x="94593" y="1576581"/>
                  </a:cubicBezTo>
                  <a:cubicBezTo>
                    <a:pt x="118241" y="1579208"/>
                    <a:pt x="118242" y="21050"/>
                    <a:pt x="141890" y="15795"/>
                  </a:cubicBezTo>
                  <a:cubicBezTo>
                    <a:pt x="165538" y="10540"/>
                    <a:pt x="210207" y="1539795"/>
                    <a:pt x="236483" y="1545050"/>
                  </a:cubicBezTo>
                  <a:cubicBezTo>
                    <a:pt x="262759" y="1550305"/>
                    <a:pt x="278524" y="49953"/>
                    <a:pt x="299545" y="47326"/>
                  </a:cubicBezTo>
                  <a:cubicBezTo>
                    <a:pt x="320566" y="44699"/>
                    <a:pt x="338959" y="1537168"/>
                    <a:pt x="362607" y="1529285"/>
                  </a:cubicBezTo>
                  <a:cubicBezTo>
                    <a:pt x="386255" y="1521402"/>
                    <a:pt x="423042" y="-7853"/>
                    <a:pt x="441435" y="30"/>
                  </a:cubicBezTo>
                  <a:cubicBezTo>
                    <a:pt x="459828" y="7913"/>
                    <a:pt x="451945" y="1568698"/>
                    <a:pt x="472966" y="1576581"/>
                  </a:cubicBezTo>
                  <a:cubicBezTo>
                    <a:pt x="493987" y="1584464"/>
                    <a:pt x="546538" y="52581"/>
                    <a:pt x="567559" y="47326"/>
                  </a:cubicBezTo>
                  <a:cubicBezTo>
                    <a:pt x="588580" y="42071"/>
                    <a:pt x="580697" y="1552933"/>
                    <a:pt x="599090" y="1545050"/>
                  </a:cubicBezTo>
                  <a:cubicBezTo>
                    <a:pt x="617483" y="1537167"/>
                    <a:pt x="659524" y="2657"/>
                    <a:pt x="677917" y="30"/>
                  </a:cubicBezTo>
                  <a:cubicBezTo>
                    <a:pt x="696310" y="-2597"/>
                    <a:pt x="688428" y="1526658"/>
                    <a:pt x="709449" y="1529285"/>
                  </a:cubicBezTo>
                  <a:cubicBezTo>
                    <a:pt x="730470" y="1531912"/>
                    <a:pt x="785649" y="18423"/>
                    <a:pt x="804042" y="15795"/>
                  </a:cubicBezTo>
                  <a:cubicBezTo>
                    <a:pt x="822435" y="13167"/>
                    <a:pt x="798786" y="1508264"/>
                    <a:pt x="819807" y="1513519"/>
                  </a:cubicBezTo>
                  <a:cubicBezTo>
                    <a:pt x="840828" y="1518774"/>
                    <a:pt x="909145" y="42071"/>
                    <a:pt x="930166" y="47326"/>
                  </a:cubicBezTo>
                  <a:cubicBezTo>
                    <a:pt x="951187" y="52581"/>
                    <a:pt x="924910" y="1550305"/>
                    <a:pt x="945931" y="1545050"/>
                  </a:cubicBezTo>
                  <a:cubicBezTo>
                    <a:pt x="966952" y="1539795"/>
                    <a:pt x="1035269" y="13167"/>
                    <a:pt x="1056290" y="15795"/>
                  </a:cubicBezTo>
                  <a:cubicBezTo>
                    <a:pt x="1077311" y="18423"/>
                    <a:pt x="1058917" y="1558188"/>
                    <a:pt x="1072055" y="1560816"/>
                  </a:cubicBezTo>
                  <a:cubicBezTo>
                    <a:pt x="1085193" y="1563444"/>
                    <a:pt x="1114096" y="34189"/>
                    <a:pt x="1135117" y="31561"/>
                  </a:cubicBezTo>
                  <a:cubicBezTo>
                    <a:pt x="1156138" y="28933"/>
                    <a:pt x="1171904" y="1539795"/>
                    <a:pt x="1198180" y="1545050"/>
                  </a:cubicBezTo>
                  <a:cubicBezTo>
                    <a:pt x="1224456" y="1550305"/>
                    <a:pt x="1269125" y="70975"/>
                    <a:pt x="1292773" y="63092"/>
                  </a:cubicBezTo>
                  <a:cubicBezTo>
                    <a:pt x="1316421" y="55209"/>
                    <a:pt x="1319048" y="1500382"/>
                    <a:pt x="1340069" y="1497754"/>
                  </a:cubicBezTo>
                  <a:cubicBezTo>
                    <a:pt x="1361090" y="1495126"/>
                    <a:pt x="1389993" y="771226"/>
                    <a:pt x="1418897" y="47326"/>
                  </a:cubicBezTo>
                </a:path>
              </a:pathLst>
            </a:custGeom>
            <a:noFill/>
            <a:ln>
              <a:solidFill>
                <a:schemeClr val="accent2">
                  <a:lumMod val="50000"/>
                </a:schemeClr>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400">
                <a:latin typeface="Open sans" panose="020B0606030504020204" pitchFamily="34" charset="0"/>
                <a:ea typeface="Open sans" panose="020B0606030504020204" pitchFamily="34" charset="0"/>
                <a:cs typeface="Open sans" panose="020B0606030504020204" pitchFamily="34" charset="0"/>
              </a:endParaRPr>
            </a:p>
          </p:txBody>
        </p:sp>
        <p:sp>
          <p:nvSpPr>
            <p:cNvPr id="84" name="Полилиния 83"/>
            <p:cNvSpPr/>
            <p:nvPr/>
          </p:nvSpPr>
          <p:spPr>
            <a:xfrm>
              <a:off x="5343417" y="8816413"/>
              <a:ext cx="125602" cy="670901"/>
            </a:xfrm>
            <a:custGeom>
              <a:avLst/>
              <a:gdLst>
                <a:gd name="connsiteX0" fmla="*/ 0 w 1418897"/>
                <a:gd name="connsiteY0" fmla="*/ 30 h 1576611"/>
                <a:gd name="connsiteX1" fmla="*/ 94593 w 1418897"/>
                <a:gd name="connsiteY1" fmla="*/ 1576581 h 1576611"/>
                <a:gd name="connsiteX2" fmla="*/ 141890 w 1418897"/>
                <a:gd name="connsiteY2" fmla="*/ 15795 h 1576611"/>
                <a:gd name="connsiteX3" fmla="*/ 236483 w 1418897"/>
                <a:gd name="connsiteY3" fmla="*/ 1545050 h 1576611"/>
                <a:gd name="connsiteX4" fmla="*/ 299545 w 1418897"/>
                <a:gd name="connsiteY4" fmla="*/ 47326 h 1576611"/>
                <a:gd name="connsiteX5" fmla="*/ 362607 w 1418897"/>
                <a:gd name="connsiteY5" fmla="*/ 1529285 h 1576611"/>
                <a:gd name="connsiteX6" fmla="*/ 441435 w 1418897"/>
                <a:gd name="connsiteY6" fmla="*/ 30 h 1576611"/>
                <a:gd name="connsiteX7" fmla="*/ 472966 w 1418897"/>
                <a:gd name="connsiteY7" fmla="*/ 1576581 h 1576611"/>
                <a:gd name="connsiteX8" fmla="*/ 567559 w 1418897"/>
                <a:gd name="connsiteY8" fmla="*/ 47326 h 1576611"/>
                <a:gd name="connsiteX9" fmla="*/ 599090 w 1418897"/>
                <a:gd name="connsiteY9" fmla="*/ 1545050 h 1576611"/>
                <a:gd name="connsiteX10" fmla="*/ 677917 w 1418897"/>
                <a:gd name="connsiteY10" fmla="*/ 30 h 1576611"/>
                <a:gd name="connsiteX11" fmla="*/ 709449 w 1418897"/>
                <a:gd name="connsiteY11" fmla="*/ 1529285 h 1576611"/>
                <a:gd name="connsiteX12" fmla="*/ 804042 w 1418897"/>
                <a:gd name="connsiteY12" fmla="*/ 15795 h 1576611"/>
                <a:gd name="connsiteX13" fmla="*/ 819807 w 1418897"/>
                <a:gd name="connsiteY13" fmla="*/ 1513519 h 1576611"/>
                <a:gd name="connsiteX14" fmla="*/ 930166 w 1418897"/>
                <a:gd name="connsiteY14" fmla="*/ 47326 h 1576611"/>
                <a:gd name="connsiteX15" fmla="*/ 945931 w 1418897"/>
                <a:gd name="connsiteY15" fmla="*/ 1545050 h 1576611"/>
                <a:gd name="connsiteX16" fmla="*/ 1056290 w 1418897"/>
                <a:gd name="connsiteY16" fmla="*/ 15795 h 1576611"/>
                <a:gd name="connsiteX17" fmla="*/ 1072055 w 1418897"/>
                <a:gd name="connsiteY17" fmla="*/ 1560816 h 1576611"/>
                <a:gd name="connsiteX18" fmla="*/ 1135117 w 1418897"/>
                <a:gd name="connsiteY18" fmla="*/ 31561 h 1576611"/>
                <a:gd name="connsiteX19" fmla="*/ 1198180 w 1418897"/>
                <a:gd name="connsiteY19" fmla="*/ 1545050 h 1576611"/>
                <a:gd name="connsiteX20" fmla="*/ 1292773 w 1418897"/>
                <a:gd name="connsiteY20" fmla="*/ 63092 h 1576611"/>
                <a:gd name="connsiteX21" fmla="*/ 1340069 w 1418897"/>
                <a:gd name="connsiteY21" fmla="*/ 1497754 h 1576611"/>
                <a:gd name="connsiteX22" fmla="*/ 1418897 w 1418897"/>
                <a:gd name="connsiteY22" fmla="*/ 47326 h 1576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18897" h="1576611">
                  <a:moveTo>
                    <a:pt x="0" y="30"/>
                  </a:moveTo>
                  <a:cubicBezTo>
                    <a:pt x="35472" y="786992"/>
                    <a:pt x="70945" y="1573954"/>
                    <a:pt x="94593" y="1576581"/>
                  </a:cubicBezTo>
                  <a:cubicBezTo>
                    <a:pt x="118241" y="1579208"/>
                    <a:pt x="118242" y="21050"/>
                    <a:pt x="141890" y="15795"/>
                  </a:cubicBezTo>
                  <a:cubicBezTo>
                    <a:pt x="165538" y="10540"/>
                    <a:pt x="210207" y="1539795"/>
                    <a:pt x="236483" y="1545050"/>
                  </a:cubicBezTo>
                  <a:cubicBezTo>
                    <a:pt x="262759" y="1550305"/>
                    <a:pt x="278524" y="49953"/>
                    <a:pt x="299545" y="47326"/>
                  </a:cubicBezTo>
                  <a:cubicBezTo>
                    <a:pt x="320566" y="44699"/>
                    <a:pt x="338959" y="1537168"/>
                    <a:pt x="362607" y="1529285"/>
                  </a:cubicBezTo>
                  <a:cubicBezTo>
                    <a:pt x="386255" y="1521402"/>
                    <a:pt x="423042" y="-7853"/>
                    <a:pt x="441435" y="30"/>
                  </a:cubicBezTo>
                  <a:cubicBezTo>
                    <a:pt x="459828" y="7913"/>
                    <a:pt x="451945" y="1568698"/>
                    <a:pt x="472966" y="1576581"/>
                  </a:cubicBezTo>
                  <a:cubicBezTo>
                    <a:pt x="493987" y="1584464"/>
                    <a:pt x="546538" y="52581"/>
                    <a:pt x="567559" y="47326"/>
                  </a:cubicBezTo>
                  <a:cubicBezTo>
                    <a:pt x="588580" y="42071"/>
                    <a:pt x="580697" y="1552933"/>
                    <a:pt x="599090" y="1545050"/>
                  </a:cubicBezTo>
                  <a:cubicBezTo>
                    <a:pt x="617483" y="1537167"/>
                    <a:pt x="659524" y="2657"/>
                    <a:pt x="677917" y="30"/>
                  </a:cubicBezTo>
                  <a:cubicBezTo>
                    <a:pt x="696310" y="-2597"/>
                    <a:pt x="688428" y="1526658"/>
                    <a:pt x="709449" y="1529285"/>
                  </a:cubicBezTo>
                  <a:cubicBezTo>
                    <a:pt x="730470" y="1531912"/>
                    <a:pt x="785649" y="18423"/>
                    <a:pt x="804042" y="15795"/>
                  </a:cubicBezTo>
                  <a:cubicBezTo>
                    <a:pt x="822435" y="13167"/>
                    <a:pt x="798786" y="1508264"/>
                    <a:pt x="819807" y="1513519"/>
                  </a:cubicBezTo>
                  <a:cubicBezTo>
                    <a:pt x="840828" y="1518774"/>
                    <a:pt x="909145" y="42071"/>
                    <a:pt x="930166" y="47326"/>
                  </a:cubicBezTo>
                  <a:cubicBezTo>
                    <a:pt x="951187" y="52581"/>
                    <a:pt x="924910" y="1550305"/>
                    <a:pt x="945931" y="1545050"/>
                  </a:cubicBezTo>
                  <a:cubicBezTo>
                    <a:pt x="966952" y="1539795"/>
                    <a:pt x="1035269" y="13167"/>
                    <a:pt x="1056290" y="15795"/>
                  </a:cubicBezTo>
                  <a:cubicBezTo>
                    <a:pt x="1077311" y="18423"/>
                    <a:pt x="1058917" y="1558188"/>
                    <a:pt x="1072055" y="1560816"/>
                  </a:cubicBezTo>
                  <a:cubicBezTo>
                    <a:pt x="1085193" y="1563444"/>
                    <a:pt x="1114096" y="34189"/>
                    <a:pt x="1135117" y="31561"/>
                  </a:cubicBezTo>
                  <a:cubicBezTo>
                    <a:pt x="1156138" y="28933"/>
                    <a:pt x="1171904" y="1539795"/>
                    <a:pt x="1198180" y="1545050"/>
                  </a:cubicBezTo>
                  <a:cubicBezTo>
                    <a:pt x="1224456" y="1550305"/>
                    <a:pt x="1269125" y="70975"/>
                    <a:pt x="1292773" y="63092"/>
                  </a:cubicBezTo>
                  <a:cubicBezTo>
                    <a:pt x="1316421" y="55209"/>
                    <a:pt x="1319048" y="1500382"/>
                    <a:pt x="1340069" y="1497754"/>
                  </a:cubicBezTo>
                  <a:cubicBezTo>
                    <a:pt x="1361090" y="1495126"/>
                    <a:pt x="1389993" y="771226"/>
                    <a:pt x="1418897" y="47326"/>
                  </a:cubicBezTo>
                </a:path>
              </a:pathLst>
            </a:custGeom>
            <a:noFill/>
            <a:ln>
              <a:solidFill>
                <a:schemeClr val="accent2">
                  <a:lumMod val="50000"/>
                </a:schemeClr>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400">
                <a:latin typeface="Open sans" panose="020B0606030504020204" pitchFamily="34" charset="0"/>
                <a:ea typeface="Open sans" panose="020B0606030504020204" pitchFamily="34" charset="0"/>
                <a:cs typeface="Open sans" panose="020B0606030504020204" pitchFamily="34" charset="0"/>
              </a:endParaRPr>
            </a:p>
          </p:txBody>
        </p:sp>
        <p:grpSp>
          <p:nvGrpSpPr>
            <p:cNvPr id="85" name="Группа 84"/>
            <p:cNvGrpSpPr/>
            <p:nvPr/>
          </p:nvGrpSpPr>
          <p:grpSpPr>
            <a:xfrm>
              <a:off x="3344043" y="8829933"/>
              <a:ext cx="758887" cy="646464"/>
              <a:chOff x="5051770" y="5470633"/>
              <a:chExt cx="2055938" cy="834135"/>
            </a:xfrm>
            <a:effectLst>
              <a:glow rad="228600">
                <a:schemeClr val="accent1">
                  <a:satMod val="175000"/>
                  <a:alpha val="40000"/>
                </a:schemeClr>
              </a:glow>
            </a:effectLst>
          </p:grpSpPr>
          <p:cxnSp>
            <p:nvCxnSpPr>
              <p:cNvPr id="93" name="Прямая соединительная линия 92"/>
              <p:cNvCxnSpPr/>
              <p:nvPr/>
            </p:nvCxnSpPr>
            <p:spPr>
              <a:xfrm>
                <a:off x="5054923" y="5470633"/>
                <a:ext cx="2052785" cy="0"/>
              </a:xfrm>
              <a:prstGeom prst="line">
                <a:avLst/>
              </a:prstGeom>
              <a:ln>
                <a:solidFill>
                  <a:schemeClr val="accent1">
                    <a:alpha val="6000"/>
                  </a:schemeClr>
                </a:solidFill>
              </a:ln>
            </p:spPr>
            <p:style>
              <a:lnRef idx="1">
                <a:schemeClr val="accent1"/>
              </a:lnRef>
              <a:fillRef idx="0">
                <a:schemeClr val="accent1"/>
              </a:fillRef>
              <a:effectRef idx="0">
                <a:schemeClr val="accent1"/>
              </a:effectRef>
              <a:fontRef idx="minor">
                <a:schemeClr val="tx1"/>
              </a:fontRef>
            </p:style>
          </p:cxnSp>
          <p:cxnSp>
            <p:nvCxnSpPr>
              <p:cNvPr id="94" name="Прямая соединительная линия 93"/>
              <p:cNvCxnSpPr/>
              <p:nvPr/>
            </p:nvCxnSpPr>
            <p:spPr>
              <a:xfrm>
                <a:off x="5051770" y="6304768"/>
                <a:ext cx="2052785" cy="0"/>
              </a:xfrm>
              <a:prstGeom prst="line">
                <a:avLst/>
              </a:prstGeom>
              <a:ln>
                <a:solidFill>
                  <a:schemeClr val="accent1">
                    <a:alpha val="6000"/>
                  </a:schemeClr>
                </a:solidFill>
              </a:ln>
            </p:spPr>
            <p:style>
              <a:lnRef idx="1">
                <a:schemeClr val="accent1"/>
              </a:lnRef>
              <a:fillRef idx="0">
                <a:schemeClr val="accent1"/>
              </a:fillRef>
              <a:effectRef idx="0">
                <a:schemeClr val="accent1"/>
              </a:effectRef>
              <a:fontRef idx="minor">
                <a:schemeClr val="tx1"/>
              </a:fontRef>
            </p:style>
          </p:cxnSp>
        </p:grpSp>
        <p:sp>
          <p:nvSpPr>
            <p:cNvPr id="86" name="TextBox 174"/>
            <p:cNvSpPr txBox="1">
              <a:spLocks noChangeArrowheads="1"/>
            </p:cNvSpPr>
            <p:nvPr/>
          </p:nvSpPr>
          <p:spPr bwMode="auto">
            <a:xfrm>
              <a:off x="1753596" y="8785190"/>
              <a:ext cx="11352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a:solidFill>
                    <a:srgbClr val="000000"/>
                  </a:solidFill>
                  <a:latin typeface="Gill Sans" charset="0"/>
                  <a:ea typeface="ヒラギノ角ゴ ProN W3" charset="0"/>
                  <a:cs typeface="ヒラギノ角ゴ ProN W3" charset="0"/>
                  <a:sym typeface="Gill Sans" charset="0"/>
                </a:defRPr>
              </a:lvl1pPr>
              <a:lvl2pPr marL="742950" indent="-285750">
                <a:defRPr sz="4200">
                  <a:solidFill>
                    <a:srgbClr val="000000"/>
                  </a:solidFill>
                  <a:latin typeface="Gill Sans" charset="0"/>
                  <a:ea typeface="ヒラギノ角ゴ ProN W3" charset="0"/>
                  <a:cs typeface="ヒラギノ角ゴ ProN W3" charset="0"/>
                  <a:sym typeface="Gill Sans" charset="0"/>
                </a:defRPr>
              </a:lvl2pPr>
              <a:lvl3pPr marL="1143000" indent="-228600">
                <a:defRPr sz="4200">
                  <a:solidFill>
                    <a:srgbClr val="000000"/>
                  </a:solidFill>
                  <a:latin typeface="Gill Sans" charset="0"/>
                  <a:ea typeface="ヒラギノ角ゴ ProN W3" charset="0"/>
                  <a:cs typeface="ヒラギノ角ゴ ProN W3" charset="0"/>
                  <a:sym typeface="Gill Sans" charset="0"/>
                </a:defRPr>
              </a:lvl3pPr>
              <a:lvl4pPr marL="1600200" indent="-228600">
                <a:defRPr sz="4200">
                  <a:solidFill>
                    <a:srgbClr val="000000"/>
                  </a:solidFill>
                  <a:latin typeface="Gill Sans" charset="0"/>
                  <a:ea typeface="ヒラギノ角ゴ ProN W3" charset="0"/>
                  <a:cs typeface="ヒラギノ角ゴ ProN W3" charset="0"/>
                  <a:sym typeface="Gill Sans" charset="0"/>
                </a:defRPr>
              </a:lvl4pPr>
              <a:lvl5pPr marL="2057400" indent="-22860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altLang="ru-RU" sz="1200">
                  <a:latin typeface="Lucida Grande" charset="0"/>
                  <a:ea typeface="Open sans" panose="020B0606030504020204" pitchFamily="34" charset="0"/>
                  <a:cs typeface="Open sans" panose="020B0606030504020204" pitchFamily="34" charset="0"/>
                </a:rPr>
                <a:t>Carrier signal</a:t>
              </a:r>
              <a:endParaRPr lang="ru-RU" altLang="ru-RU" sz="1400">
                <a:latin typeface="Open sans" panose="020B0606030504020204" pitchFamily="34" charset="0"/>
                <a:ea typeface="Open sans" panose="020B0606030504020204" pitchFamily="34" charset="0"/>
                <a:cs typeface="Open sans" panose="020B0606030504020204" pitchFamily="34" charset="0"/>
              </a:endParaRPr>
            </a:p>
          </p:txBody>
        </p:sp>
        <p:cxnSp>
          <p:nvCxnSpPr>
            <p:cNvPr id="87" name="Прямая со стрелкой 86"/>
            <p:cNvCxnSpPr/>
            <p:nvPr/>
          </p:nvCxnSpPr>
          <p:spPr>
            <a:xfrm>
              <a:off x="2838552" y="8941804"/>
              <a:ext cx="515958" cy="778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88" name="Группа 87"/>
            <p:cNvGrpSpPr/>
            <p:nvPr/>
          </p:nvGrpSpPr>
          <p:grpSpPr>
            <a:xfrm>
              <a:off x="4991706" y="8800933"/>
              <a:ext cx="506356" cy="646464"/>
              <a:chOff x="5051770" y="5470633"/>
              <a:chExt cx="2055938" cy="834135"/>
            </a:xfrm>
            <a:effectLst>
              <a:glow rad="228600">
                <a:schemeClr val="accent1">
                  <a:satMod val="175000"/>
                  <a:alpha val="40000"/>
                </a:schemeClr>
              </a:glow>
            </a:effectLst>
          </p:grpSpPr>
          <p:cxnSp>
            <p:nvCxnSpPr>
              <p:cNvPr id="91" name="Прямая соединительная линия 90"/>
              <p:cNvCxnSpPr/>
              <p:nvPr/>
            </p:nvCxnSpPr>
            <p:spPr>
              <a:xfrm>
                <a:off x="5054923" y="5470633"/>
                <a:ext cx="2052785" cy="0"/>
              </a:xfrm>
              <a:prstGeom prst="line">
                <a:avLst/>
              </a:prstGeom>
              <a:ln>
                <a:solidFill>
                  <a:schemeClr val="accent1">
                    <a:alpha val="6000"/>
                  </a:schemeClr>
                </a:solidFill>
              </a:ln>
            </p:spPr>
            <p:style>
              <a:lnRef idx="1">
                <a:schemeClr val="accent1"/>
              </a:lnRef>
              <a:fillRef idx="0">
                <a:schemeClr val="accent1"/>
              </a:fillRef>
              <a:effectRef idx="0">
                <a:schemeClr val="accent1"/>
              </a:effectRef>
              <a:fontRef idx="minor">
                <a:schemeClr val="tx1"/>
              </a:fontRef>
            </p:style>
          </p:cxnSp>
          <p:cxnSp>
            <p:nvCxnSpPr>
              <p:cNvPr id="92" name="Прямая соединительная линия 91"/>
              <p:cNvCxnSpPr/>
              <p:nvPr/>
            </p:nvCxnSpPr>
            <p:spPr>
              <a:xfrm>
                <a:off x="5051770" y="6304768"/>
                <a:ext cx="2052785" cy="0"/>
              </a:xfrm>
              <a:prstGeom prst="line">
                <a:avLst/>
              </a:prstGeom>
              <a:ln>
                <a:solidFill>
                  <a:schemeClr val="accent1">
                    <a:alpha val="6000"/>
                  </a:schemeClr>
                </a:solidFill>
              </a:ln>
            </p:spPr>
            <p:style>
              <a:lnRef idx="1">
                <a:schemeClr val="accent1"/>
              </a:lnRef>
              <a:fillRef idx="0">
                <a:schemeClr val="accent1"/>
              </a:fillRef>
              <a:effectRef idx="0">
                <a:schemeClr val="accent1"/>
              </a:effectRef>
              <a:fontRef idx="minor">
                <a:schemeClr val="tx1"/>
              </a:fontRef>
            </p:style>
          </p:cxnSp>
        </p:grpSp>
        <p:sp>
          <p:nvSpPr>
            <p:cNvPr id="89" name="TextBox 177"/>
            <p:cNvSpPr txBox="1">
              <a:spLocks noChangeArrowheads="1"/>
            </p:cNvSpPr>
            <p:nvPr/>
          </p:nvSpPr>
          <p:spPr bwMode="auto">
            <a:xfrm>
              <a:off x="1492417" y="8551836"/>
              <a:ext cx="18790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a:solidFill>
                    <a:srgbClr val="000000"/>
                  </a:solidFill>
                  <a:latin typeface="Gill Sans" charset="0"/>
                  <a:ea typeface="ヒラギノ角ゴ ProN W3" charset="0"/>
                  <a:cs typeface="ヒラギノ角ゴ ProN W3" charset="0"/>
                  <a:sym typeface="Gill Sans" charset="0"/>
                </a:defRPr>
              </a:lvl1pPr>
              <a:lvl2pPr marL="742950" indent="-285750">
                <a:defRPr sz="4200">
                  <a:solidFill>
                    <a:srgbClr val="000000"/>
                  </a:solidFill>
                  <a:latin typeface="Gill Sans" charset="0"/>
                  <a:ea typeface="ヒラギノ角ゴ ProN W3" charset="0"/>
                  <a:cs typeface="ヒラギノ角ゴ ProN W3" charset="0"/>
                  <a:sym typeface="Gill Sans" charset="0"/>
                </a:defRPr>
              </a:lvl2pPr>
              <a:lvl3pPr marL="1143000" indent="-228600">
                <a:defRPr sz="4200">
                  <a:solidFill>
                    <a:srgbClr val="000000"/>
                  </a:solidFill>
                  <a:latin typeface="Gill Sans" charset="0"/>
                  <a:ea typeface="ヒラギノ角ゴ ProN W3" charset="0"/>
                  <a:cs typeface="ヒラギノ角ゴ ProN W3" charset="0"/>
                  <a:sym typeface="Gill Sans" charset="0"/>
                </a:defRPr>
              </a:lvl3pPr>
              <a:lvl4pPr marL="1600200" indent="-228600">
                <a:defRPr sz="4200">
                  <a:solidFill>
                    <a:srgbClr val="000000"/>
                  </a:solidFill>
                  <a:latin typeface="Gill Sans" charset="0"/>
                  <a:ea typeface="ヒラギノ角ゴ ProN W3" charset="0"/>
                  <a:cs typeface="ヒラギノ角ゴ ProN W3" charset="0"/>
                  <a:sym typeface="Gill Sans" charset="0"/>
                </a:defRPr>
              </a:lvl4pPr>
              <a:lvl5pPr marL="2057400" indent="-22860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altLang="ru-RU" sz="1200">
                  <a:latin typeface="Lucida Grande" charset="0"/>
                  <a:ea typeface="Open sans" panose="020B0606030504020204" pitchFamily="34" charset="0"/>
                  <a:cs typeface="Open sans" panose="020B0606030504020204" pitchFamily="34" charset="0"/>
                </a:rPr>
                <a:t>Supper-weak modulation</a:t>
              </a:r>
              <a:endParaRPr lang="ru-RU" altLang="ru-RU" sz="1400">
                <a:latin typeface="Open sans" panose="020B0606030504020204" pitchFamily="34" charset="0"/>
                <a:ea typeface="Open sans" panose="020B0606030504020204" pitchFamily="34" charset="0"/>
                <a:cs typeface="Open sans" panose="020B0606030504020204" pitchFamily="34" charset="0"/>
              </a:endParaRPr>
            </a:p>
          </p:txBody>
        </p:sp>
        <p:cxnSp>
          <p:nvCxnSpPr>
            <p:cNvPr id="90" name="Прямая со стрелкой 89"/>
            <p:cNvCxnSpPr/>
            <p:nvPr/>
          </p:nvCxnSpPr>
          <p:spPr>
            <a:xfrm flipV="1">
              <a:off x="3376735" y="8316211"/>
              <a:ext cx="501669" cy="3588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5743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Прямоугольник 94"/>
          <p:cNvSpPr/>
          <p:nvPr/>
        </p:nvSpPr>
        <p:spPr>
          <a:xfrm>
            <a:off x="4795051" y="5507877"/>
            <a:ext cx="4356846" cy="176704"/>
          </a:xfrm>
          <a:prstGeom prst="rect">
            <a:avLst/>
          </a:prstGeom>
          <a:solidFill>
            <a:srgbClr val="FFF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792" y="2763429"/>
            <a:ext cx="3301430" cy="3290046"/>
          </a:xfrm>
          <a:prstGeom prst="rect">
            <a:avLst/>
          </a:prstGeom>
        </p:spPr>
      </p:pic>
      <p:sp>
        <p:nvSpPr>
          <p:cNvPr id="6" name="Прямоугольник 5"/>
          <p:cNvSpPr/>
          <p:nvPr/>
        </p:nvSpPr>
        <p:spPr>
          <a:xfrm>
            <a:off x="4787155" y="5679155"/>
            <a:ext cx="4356846" cy="15688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4787155" y="4913317"/>
            <a:ext cx="4356846" cy="59167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1" name="Группа 10"/>
          <p:cNvGrpSpPr/>
          <p:nvPr/>
        </p:nvGrpSpPr>
        <p:grpSpPr>
          <a:xfrm>
            <a:off x="4787155" y="5836037"/>
            <a:ext cx="4356846" cy="176680"/>
            <a:chOff x="4572001" y="4477870"/>
            <a:chExt cx="3657600" cy="264460"/>
          </a:xfrm>
        </p:grpSpPr>
        <p:sp>
          <p:nvSpPr>
            <p:cNvPr id="13" name="Прямоугольник 12"/>
            <p:cNvSpPr/>
            <p:nvPr/>
          </p:nvSpPr>
          <p:spPr>
            <a:xfrm>
              <a:off x="4572001" y="4477870"/>
              <a:ext cx="3657600" cy="13223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4572001" y="4610100"/>
              <a:ext cx="3657600" cy="1322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7" name="Прямоугольник 16"/>
          <p:cNvSpPr/>
          <p:nvPr/>
        </p:nvSpPr>
        <p:spPr>
          <a:xfrm>
            <a:off x="6965577" y="0"/>
            <a:ext cx="2178423" cy="491331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Блок-схема: сохраненные данные 19"/>
          <p:cNvSpPr/>
          <p:nvPr/>
        </p:nvSpPr>
        <p:spPr>
          <a:xfrm rot="16200000">
            <a:off x="6708629" y="-66166"/>
            <a:ext cx="4700032" cy="2967702"/>
          </a:xfrm>
          <a:prstGeom prst="flowChartOnlineStorage">
            <a:avLst/>
          </a:prstGeom>
          <a:solidFill>
            <a:srgbClr val="E8F4F8">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1" name="TextBox 20"/>
          <p:cNvSpPr txBox="1"/>
          <p:nvPr/>
        </p:nvSpPr>
        <p:spPr>
          <a:xfrm>
            <a:off x="7967918" y="4032588"/>
            <a:ext cx="946093" cy="523220"/>
          </a:xfrm>
          <a:prstGeom prst="rect">
            <a:avLst/>
          </a:prstGeom>
          <a:noFill/>
        </p:spPr>
        <p:txBody>
          <a:bodyPr wrap="none" rtlCol="0">
            <a:spAutoFit/>
          </a:bodyPr>
          <a:lstStyle/>
          <a:p>
            <a:r>
              <a:rPr lang="en-US" sz="2800" dirty="0" smtClean="0"/>
              <a:t>Glass</a:t>
            </a:r>
            <a:endParaRPr lang="ru-RU" sz="2800" dirty="0"/>
          </a:p>
        </p:txBody>
      </p:sp>
      <p:sp>
        <p:nvSpPr>
          <p:cNvPr id="22" name="Овал 21"/>
          <p:cNvSpPr/>
          <p:nvPr/>
        </p:nvSpPr>
        <p:spPr>
          <a:xfrm>
            <a:off x="4787155" y="5093857"/>
            <a:ext cx="244640" cy="2446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endParaRPr lang="ru-RU" dirty="0"/>
          </a:p>
        </p:txBody>
      </p:sp>
      <p:sp>
        <p:nvSpPr>
          <p:cNvPr id="24" name="Овал 23"/>
          <p:cNvSpPr/>
          <p:nvPr/>
        </p:nvSpPr>
        <p:spPr>
          <a:xfrm>
            <a:off x="4794373" y="5462825"/>
            <a:ext cx="244640" cy="2446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a:t>
            </a:r>
            <a:endParaRPr lang="ru-RU" dirty="0"/>
          </a:p>
        </p:txBody>
      </p:sp>
      <p:sp>
        <p:nvSpPr>
          <p:cNvPr id="25" name="Овал 24"/>
          <p:cNvSpPr/>
          <p:nvPr/>
        </p:nvSpPr>
        <p:spPr>
          <a:xfrm>
            <a:off x="5152988" y="5596353"/>
            <a:ext cx="244640" cy="2446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ru-RU" dirty="0"/>
          </a:p>
        </p:txBody>
      </p:sp>
      <p:sp>
        <p:nvSpPr>
          <p:cNvPr id="26" name="Овал 25"/>
          <p:cNvSpPr/>
          <p:nvPr/>
        </p:nvSpPr>
        <p:spPr>
          <a:xfrm>
            <a:off x="5580208" y="5686856"/>
            <a:ext cx="244640" cy="2446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a:t>
            </a:r>
            <a:endParaRPr lang="ru-RU" dirty="0"/>
          </a:p>
        </p:txBody>
      </p:sp>
      <p:cxnSp>
        <p:nvCxnSpPr>
          <p:cNvPr id="27" name="Прямая со стрелкой 26"/>
          <p:cNvCxnSpPr/>
          <p:nvPr/>
        </p:nvCxnSpPr>
        <p:spPr>
          <a:xfrm>
            <a:off x="5232763" y="3213100"/>
            <a:ext cx="787037" cy="1700217"/>
          </a:xfrm>
          <a:prstGeom prst="straightConnector1">
            <a:avLst/>
          </a:prstGeom>
          <a:ln>
            <a:solidFill>
              <a:schemeClr val="accent1">
                <a:alpha val="1000"/>
              </a:schemeClr>
            </a:solidFill>
            <a:tailEnd type="triangle"/>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p:cNvCxnSpPr/>
          <p:nvPr/>
        </p:nvCxnSpPr>
        <p:spPr>
          <a:xfrm>
            <a:off x="6021719" y="4913317"/>
            <a:ext cx="156821" cy="591670"/>
          </a:xfrm>
          <a:prstGeom prst="straightConnector1">
            <a:avLst/>
          </a:prstGeom>
          <a:ln>
            <a:solidFill>
              <a:schemeClr val="accent1">
                <a:alpha val="1000"/>
              </a:schemeClr>
            </a:solidFill>
            <a:tailEnd type="triangle"/>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p:cNvCxnSpPr/>
          <p:nvPr/>
        </p:nvCxnSpPr>
        <p:spPr>
          <a:xfrm flipV="1">
            <a:off x="6176997" y="4913317"/>
            <a:ext cx="156821" cy="591670"/>
          </a:xfrm>
          <a:prstGeom prst="straightConnector1">
            <a:avLst/>
          </a:prstGeom>
          <a:ln>
            <a:solidFill>
              <a:schemeClr val="accent1">
                <a:alpha val="1000"/>
              </a:schemeClr>
            </a:solidFill>
            <a:tailEnd type="triangle"/>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2" name="Прямая со стрелкой 31"/>
          <p:cNvCxnSpPr/>
          <p:nvPr/>
        </p:nvCxnSpPr>
        <p:spPr>
          <a:xfrm flipV="1">
            <a:off x="6333818" y="3570610"/>
            <a:ext cx="631756" cy="1342708"/>
          </a:xfrm>
          <a:prstGeom prst="straightConnector1">
            <a:avLst/>
          </a:prstGeom>
          <a:ln>
            <a:solidFill>
              <a:schemeClr val="accent1">
                <a:alpha val="1000"/>
              </a:schemeClr>
            </a:solidFill>
            <a:tailEnd type="triangle"/>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8" name="Прямая со стрелкой 37"/>
          <p:cNvCxnSpPr/>
          <p:nvPr/>
        </p:nvCxnSpPr>
        <p:spPr>
          <a:xfrm flipV="1">
            <a:off x="6965575" y="3213100"/>
            <a:ext cx="609218" cy="357510"/>
          </a:xfrm>
          <a:prstGeom prst="straightConnector1">
            <a:avLst/>
          </a:prstGeom>
          <a:ln>
            <a:solidFill>
              <a:schemeClr val="accent1">
                <a:alpha val="1000"/>
              </a:schemeClr>
            </a:solidFill>
            <a:tailEnd type="triangle"/>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1" name="Прямая со стрелкой 40"/>
          <p:cNvCxnSpPr/>
          <p:nvPr/>
        </p:nvCxnSpPr>
        <p:spPr>
          <a:xfrm flipV="1">
            <a:off x="7574696" y="2066950"/>
            <a:ext cx="1483948" cy="1146151"/>
          </a:xfrm>
          <a:prstGeom prst="straightConnector1">
            <a:avLst/>
          </a:prstGeom>
          <a:ln>
            <a:solidFill>
              <a:schemeClr val="accent1">
                <a:alpha val="1000"/>
              </a:schemeClr>
            </a:solidFill>
            <a:tailEnd type="triangle"/>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8" name="Прямая со стрелкой 47"/>
          <p:cNvCxnSpPr/>
          <p:nvPr/>
        </p:nvCxnSpPr>
        <p:spPr>
          <a:xfrm>
            <a:off x="6004052" y="3213100"/>
            <a:ext cx="904635" cy="1705261"/>
          </a:xfrm>
          <a:prstGeom prst="straightConnector1">
            <a:avLst/>
          </a:prstGeom>
          <a:ln>
            <a:solidFill>
              <a:schemeClr val="accent1">
                <a:alpha val="1000"/>
              </a:schemeClr>
            </a:solidFill>
            <a:tailEnd type="triangle"/>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9" name="Прямая со стрелкой 48"/>
          <p:cNvCxnSpPr/>
          <p:nvPr/>
        </p:nvCxnSpPr>
        <p:spPr>
          <a:xfrm>
            <a:off x="6910606" y="4918361"/>
            <a:ext cx="210246" cy="586625"/>
          </a:xfrm>
          <a:prstGeom prst="straightConnector1">
            <a:avLst/>
          </a:prstGeom>
          <a:ln>
            <a:solidFill>
              <a:schemeClr val="accent1">
                <a:alpha val="1000"/>
              </a:schemeClr>
            </a:solidFill>
            <a:tailEnd type="triangle"/>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3" name="Прямая со стрелкой 52"/>
          <p:cNvCxnSpPr/>
          <p:nvPr/>
        </p:nvCxnSpPr>
        <p:spPr>
          <a:xfrm flipV="1">
            <a:off x="7124317" y="4895466"/>
            <a:ext cx="222190" cy="587437"/>
          </a:xfrm>
          <a:prstGeom prst="straightConnector1">
            <a:avLst/>
          </a:prstGeom>
          <a:ln>
            <a:solidFill>
              <a:schemeClr val="accent1">
                <a:alpha val="1000"/>
              </a:schemeClr>
            </a:solidFill>
            <a:tailEnd type="triangle"/>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4" name="Прямая со стрелкой 53"/>
          <p:cNvCxnSpPr/>
          <p:nvPr/>
        </p:nvCxnSpPr>
        <p:spPr>
          <a:xfrm flipV="1">
            <a:off x="7337768" y="4335212"/>
            <a:ext cx="153712" cy="567064"/>
          </a:xfrm>
          <a:prstGeom prst="straightConnector1">
            <a:avLst/>
          </a:prstGeom>
          <a:ln>
            <a:solidFill>
              <a:schemeClr val="accent1">
                <a:alpha val="1000"/>
              </a:schemeClr>
            </a:solidFill>
            <a:tailEnd type="triangle"/>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9" name="Прямая со стрелкой 58"/>
          <p:cNvCxnSpPr/>
          <p:nvPr/>
        </p:nvCxnSpPr>
        <p:spPr>
          <a:xfrm flipV="1">
            <a:off x="7486413" y="3481383"/>
            <a:ext cx="237760" cy="877128"/>
          </a:xfrm>
          <a:prstGeom prst="straightConnector1">
            <a:avLst/>
          </a:prstGeom>
          <a:ln>
            <a:solidFill>
              <a:schemeClr val="accent1">
                <a:alpha val="1000"/>
              </a:schemeClr>
            </a:solidFill>
            <a:tailEnd type="triangle"/>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6" name="Прямая со стрелкой 65"/>
          <p:cNvCxnSpPr/>
          <p:nvPr/>
        </p:nvCxnSpPr>
        <p:spPr>
          <a:xfrm flipV="1">
            <a:off x="7712933" y="2233274"/>
            <a:ext cx="289939" cy="1255229"/>
          </a:xfrm>
          <a:prstGeom prst="straightConnector1">
            <a:avLst/>
          </a:prstGeom>
          <a:ln>
            <a:solidFill>
              <a:schemeClr val="accent1">
                <a:alpha val="1000"/>
              </a:schemeClr>
            </a:solidFill>
            <a:tailEnd type="triangle"/>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7963999" y="1554999"/>
            <a:ext cx="1078757" cy="523220"/>
          </a:xfrm>
          <a:prstGeom prst="rect">
            <a:avLst/>
          </a:prstGeom>
          <a:noFill/>
        </p:spPr>
        <p:txBody>
          <a:bodyPr wrap="none" rtlCol="0">
            <a:spAutoFit/>
          </a:bodyPr>
          <a:lstStyle/>
          <a:p>
            <a:r>
              <a:rPr lang="en-US" sz="2800" dirty="0" smtClean="0"/>
              <a:t>Water</a:t>
            </a:r>
            <a:endParaRPr lang="ru-RU" sz="2800" dirty="0"/>
          </a:p>
        </p:txBody>
      </p:sp>
      <p:grpSp>
        <p:nvGrpSpPr>
          <p:cNvPr id="75" name="Группа 74"/>
          <p:cNvGrpSpPr/>
          <p:nvPr/>
        </p:nvGrpSpPr>
        <p:grpSpPr>
          <a:xfrm>
            <a:off x="4997514" y="2233274"/>
            <a:ext cx="891462" cy="776312"/>
            <a:chOff x="4471868" y="1804256"/>
            <a:chExt cx="891462" cy="776312"/>
          </a:xfrm>
        </p:grpSpPr>
        <p:grpSp>
          <p:nvGrpSpPr>
            <p:cNvPr id="71" name="Группа 70"/>
            <p:cNvGrpSpPr/>
            <p:nvPr/>
          </p:nvGrpSpPr>
          <p:grpSpPr>
            <a:xfrm>
              <a:off x="4518893" y="1804256"/>
              <a:ext cx="748901" cy="776312"/>
              <a:chOff x="4343400" y="1554999"/>
              <a:chExt cx="1046714" cy="1085026"/>
            </a:xfrm>
            <a:effectLst>
              <a:glow rad="63500">
                <a:schemeClr val="accent2">
                  <a:satMod val="175000"/>
                  <a:alpha val="40000"/>
                </a:schemeClr>
              </a:glow>
            </a:effectLst>
          </p:grpSpPr>
          <p:sp>
            <p:nvSpPr>
              <p:cNvPr id="1028" name="Овал 1027"/>
              <p:cNvSpPr/>
              <p:nvPr/>
            </p:nvSpPr>
            <p:spPr>
              <a:xfrm>
                <a:off x="4558526" y="1770259"/>
                <a:ext cx="615920" cy="615920"/>
              </a:xfrm>
              <a:prstGeom prst="ellipse">
                <a:avLst/>
              </a:prstGeom>
              <a:noFill/>
              <a:ln>
                <a:solidFill>
                  <a:schemeClr val="accent1">
                    <a:alpha val="1000"/>
                  </a:schemeClr>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030" name="Прямая соединительная линия 1029"/>
              <p:cNvCxnSpPr>
                <a:stCxn id="1028" idx="2"/>
              </p:cNvCxnSpPr>
              <p:nvPr/>
            </p:nvCxnSpPr>
            <p:spPr>
              <a:xfrm flipH="1">
                <a:off x="4343400" y="2078219"/>
                <a:ext cx="215126" cy="0"/>
              </a:xfrm>
              <a:prstGeom prst="line">
                <a:avLst/>
              </a:prstGeom>
              <a:ln>
                <a:solidFill>
                  <a:schemeClr val="accent1">
                    <a:alpha val="1000"/>
                  </a:schemeClr>
                </a:solidFill>
              </a:ln>
            </p:spPr>
            <p:style>
              <a:lnRef idx="1">
                <a:schemeClr val="accent1"/>
              </a:lnRef>
              <a:fillRef idx="0">
                <a:schemeClr val="accent1"/>
              </a:fillRef>
              <a:effectRef idx="0">
                <a:schemeClr val="accent1"/>
              </a:effectRef>
              <a:fontRef idx="minor">
                <a:schemeClr val="tx1"/>
              </a:fontRef>
            </p:style>
          </p:cxnSp>
          <p:cxnSp>
            <p:nvCxnSpPr>
              <p:cNvPr id="76" name="Прямая соединительная линия 75"/>
              <p:cNvCxnSpPr>
                <a:endCxn id="1028" idx="3"/>
              </p:cNvCxnSpPr>
              <p:nvPr/>
            </p:nvCxnSpPr>
            <p:spPr>
              <a:xfrm flipV="1">
                <a:off x="4488047" y="2295980"/>
                <a:ext cx="160678" cy="160678"/>
              </a:xfrm>
              <a:prstGeom prst="line">
                <a:avLst/>
              </a:prstGeom>
              <a:ln>
                <a:solidFill>
                  <a:schemeClr val="accent1">
                    <a:alpha val="1000"/>
                  </a:schemeClr>
                </a:solidFill>
              </a:ln>
            </p:spPr>
            <p:style>
              <a:lnRef idx="1">
                <a:schemeClr val="accent1"/>
              </a:lnRef>
              <a:fillRef idx="0">
                <a:schemeClr val="accent1"/>
              </a:fillRef>
              <a:effectRef idx="0">
                <a:schemeClr val="accent1"/>
              </a:effectRef>
              <a:fontRef idx="minor">
                <a:schemeClr val="tx1"/>
              </a:fontRef>
            </p:style>
          </p:cxnSp>
          <p:cxnSp>
            <p:nvCxnSpPr>
              <p:cNvPr id="83" name="Прямая соединительная линия 82"/>
              <p:cNvCxnSpPr>
                <a:endCxn id="1028" idx="5"/>
              </p:cNvCxnSpPr>
              <p:nvPr/>
            </p:nvCxnSpPr>
            <p:spPr>
              <a:xfrm flipH="1" flipV="1">
                <a:off x="5084247" y="2295980"/>
                <a:ext cx="177170" cy="177170"/>
              </a:xfrm>
              <a:prstGeom prst="line">
                <a:avLst/>
              </a:prstGeom>
              <a:ln>
                <a:solidFill>
                  <a:schemeClr val="accent1">
                    <a:alpha val="1000"/>
                  </a:schemeClr>
                </a:solidFill>
              </a:ln>
            </p:spPr>
            <p:style>
              <a:lnRef idx="1">
                <a:schemeClr val="accent1"/>
              </a:lnRef>
              <a:fillRef idx="0">
                <a:schemeClr val="accent1"/>
              </a:fillRef>
              <a:effectRef idx="0">
                <a:schemeClr val="accent1"/>
              </a:effectRef>
              <a:fontRef idx="minor">
                <a:schemeClr val="tx1"/>
              </a:fontRef>
            </p:style>
          </p:cxnSp>
          <p:cxnSp>
            <p:nvCxnSpPr>
              <p:cNvPr id="89" name="Прямая соединительная линия 88"/>
              <p:cNvCxnSpPr>
                <a:stCxn id="1028" idx="4"/>
              </p:cNvCxnSpPr>
              <p:nvPr/>
            </p:nvCxnSpPr>
            <p:spPr>
              <a:xfrm>
                <a:off x="4866486" y="2386179"/>
                <a:ext cx="0" cy="253846"/>
              </a:xfrm>
              <a:prstGeom prst="line">
                <a:avLst/>
              </a:prstGeom>
              <a:ln>
                <a:solidFill>
                  <a:schemeClr val="accent1">
                    <a:alpha val="1000"/>
                  </a:schemeClr>
                </a:solidFill>
              </a:ln>
            </p:spPr>
            <p:style>
              <a:lnRef idx="1">
                <a:schemeClr val="accent1"/>
              </a:lnRef>
              <a:fillRef idx="0">
                <a:schemeClr val="accent1"/>
              </a:fillRef>
              <a:effectRef idx="0">
                <a:schemeClr val="accent1"/>
              </a:effectRef>
              <a:fontRef idx="minor">
                <a:schemeClr val="tx1"/>
              </a:fontRef>
            </p:style>
          </p:cxnSp>
          <p:cxnSp>
            <p:nvCxnSpPr>
              <p:cNvPr id="93" name="Прямая соединительная линия 92"/>
              <p:cNvCxnSpPr>
                <a:stCxn id="1028" idx="6"/>
              </p:cNvCxnSpPr>
              <p:nvPr/>
            </p:nvCxnSpPr>
            <p:spPr>
              <a:xfrm>
                <a:off x="5174446" y="2078219"/>
                <a:ext cx="215668" cy="0"/>
              </a:xfrm>
              <a:prstGeom prst="line">
                <a:avLst/>
              </a:prstGeom>
              <a:ln>
                <a:solidFill>
                  <a:schemeClr val="accent1">
                    <a:alpha val="1000"/>
                  </a:schemeClr>
                </a:solidFill>
              </a:ln>
            </p:spPr>
            <p:style>
              <a:lnRef idx="1">
                <a:schemeClr val="accent1"/>
              </a:lnRef>
              <a:fillRef idx="0">
                <a:schemeClr val="accent1"/>
              </a:fillRef>
              <a:effectRef idx="0">
                <a:schemeClr val="accent1"/>
              </a:effectRef>
              <a:fontRef idx="minor">
                <a:schemeClr val="tx1"/>
              </a:fontRef>
            </p:style>
          </p:cxnSp>
          <p:cxnSp>
            <p:nvCxnSpPr>
              <p:cNvPr id="97" name="Прямая соединительная линия 96"/>
              <p:cNvCxnSpPr>
                <a:stCxn id="1028" idx="7"/>
              </p:cNvCxnSpPr>
              <p:nvPr/>
            </p:nvCxnSpPr>
            <p:spPr>
              <a:xfrm flipV="1">
                <a:off x="5084247" y="1699780"/>
                <a:ext cx="160678" cy="160678"/>
              </a:xfrm>
              <a:prstGeom prst="line">
                <a:avLst/>
              </a:prstGeom>
              <a:ln>
                <a:solidFill>
                  <a:schemeClr val="accent1">
                    <a:alpha val="1000"/>
                  </a:schemeClr>
                </a:solidFill>
              </a:ln>
            </p:spPr>
            <p:style>
              <a:lnRef idx="1">
                <a:schemeClr val="accent1"/>
              </a:lnRef>
              <a:fillRef idx="0">
                <a:schemeClr val="accent1"/>
              </a:fillRef>
              <a:effectRef idx="0">
                <a:schemeClr val="accent1"/>
              </a:effectRef>
              <a:fontRef idx="minor">
                <a:schemeClr val="tx1"/>
              </a:fontRef>
            </p:style>
          </p:cxnSp>
          <p:cxnSp>
            <p:nvCxnSpPr>
              <p:cNvPr id="102" name="Прямая соединительная линия 101"/>
              <p:cNvCxnSpPr>
                <a:stCxn id="1028" idx="0"/>
              </p:cNvCxnSpPr>
              <p:nvPr/>
            </p:nvCxnSpPr>
            <p:spPr>
              <a:xfrm flipV="1">
                <a:off x="4866486" y="1554999"/>
                <a:ext cx="0" cy="215260"/>
              </a:xfrm>
              <a:prstGeom prst="line">
                <a:avLst/>
              </a:prstGeom>
              <a:ln>
                <a:solidFill>
                  <a:schemeClr val="accent1">
                    <a:alpha val="1000"/>
                  </a:schemeClr>
                </a:solidFill>
              </a:ln>
            </p:spPr>
            <p:style>
              <a:lnRef idx="1">
                <a:schemeClr val="accent1"/>
              </a:lnRef>
              <a:fillRef idx="0">
                <a:schemeClr val="accent1"/>
              </a:fillRef>
              <a:effectRef idx="0">
                <a:schemeClr val="accent1"/>
              </a:effectRef>
              <a:fontRef idx="minor">
                <a:schemeClr val="tx1"/>
              </a:fontRef>
            </p:style>
          </p:cxnSp>
          <p:cxnSp>
            <p:nvCxnSpPr>
              <p:cNvPr id="106" name="Прямая соединительная линия 105"/>
              <p:cNvCxnSpPr>
                <a:endCxn id="1028" idx="1"/>
              </p:cNvCxnSpPr>
              <p:nvPr/>
            </p:nvCxnSpPr>
            <p:spPr>
              <a:xfrm>
                <a:off x="4465629" y="1677362"/>
                <a:ext cx="183096" cy="183096"/>
              </a:xfrm>
              <a:prstGeom prst="line">
                <a:avLst/>
              </a:prstGeom>
              <a:ln>
                <a:solidFill>
                  <a:schemeClr val="accent1">
                    <a:alpha val="1000"/>
                  </a:schemeClr>
                </a:solidFill>
              </a:ln>
            </p:spPr>
            <p:style>
              <a:lnRef idx="1">
                <a:schemeClr val="accent1"/>
              </a:lnRef>
              <a:fillRef idx="0">
                <a:schemeClr val="accent1"/>
              </a:fillRef>
              <a:effectRef idx="0">
                <a:schemeClr val="accent1"/>
              </a:effectRef>
              <a:fontRef idx="minor">
                <a:schemeClr val="tx1"/>
              </a:fontRef>
            </p:style>
          </p:cxnSp>
        </p:grpSp>
        <p:sp>
          <p:nvSpPr>
            <p:cNvPr id="112" name="TextBox 111"/>
            <p:cNvSpPr txBox="1"/>
            <p:nvPr/>
          </p:nvSpPr>
          <p:spPr>
            <a:xfrm>
              <a:off x="4471868" y="1915919"/>
              <a:ext cx="891462" cy="523220"/>
            </a:xfrm>
            <a:prstGeom prst="rect">
              <a:avLst/>
            </a:prstGeom>
            <a:noFill/>
          </p:spPr>
          <p:txBody>
            <a:bodyPr wrap="none" rtlCol="0">
              <a:spAutoFit/>
            </a:bodyPr>
            <a:lstStyle/>
            <a:p>
              <a:r>
                <a:rPr lang="en-US" sz="2800" dirty="0" smtClean="0"/>
                <a:t>Light</a:t>
              </a:r>
              <a:endParaRPr lang="ru-RU" sz="2800" dirty="0"/>
            </a:p>
          </p:txBody>
        </p:sp>
      </p:grpSp>
      <p:sp>
        <p:nvSpPr>
          <p:cNvPr id="115" name="TextBox 114"/>
          <p:cNvSpPr txBox="1"/>
          <p:nvPr/>
        </p:nvSpPr>
        <p:spPr>
          <a:xfrm>
            <a:off x="7558649" y="4983357"/>
            <a:ext cx="1675843" cy="400110"/>
          </a:xfrm>
          <a:prstGeom prst="rect">
            <a:avLst/>
          </a:prstGeom>
          <a:noFill/>
        </p:spPr>
        <p:txBody>
          <a:bodyPr wrap="none" rtlCol="0">
            <a:spAutoFit/>
          </a:bodyPr>
          <a:lstStyle/>
          <a:p>
            <a:r>
              <a:rPr lang="en-US" sz="2000" dirty="0" smtClean="0"/>
              <a:t>Polycarbonate</a:t>
            </a:r>
            <a:endParaRPr lang="ru-RU" sz="2000" dirty="0"/>
          </a:p>
        </p:txBody>
      </p:sp>
      <p:sp>
        <p:nvSpPr>
          <p:cNvPr id="74" name="Прямоугольник 73"/>
          <p:cNvSpPr/>
          <p:nvPr/>
        </p:nvSpPr>
        <p:spPr>
          <a:xfrm>
            <a:off x="7898083" y="5550597"/>
            <a:ext cx="1210588" cy="369332"/>
          </a:xfrm>
          <a:prstGeom prst="rect">
            <a:avLst/>
          </a:prstGeom>
        </p:spPr>
        <p:txBody>
          <a:bodyPr wrap="none">
            <a:spAutoFit/>
          </a:bodyPr>
          <a:lstStyle/>
          <a:p>
            <a:r>
              <a:rPr lang="en-US" dirty="0"/>
              <a:t>Aluminum </a:t>
            </a:r>
            <a:endParaRPr lang="ru-RU" dirty="0"/>
          </a:p>
        </p:txBody>
      </p:sp>
      <p:grpSp>
        <p:nvGrpSpPr>
          <p:cNvPr id="80" name="Группа 79"/>
          <p:cNvGrpSpPr/>
          <p:nvPr/>
        </p:nvGrpSpPr>
        <p:grpSpPr>
          <a:xfrm>
            <a:off x="6167112" y="2119120"/>
            <a:ext cx="2848806" cy="3366311"/>
            <a:chOff x="6329397" y="2291076"/>
            <a:chExt cx="2848806" cy="3366311"/>
          </a:xfrm>
          <a:effectLst>
            <a:glow rad="12700">
              <a:schemeClr val="accent1">
                <a:alpha val="0"/>
              </a:schemeClr>
            </a:glow>
          </a:effectLst>
        </p:grpSpPr>
        <p:cxnSp>
          <p:nvCxnSpPr>
            <p:cNvPr id="123" name="Прямая со стрелкой 122"/>
            <p:cNvCxnSpPr/>
            <p:nvPr/>
          </p:nvCxnSpPr>
          <p:spPr>
            <a:xfrm flipV="1">
              <a:off x="6329397" y="5065717"/>
              <a:ext cx="156821" cy="591670"/>
            </a:xfrm>
            <a:prstGeom prst="straightConnector1">
              <a:avLst/>
            </a:prstGeom>
            <a:ln w="3175">
              <a:solidFill>
                <a:schemeClr val="accent1">
                  <a:alpha val="1000"/>
                </a:schemeClr>
              </a:solidFill>
              <a:headEnd type="none" w="med" len="med"/>
              <a:tailEnd type="none" w="med" len="med"/>
            </a:ln>
            <a:effectLst>
              <a:glow rad="38100">
                <a:schemeClr val="accent1">
                  <a:satMod val="175000"/>
                  <a:alpha val="18000"/>
                </a:schemeClr>
              </a:glow>
            </a:effectLst>
          </p:spPr>
          <p:style>
            <a:lnRef idx="1">
              <a:schemeClr val="accent1"/>
            </a:lnRef>
            <a:fillRef idx="0">
              <a:schemeClr val="accent1"/>
            </a:fillRef>
            <a:effectRef idx="0">
              <a:schemeClr val="accent1"/>
            </a:effectRef>
            <a:fontRef idx="minor">
              <a:schemeClr val="tx1"/>
            </a:fontRef>
          </p:style>
        </p:cxnSp>
        <p:cxnSp>
          <p:nvCxnSpPr>
            <p:cNvPr id="124" name="Прямая со стрелкой 123"/>
            <p:cNvCxnSpPr/>
            <p:nvPr/>
          </p:nvCxnSpPr>
          <p:spPr>
            <a:xfrm flipV="1">
              <a:off x="6486218" y="3723010"/>
              <a:ext cx="631756" cy="1342708"/>
            </a:xfrm>
            <a:prstGeom prst="straightConnector1">
              <a:avLst/>
            </a:prstGeom>
            <a:ln w="3175">
              <a:solidFill>
                <a:schemeClr val="accent1">
                  <a:alpha val="1000"/>
                </a:schemeClr>
              </a:solidFill>
              <a:headEnd type="none" w="med" len="med"/>
              <a:tailEnd type="none" w="med" len="med"/>
            </a:ln>
            <a:effectLst>
              <a:glow rad="38100">
                <a:schemeClr val="accent1">
                  <a:satMod val="175000"/>
                  <a:alpha val="18000"/>
                </a:schemeClr>
              </a:glow>
            </a:effectLst>
          </p:spPr>
          <p:style>
            <a:lnRef idx="1">
              <a:schemeClr val="accent1"/>
            </a:lnRef>
            <a:fillRef idx="0">
              <a:schemeClr val="accent1"/>
            </a:fillRef>
            <a:effectRef idx="0">
              <a:schemeClr val="accent1"/>
            </a:effectRef>
            <a:fontRef idx="minor">
              <a:schemeClr val="tx1"/>
            </a:fontRef>
          </p:style>
        </p:cxnSp>
        <p:cxnSp>
          <p:nvCxnSpPr>
            <p:cNvPr id="125" name="Прямая со стрелкой 124"/>
            <p:cNvCxnSpPr/>
            <p:nvPr/>
          </p:nvCxnSpPr>
          <p:spPr>
            <a:xfrm flipV="1">
              <a:off x="7117975" y="3365500"/>
              <a:ext cx="609218" cy="357510"/>
            </a:xfrm>
            <a:prstGeom prst="straightConnector1">
              <a:avLst/>
            </a:prstGeom>
            <a:ln w="3175">
              <a:solidFill>
                <a:schemeClr val="accent1">
                  <a:alpha val="1000"/>
                </a:schemeClr>
              </a:solidFill>
              <a:headEnd type="none" w="med" len="med"/>
              <a:tailEnd type="none" w="med" len="med"/>
            </a:ln>
            <a:effectLst>
              <a:glow rad="38100">
                <a:schemeClr val="accent1">
                  <a:satMod val="175000"/>
                  <a:alpha val="11000"/>
                </a:schemeClr>
              </a:glow>
            </a:effectLst>
          </p:spPr>
          <p:style>
            <a:lnRef idx="1">
              <a:schemeClr val="accent1"/>
            </a:lnRef>
            <a:fillRef idx="0">
              <a:schemeClr val="accent1"/>
            </a:fillRef>
            <a:effectRef idx="0">
              <a:schemeClr val="accent1"/>
            </a:effectRef>
            <a:fontRef idx="minor">
              <a:schemeClr val="tx1"/>
            </a:fontRef>
          </p:style>
        </p:cxnSp>
        <p:cxnSp>
          <p:nvCxnSpPr>
            <p:cNvPr id="126" name="Прямая со стрелкой 125"/>
            <p:cNvCxnSpPr/>
            <p:nvPr/>
          </p:nvCxnSpPr>
          <p:spPr>
            <a:xfrm flipV="1">
              <a:off x="7727096" y="2291076"/>
              <a:ext cx="1451107" cy="1074426"/>
            </a:xfrm>
            <a:prstGeom prst="straightConnector1">
              <a:avLst/>
            </a:prstGeom>
            <a:ln w="3175">
              <a:solidFill>
                <a:schemeClr val="accent1">
                  <a:alpha val="1000"/>
                </a:schemeClr>
              </a:solidFill>
              <a:headEnd type="none" w="med" len="med"/>
              <a:tailEnd type="none" w="med" len="med"/>
            </a:ln>
            <a:effectLst>
              <a:glow rad="38100">
                <a:schemeClr val="accent1">
                  <a:satMod val="175000"/>
                  <a:alpha val="9000"/>
                </a:schemeClr>
              </a:glow>
            </a:effectLst>
          </p:spPr>
          <p:style>
            <a:lnRef idx="1">
              <a:schemeClr val="accent1"/>
            </a:lnRef>
            <a:fillRef idx="0">
              <a:schemeClr val="accent1"/>
            </a:fillRef>
            <a:effectRef idx="0">
              <a:schemeClr val="accent1"/>
            </a:effectRef>
            <a:fontRef idx="minor">
              <a:schemeClr val="tx1"/>
            </a:fontRef>
          </p:style>
        </p:cxnSp>
      </p:grpSp>
      <p:cxnSp>
        <p:nvCxnSpPr>
          <p:cNvPr id="137" name="Прямая со стрелкой 136"/>
          <p:cNvCxnSpPr/>
          <p:nvPr/>
        </p:nvCxnSpPr>
        <p:spPr>
          <a:xfrm flipH="1" flipV="1">
            <a:off x="6086506" y="5143500"/>
            <a:ext cx="81488" cy="339403"/>
          </a:xfrm>
          <a:prstGeom prst="straightConnector1">
            <a:avLst/>
          </a:prstGeom>
          <a:ln w="3175">
            <a:solidFill>
              <a:schemeClr val="accent1">
                <a:alpha val="1000"/>
              </a:schemeClr>
            </a:solidFill>
            <a:headEnd type="none" w="med" len="med"/>
            <a:tailEnd type="none" w="med" len="med"/>
          </a:ln>
          <a:effectLst>
            <a:glow rad="38100">
              <a:schemeClr val="accent1">
                <a:satMod val="175000"/>
                <a:alpha val="9000"/>
              </a:schemeClr>
            </a:glow>
          </a:effectLst>
        </p:spPr>
        <p:style>
          <a:lnRef idx="1">
            <a:schemeClr val="accent1"/>
          </a:lnRef>
          <a:fillRef idx="0">
            <a:schemeClr val="accent1"/>
          </a:fillRef>
          <a:effectRef idx="0">
            <a:schemeClr val="accent1"/>
          </a:effectRef>
          <a:fontRef idx="minor">
            <a:schemeClr val="tx1"/>
          </a:fontRef>
        </p:style>
      </p:cxnSp>
      <p:grpSp>
        <p:nvGrpSpPr>
          <p:cNvPr id="86" name="Группа 85"/>
          <p:cNvGrpSpPr/>
          <p:nvPr/>
        </p:nvGrpSpPr>
        <p:grpSpPr>
          <a:xfrm>
            <a:off x="6973474" y="2233274"/>
            <a:ext cx="1038581" cy="3271712"/>
            <a:chOff x="6973474" y="2233274"/>
            <a:chExt cx="1038581" cy="3271712"/>
          </a:xfrm>
        </p:grpSpPr>
        <p:cxnSp>
          <p:nvCxnSpPr>
            <p:cNvPr id="142" name="Прямая со стрелкой 141"/>
            <p:cNvCxnSpPr/>
            <p:nvPr/>
          </p:nvCxnSpPr>
          <p:spPr>
            <a:xfrm>
              <a:off x="6973474" y="5079807"/>
              <a:ext cx="156561" cy="425179"/>
            </a:xfrm>
            <a:prstGeom prst="straightConnector1">
              <a:avLst/>
            </a:prstGeom>
            <a:ln>
              <a:solidFill>
                <a:schemeClr val="accent1">
                  <a:alpha val="1000"/>
                </a:schemeClr>
              </a:solidFill>
              <a:headEnd type="none" w="med" len="med"/>
              <a:tailEnd type="none" w="med" len="med"/>
            </a:ln>
            <a:effectLst>
              <a:glow rad="38100">
                <a:schemeClr val="accent1">
                  <a:satMod val="175000"/>
                  <a:alpha val="8000"/>
                </a:schemeClr>
              </a:glow>
            </a:effectLst>
          </p:spPr>
          <p:style>
            <a:lnRef idx="1">
              <a:schemeClr val="accent1"/>
            </a:lnRef>
            <a:fillRef idx="0">
              <a:schemeClr val="accent1"/>
            </a:fillRef>
            <a:effectRef idx="0">
              <a:schemeClr val="accent1"/>
            </a:effectRef>
            <a:fontRef idx="minor">
              <a:schemeClr val="tx1"/>
            </a:fontRef>
          </p:style>
        </p:cxnSp>
        <p:cxnSp>
          <p:nvCxnSpPr>
            <p:cNvPr id="143" name="Прямая со стрелкой 142"/>
            <p:cNvCxnSpPr/>
            <p:nvPr/>
          </p:nvCxnSpPr>
          <p:spPr>
            <a:xfrm flipV="1">
              <a:off x="7133500" y="4895466"/>
              <a:ext cx="222190" cy="587437"/>
            </a:xfrm>
            <a:prstGeom prst="straightConnector1">
              <a:avLst/>
            </a:prstGeom>
            <a:ln>
              <a:solidFill>
                <a:schemeClr val="accent1">
                  <a:alpha val="1000"/>
                </a:schemeClr>
              </a:solidFill>
              <a:headEnd type="none" w="med" len="med"/>
              <a:tailEnd type="none" w="med" len="med"/>
            </a:ln>
            <a:effectLst>
              <a:glow rad="38100">
                <a:schemeClr val="accent1">
                  <a:satMod val="175000"/>
                  <a:alpha val="15000"/>
                </a:schemeClr>
              </a:glow>
            </a:effectLst>
          </p:spPr>
          <p:style>
            <a:lnRef idx="1">
              <a:schemeClr val="accent1"/>
            </a:lnRef>
            <a:fillRef idx="0">
              <a:schemeClr val="accent1"/>
            </a:fillRef>
            <a:effectRef idx="0">
              <a:schemeClr val="accent1"/>
            </a:effectRef>
            <a:fontRef idx="minor">
              <a:schemeClr val="tx1"/>
            </a:fontRef>
          </p:style>
        </p:cxnSp>
        <p:cxnSp>
          <p:nvCxnSpPr>
            <p:cNvPr id="144" name="Прямая со стрелкой 143"/>
            <p:cNvCxnSpPr/>
            <p:nvPr/>
          </p:nvCxnSpPr>
          <p:spPr>
            <a:xfrm flipV="1">
              <a:off x="7346951" y="4335212"/>
              <a:ext cx="153712" cy="567064"/>
            </a:xfrm>
            <a:prstGeom prst="straightConnector1">
              <a:avLst/>
            </a:prstGeom>
            <a:ln>
              <a:solidFill>
                <a:schemeClr val="accent1">
                  <a:alpha val="1000"/>
                </a:schemeClr>
              </a:solidFill>
              <a:headEnd type="none" w="med" len="med"/>
              <a:tailEnd type="none" w="med" len="med"/>
            </a:ln>
            <a:effectLst>
              <a:glow rad="38100">
                <a:schemeClr val="accent1">
                  <a:satMod val="175000"/>
                  <a:alpha val="15000"/>
                </a:schemeClr>
              </a:glow>
            </a:effectLst>
          </p:spPr>
          <p:style>
            <a:lnRef idx="1">
              <a:schemeClr val="accent1"/>
            </a:lnRef>
            <a:fillRef idx="0">
              <a:schemeClr val="accent1"/>
            </a:fillRef>
            <a:effectRef idx="0">
              <a:schemeClr val="accent1"/>
            </a:effectRef>
            <a:fontRef idx="minor">
              <a:schemeClr val="tx1"/>
            </a:fontRef>
          </p:style>
        </p:cxnSp>
        <p:cxnSp>
          <p:nvCxnSpPr>
            <p:cNvPr id="145" name="Прямая со стрелкой 144"/>
            <p:cNvCxnSpPr/>
            <p:nvPr/>
          </p:nvCxnSpPr>
          <p:spPr>
            <a:xfrm flipV="1">
              <a:off x="7495596" y="3481383"/>
              <a:ext cx="237760" cy="877128"/>
            </a:xfrm>
            <a:prstGeom prst="straightConnector1">
              <a:avLst/>
            </a:prstGeom>
            <a:ln>
              <a:solidFill>
                <a:schemeClr val="accent1">
                  <a:alpha val="1000"/>
                </a:schemeClr>
              </a:solidFill>
              <a:headEnd type="none" w="med" len="med"/>
              <a:tailEnd type="none" w="med" len="med"/>
            </a:ln>
            <a:effectLst>
              <a:glow rad="38100">
                <a:schemeClr val="accent1">
                  <a:satMod val="175000"/>
                  <a:alpha val="9000"/>
                </a:schemeClr>
              </a:glow>
            </a:effectLst>
          </p:spPr>
          <p:style>
            <a:lnRef idx="1">
              <a:schemeClr val="accent1"/>
            </a:lnRef>
            <a:fillRef idx="0">
              <a:schemeClr val="accent1"/>
            </a:fillRef>
            <a:effectRef idx="0">
              <a:schemeClr val="accent1"/>
            </a:effectRef>
            <a:fontRef idx="minor">
              <a:schemeClr val="tx1"/>
            </a:fontRef>
          </p:style>
        </p:cxnSp>
        <p:cxnSp>
          <p:nvCxnSpPr>
            <p:cNvPr id="146" name="Прямая со стрелкой 145"/>
            <p:cNvCxnSpPr/>
            <p:nvPr/>
          </p:nvCxnSpPr>
          <p:spPr>
            <a:xfrm flipV="1">
              <a:off x="7722116" y="2233274"/>
              <a:ext cx="289939" cy="1255229"/>
            </a:xfrm>
            <a:prstGeom prst="straightConnector1">
              <a:avLst/>
            </a:prstGeom>
            <a:ln>
              <a:solidFill>
                <a:schemeClr val="accent1">
                  <a:alpha val="1000"/>
                </a:schemeClr>
              </a:solidFill>
              <a:headEnd type="none" w="med" len="med"/>
              <a:tailEnd type="none" w="med" len="med"/>
            </a:ln>
            <a:effectLst>
              <a:glow rad="38100">
                <a:schemeClr val="accent1">
                  <a:satMod val="175000"/>
                  <a:alpha val="7000"/>
                </a:schemeClr>
              </a:glow>
            </a:effectLst>
          </p:spPr>
          <p:style>
            <a:lnRef idx="1">
              <a:schemeClr val="accent1"/>
            </a:lnRef>
            <a:fillRef idx="0">
              <a:schemeClr val="accent1"/>
            </a:fillRef>
            <a:effectRef idx="0">
              <a:schemeClr val="accent1"/>
            </a:effectRef>
            <a:fontRef idx="minor">
              <a:schemeClr val="tx1"/>
            </a:fontRef>
          </p:style>
        </p:cxnSp>
      </p:grpSp>
      <p:sp>
        <p:nvSpPr>
          <p:cNvPr id="7" name="Прямоугольник 6"/>
          <p:cNvSpPr/>
          <p:nvPr/>
        </p:nvSpPr>
        <p:spPr>
          <a:xfrm>
            <a:off x="3047351" y="299431"/>
            <a:ext cx="2150140" cy="369332"/>
          </a:xfrm>
          <a:prstGeom prst="rect">
            <a:avLst/>
          </a:prstGeom>
        </p:spPr>
        <p:txBody>
          <a:bodyPr wrap="none">
            <a:spAutoFit/>
          </a:bodyPr>
          <a:lstStyle/>
          <a:p>
            <a:r>
              <a:rPr lang="en-US" dirty="0" smtClean="0">
                <a:latin typeface="+mj-lt"/>
              </a:rPr>
              <a:t>Polycarbonate plastic</a:t>
            </a:r>
            <a:endParaRPr lang="ru-RU" dirty="0">
              <a:latin typeface="+mj-lt"/>
            </a:endParaRPr>
          </a:p>
        </p:txBody>
      </p:sp>
      <p:sp>
        <p:nvSpPr>
          <p:cNvPr id="9" name="Прямоугольник 8"/>
          <p:cNvSpPr/>
          <p:nvPr/>
        </p:nvSpPr>
        <p:spPr>
          <a:xfrm>
            <a:off x="3054519" y="1048353"/>
            <a:ext cx="1196161" cy="369332"/>
          </a:xfrm>
          <a:prstGeom prst="rect">
            <a:avLst/>
          </a:prstGeom>
        </p:spPr>
        <p:txBody>
          <a:bodyPr wrap="none">
            <a:spAutoFit/>
          </a:bodyPr>
          <a:lstStyle/>
          <a:p>
            <a:r>
              <a:rPr lang="en-US" dirty="0" smtClean="0">
                <a:latin typeface="+mj-lt"/>
              </a:rPr>
              <a:t>Aluminum </a:t>
            </a:r>
            <a:endParaRPr lang="ru-RU" dirty="0">
              <a:latin typeface="+mj-lt"/>
            </a:endParaRPr>
          </a:p>
        </p:txBody>
      </p:sp>
      <p:sp>
        <p:nvSpPr>
          <p:cNvPr id="8" name="Прямоугольник 7"/>
          <p:cNvSpPr/>
          <p:nvPr/>
        </p:nvSpPr>
        <p:spPr>
          <a:xfrm>
            <a:off x="3070245" y="1402212"/>
            <a:ext cx="974947" cy="369332"/>
          </a:xfrm>
          <a:prstGeom prst="rect">
            <a:avLst/>
          </a:prstGeom>
        </p:spPr>
        <p:txBody>
          <a:bodyPr wrap="none">
            <a:spAutoFit/>
          </a:bodyPr>
          <a:lstStyle/>
          <a:p>
            <a:r>
              <a:rPr lang="en-US" dirty="0" smtClean="0">
                <a:latin typeface="+mj-lt"/>
              </a:rPr>
              <a:t>Lacquer</a:t>
            </a:r>
            <a:r>
              <a:rPr lang="ru-RU" dirty="0" smtClean="0">
                <a:latin typeface="+mj-lt"/>
              </a:rPr>
              <a:t> </a:t>
            </a:r>
            <a:endParaRPr lang="ru-RU" dirty="0">
              <a:latin typeface="+mj-lt"/>
            </a:endParaRPr>
          </a:p>
        </p:txBody>
      </p:sp>
      <p:sp>
        <p:nvSpPr>
          <p:cNvPr id="10" name="Прямоугольник 9"/>
          <p:cNvSpPr/>
          <p:nvPr/>
        </p:nvSpPr>
        <p:spPr>
          <a:xfrm>
            <a:off x="3103878" y="1816609"/>
            <a:ext cx="1463093" cy="369332"/>
          </a:xfrm>
          <a:prstGeom prst="rect">
            <a:avLst/>
          </a:prstGeom>
        </p:spPr>
        <p:txBody>
          <a:bodyPr wrap="none">
            <a:spAutoFit/>
          </a:bodyPr>
          <a:lstStyle/>
          <a:p>
            <a:r>
              <a:rPr lang="en-US" dirty="0" smtClean="0">
                <a:latin typeface="+mj-lt"/>
              </a:rPr>
              <a:t>Cover, </a:t>
            </a:r>
            <a:r>
              <a:rPr lang="en-US" dirty="0">
                <a:latin typeface="+mj-lt"/>
              </a:rPr>
              <a:t>Label</a:t>
            </a:r>
            <a:r>
              <a:rPr lang="en-US" dirty="0" smtClean="0">
                <a:latin typeface="+mj-lt"/>
              </a:rPr>
              <a:t>..</a:t>
            </a:r>
            <a:r>
              <a:rPr lang="en-US" dirty="0">
                <a:latin typeface="+mj-lt"/>
              </a:rPr>
              <a:t> </a:t>
            </a:r>
            <a:endParaRPr lang="ru-RU" dirty="0">
              <a:latin typeface="+mj-lt"/>
            </a:endParaRPr>
          </a:p>
        </p:txBody>
      </p:sp>
      <p:grpSp>
        <p:nvGrpSpPr>
          <p:cNvPr id="88" name="Группа 87"/>
          <p:cNvGrpSpPr/>
          <p:nvPr/>
        </p:nvGrpSpPr>
        <p:grpSpPr>
          <a:xfrm flipV="1">
            <a:off x="876404" y="1656348"/>
            <a:ext cx="2106210" cy="867167"/>
            <a:chOff x="673581" y="661816"/>
            <a:chExt cx="2106210" cy="867167"/>
          </a:xfrm>
        </p:grpSpPr>
        <p:sp>
          <p:nvSpPr>
            <p:cNvPr id="91" name="Овал 90"/>
            <p:cNvSpPr/>
            <p:nvPr/>
          </p:nvSpPr>
          <p:spPr bwMode="auto">
            <a:xfrm>
              <a:off x="673581" y="661816"/>
              <a:ext cx="2106210" cy="867167"/>
            </a:xfrm>
            <a:prstGeom prst="ellipse">
              <a:avLst/>
            </a:prstGeom>
            <a:solidFill>
              <a:srgbClr val="720101"/>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dirty="0">
                <a:latin typeface="Lucida Grande"/>
                <a:ea typeface="Open sans" panose="020B0606030504020204" pitchFamily="34" charset="0"/>
                <a:cs typeface="Open sans" panose="020B0606030504020204" pitchFamily="34" charset="0"/>
              </a:endParaRPr>
            </a:p>
            <a:p>
              <a:pPr algn="ctr" eaLnBrk="1" hangingPunct="1">
                <a:defRPr/>
              </a:pPr>
              <a:endParaRPr lang="en-US" sz="1600" dirty="0">
                <a:latin typeface="Lucida Grande"/>
                <a:ea typeface="Open sans" panose="020B0606030504020204" pitchFamily="34" charset="0"/>
                <a:cs typeface="Open sans" panose="020B0606030504020204" pitchFamily="34" charset="0"/>
              </a:endParaRPr>
            </a:p>
            <a:p>
              <a:pPr algn="ctr" eaLnBrk="1" hangingPunct="1">
                <a:defRPr/>
              </a:pPr>
              <a:r>
                <a:rPr lang="en-US" sz="1600" dirty="0">
                  <a:latin typeface="Lucida Grande"/>
                  <a:ea typeface="Open sans" panose="020B0606030504020204" pitchFamily="34" charset="0"/>
                  <a:cs typeface="Open sans" panose="020B0606030504020204" pitchFamily="34" charset="0"/>
                </a:rPr>
                <a:t>        </a:t>
              </a:r>
              <a:endParaRPr lang="ru-RU"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92" name="Овал 91"/>
            <p:cNvSpPr/>
            <p:nvPr/>
          </p:nvSpPr>
          <p:spPr bwMode="auto">
            <a:xfrm>
              <a:off x="1501021" y="1002489"/>
              <a:ext cx="451331" cy="185822"/>
            </a:xfrm>
            <a:prstGeom prst="ellipse">
              <a:avLst/>
            </a:prstGeom>
            <a:solidFill>
              <a:schemeClr val="accent1">
                <a:lumMod val="20000"/>
                <a:lumOff val="80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600">
                <a:latin typeface="Open sans" panose="020B0606030504020204" pitchFamily="34" charset="0"/>
                <a:ea typeface="Open sans" panose="020B0606030504020204" pitchFamily="34" charset="0"/>
                <a:cs typeface="Open sans" panose="020B0606030504020204" pitchFamily="34" charset="0"/>
              </a:endParaRPr>
            </a:p>
          </p:txBody>
        </p:sp>
        <p:sp>
          <p:nvSpPr>
            <p:cNvPr id="94" name="Овал 93"/>
            <p:cNvSpPr/>
            <p:nvPr/>
          </p:nvSpPr>
          <p:spPr bwMode="auto">
            <a:xfrm>
              <a:off x="1613852" y="1048971"/>
              <a:ext cx="225665" cy="92911"/>
            </a:xfrm>
            <a:prstGeom prst="ellipse">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600">
                <a:latin typeface="Open sans" panose="020B0606030504020204" pitchFamily="34" charset="0"/>
                <a:ea typeface="Open sans" panose="020B0606030504020204" pitchFamily="34" charset="0"/>
                <a:cs typeface="Open sans" panose="020B0606030504020204" pitchFamily="34" charset="0"/>
              </a:endParaRPr>
            </a:p>
          </p:txBody>
        </p:sp>
      </p:grpSp>
      <p:sp>
        <p:nvSpPr>
          <p:cNvPr id="3" name="Прямоугольник 2"/>
          <p:cNvSpPr/>
          <p:nvPr/>
        </p:nvSpPr>
        <p:spPr>
          <a:xfrm>
            <a:off x="3058717" y="660309"/>
            <a:ext cx="1454309" cy="369332"/>
          </a:xfrm>
          <a:prstGeom prst="rect">
            <a:avLst/>
          </a:prstGeom>
        </p:spPr>
        <p:txBody>
          <a:bodyPr wrap="none">
            <a:spAutoFit/>
          </a:bodyPr>
          <a:lstStyle/>
          <a:p>
            <a:r>
              <a:rPr lang="ru-RU" dirty="0" err="1">
                <a:latin typeface="+mj-lt"/>
              </a:rPr>
              <a:t>Chemical</a:t>
            </a:r>
            <a:r>
              <a:rPr lang="ru-RU" dirty="0">
                <a:latin typeface="+mj-lt"/>
              </a:rPr>
              <a:t> </a:t>
            </a:r>
            <a:r>
              <a:rPr lang="ru-RU" dirty="0" err="1">
                <a:latin typeface="+mj-lt"/>
              </a:rPr>
              <a:t>Dye</a:t>
            </a:r>
            <a:endParaRPr lang="ru-RU" dirty="0">
              <a:latin typeface="+mj-lt"/>
            </a:endParaRPr>
          </a:p>
        </p:txBody>
      </p:sp>
      <p:sp>
        <p:nvSpPr>
          <p:cNvPr id="96" name="Овал 95"/>
          <p:cNvSpPr/>
          <p:nvPr/>
        </p:nvSpPr>
        <p:spPr>
          <a:xfrm>
            <a:off x="492339" y="2076182"/>
            <a:ext cx="244640" cy="2446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a:t>
            </a:r>
            <a:endParaRPr lang="ru-RU" dirty="0"/>
          </a:p>
        </p:txBody>
      </p:sp>
      <p:sp>
        <p:nvSpPr>
          <p:cNvPr id="98" name="Овал 97"/>
          <p:cNvSpPr/>
          <p:nvPr/>
        </p:nvSpPr>
        <p:spPr>
          <a:xfrm>
            <a:off x="492339" y="1571969"/>
            <a:ext cx="244640" cy="2446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a:t>
            </a:r>
            <a:endParaRPr lang="ru-RU" dirty="0"/>
          </a:p>
        </p:txBody>
      </p:sp>
      <p:sp>
        <p:nvSpPr>
          <p:cNvPr id="99" name="Овал 98"/>
          <p:cNvSpPr/>
          <p:nvPr/>
        </p:nvSpPr>
        <p:spPr>
          <a:xfrm>
            <a:off x="492339" y="1235812"/>
            <a:ext cx="244640" cy="2446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ru-RU" dirty="0"/>
          </a:p>
        </p:txBody>
      </p:sp>
      <p:sp>
        <p:nvSpPr>
          <p:cNvPr id="100" name="Овал 99"/>
          <p:cNvSpPr/>
          <p:nvPr/>
        </p:nvSpPr>
        <p:spPr>
          <a:xfrm>
            <a:off x="492339" y="840367"/>
            <a:ext cx="244640" cy="2446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a:t>
            </a:r>
            <a:endParaRPr lang="ru-RU" dirty="0"/>
          </a:p>
        </p:txBody>
      </p:sp>
      <p:sp>
        <p:nvSpPr>
          <p:cNvPr id="101" name="Овал 100"/>
          <p:cNvSpPr/>
          <p:nvPr/>
        </p:nvSpPr>
        <p:spPr>
          <a:xfrm>
            <a:off x="486442" y="427649"/>
            <a:ext cx="244640" cy="2446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ru-RU" dirty="0"/>
          </a:p>
        </p:txBody>
      </p:sp>
      <p:sp>
        <p:nvSpPr>
          <p:cNvPr id="103" name="Овал 102"/>
          <p:cNvSpPr/>
          <p:nvPr/>
        </p:nvSpPr>
        <p:spPr>
          <a:xfrm>
            <a:off x="6004930" y="5822330"/>
            <a:ext cx="244640" cy="2446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a:t>
            </a:r>
            <a:endParaRPr lang="ru-RU" dirty="0"/>
          </a:p>
        </p:txBody>
      </p:sp>
      <p:grpSp>
        <p:nvGrpSpPr>
          <p:cNvPr id="82" name="Группа 81"/>
          <p:cNvGrpSpPr/>
          <p:nvPr/>
        </p:nvGrpSpPr>
        <p:grpSpPr>
          <a:xfrm flipV="1">
            <a:off x="884837" y="1246206"/>
            <a:ext cx="2106210" cy="867167"/>
            <a:chOff x="673581" y="661816"/>
            <a:chExt cx="2106210" cy="867167"/>
          </a:xfrm>
        </p:grpSpPr>
        <p:sp>
          <p:nvSpPr>
            <p:cNvPr id="84" name="Овал 83"/>
            <p:cNvSpPr/>
            <p:nvPr/>
          </p:nvSpPr>
          <p:spPr bwMode="auto">
            <a:xfrm>
              <a:off x="673581" y="661816"/>
              <a:ext cx="2106210" cy="867167"/>
            </a:xfrm>
            <a:prstGeom prst="ellipse">
              <a:avLst/>
            </a:prstGeom>
            <a:solidFill>
              <a:srgbClr val="DADADA">
                <a:alpha val="60000"/>
              </a:srgb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dirty="0">
                <a:latin typeface="Lucida Grande"/>
                <a:ea typeface="Open sans" panose="020B0606030504020204" pitchFamily="34" charset="0"/>
                <a:cs typeface="Open sans" panose="020B0606030504020204" pitchFamily="34" charset="0"/>
              </a:endParaRPr>
            </a:p>
            <a:p>
              <a:pPr algn="ctr" eaLnBrk="1" hangingPunct="1">
                <a:defRPr/>
              </a:pPr>
              <a:endParaRPr lang="en-US" sz="1600" dirty="0">
                <a:latin typeface="Lucida Grande"/>
                <a:ea typeface="Open sans" panose="020B0606030504020204" pitchFamily="34" charset="0"/>
                <a:cs typeface="Open sans" panose="020B0606030504020204" pitchFamily="34" charset="0"/>
              </a:endParaRPr>
            </a:p>
            <a:p>
              <a:pPr algn="ctr" eaLnBrk="1" hangingPunct="1">
                <a:defRPr/>
              </a:pPr>
              <a:r>
                <a:rPr lang="en-US" sz="1600" dirty="0">
                  <a:latin typeface="Lucida Grande"/>
                  <a:ea typeface="Open sans" panose="020B0606030504020204" pitchFamily="34" charset="0"/>
                  <a:cs typeface="Open sans" panose="020B0606030504020204" pitchFamily="34" charset="0"/>
                </a:rPr>
                <a:t>        </a:t>
              </a:r>
              <a:endParaRPr lang="ru-RU"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85" name="Овал 84"/>
            <p:cNvSpPr/>
            <p:nvPr/>
          </p:nvSpPr>
          <p:spPr bwMode="auto">
            <a:xfrm>
              <a:off x="1501021" y="1002489"/>
              <a:ext cx="451331" cy="185822"/>
            </a:xfrm>
            <a:prstGeom prst="ellipse">
              <a:avLst/>
            </a:prstGeom>
            <a:solidFill>
              <a:schemeClr val="accent1">
                <a:lumMod val="20000"/>
                <a:lumOff val="80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600">
                <a:latin typeface="Open sans" panose="020B0606030504020204" pitchFamily="34" charset="0"/>
                <a:ea typeface="Open sans" panose="020B0606030504020204" pitchFamily="34" charset="0"/>
                <a:cs typeface="Open sans" panose="020B0606030504020204" pitchFamily="34" charset="0"/>
              </a:endParaRPr>
            </a:p>
          </p:txBody>
        </p:sp>
        <p:sp>
          <p:nvSpPr>
            <p:cNvPr id="87" name="Овал 86"/>
            <p:cNvSpPr/>
            <p:nvPr/>
          </p:nvSpPr>
          <p:spPr bwMode="auto">
            <a:xfrm>
              <a:off x="1613852" y="1048971"/>
              <a:ext cx="225665" cy="92911"/>
            </a:xfrm>
            <a:prstGeom prst="ellipse">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6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77" name="Группа 76"/>
          <p:cNvGrpSpPr/>
          <p:nvPr/>
        </p:nvGrpSpPr>
        <p:grpSpPr>
          <a:xfrm flipV="1">
            <a:off x="867971" y="913289"/>
            <a:ext cx="2106210" cy="867167"/>
            <a:chOff x="673581" y="661816"/>
            <a:chExt cx="2106210" cy="867167"/>
          </a:xfrm>
        </p:grpSpPr>
        <p:sp>
          <p:nvSpPr>
            <p:cNvPr id="78" name="Овал 77"/>
            <p:cNvSpPr/>
            <p:nvPr/>
          </p:nvSpPr>
          <p:spPr bwMode="auto">
            <a:xfrm>
              <a:off x="673581" y="661816"/>
              <a:ext cx="2106210" cy="867167"/>
            </a:xfrm>
            <a:prstGeom prst="ellipse">
              <a:avLst/>
            </a:prstGeom>
            <a:solidFill>
              <a:srgbClr val="C9C9C9"/>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dirty="0">
                <a:latin typeface="Lucida Grande"/>
                <a:ea typeface="Open sans" panose="020B0606030504020204" pitchFamily="34" charset="0"/>
                <a:cs typeface="Open sans" panose="020B0606030504020204" pitchFamily="34" charset="0"/>
              </a:endParaRPr>
            </a:p>
            <a:p>
              <a:pPr algn="ctr" eaLnBrk="1" hangingPunct="1">
                <a:defRPr/>
              </a:pPr>
              <a:endParaRPr lang="en-US" sz="1600" dirty="0">
                <a:latin typeface="Lucida Grande"/>
                <a:ea typeface="Open sans" panose="020B0606030504020204" pitchFamily="34" charset="0"/>
                <a:cs typeface="Open sans" panose="020B0606030504020204" pitchFamily="34" charset="0"/>
              </a:endParaRPr>
            </a:p>
            <a:p>
              <a:pPr algn="ctr" eaLnBrk="1" hangingPunct="1">
                <a:defRPr/>
              </a:pPr>
              <a:r>
                <a:rPr lang="en-US" sz="1600" dirty="0">
                  <a:latin typeface="Lucida Grande"/>
                  <a:ea typeface="Open sans" panose="020B0606030504020204" pitchFamily="34" charset="0"/>
                  <a:cs typeface="Open sans" panose="020B0606030504020204" pitchFamily="34" charset="0"/>
                </a:rPr>
                <a:t>        </a:t>
              </a:r>
              <a:endParaRPr lang="ru-RU"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79" name="Овал 78"/>
            <p:cNvSpPr/>
            <p:nvPr/>
          </p:nvSpPr>
          <p:spPr bwMode="auto">
            <a:xfrm>
              <a:off x="1501021" y="1002489"/>
              <a:ext cx="451331" cy="185822"/>
            </a:xfrm>
            <a:prstGeom prst="ellipse">
              <a:avLst/>
            </a:prstGeom>
            <a:solidFill>
              <a:schemeClr val="accent1">
                <a:lumMod val="20000"/>
                <a:lumOff val="80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600">
                <a:latin typeface="Open sans" panose="020B0606030504020204" pitchFamily="34" charset="0"/>
                <a:ea typeface="Open sans" panose="020B0606030504020204" pitchFamily="34" charset="0"/>
                <a:cs typeface="Open sans" panose="020B0606030504020204" pitchFamily="34" charset="0"/>
              </a:endParaRPr>
            </a:p>
          </p:txBody>
        </p:sp>
        <p:sp>
          <p:nvSpPr>
            <p:cNvPr id="81" name="Овал 80"/>
            <p:cNvSpPr/>
            <p:nvPr/>
          </p:nvSpPr>
          <p:spPr bwMode="auto">
            <a:xfrm>
              <a:off x="1613852" y="1048971"/>
              <a:ext cx="225665" cy="92911"/>
            </a:xfrm>
            <a:prstGeom prst="ellipse">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6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7" name="Группа 66"/>
          <p:cNvGrpSpPr/>
          <p:nvPr/>
        </p:nvGrpSpPr>
        <p:grpSpPr>
          <a:xfrm flipV="1">
            <a:off x="876404" y="503147"/>
            <a:ext cx="2106210" cy="867167"/>
            <a:chOff x="673581" y="661816"/>
            <a:chExt cx="2106210" cy="867167"/>
          </a:xfrm>
          <a:solidFill>
            <a:srgbClr val="FFFFC9"/>
          </a:solidFill>
        </p:grpSpPr>
        <p:sp>
          <p:nvSpPr>
            <p:cNvPr id="69" name="Овал 68"/>
            <p:cNvSpPr/>
            <p:nvPr/>
          </p:nvSpPr>
          <p:spPr bwMode="auto">
            <a:xfrm>
              <a:off x="673581" y="661816"/>
              <a:ext cx="2106210" cy="867167"/>
            </a:xfrm>
            <a:prstGeom prst="ellipse">
              <a:avLst/>
            </a:prstGeom>
            <a:solidFill>
              <a:srgbClr val="FFFFC9">
                <a:alpha val="90000"/>
              </a:srgb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dirty="0">
                <a:latin typeface="Lucida Grande"/>
                <a:ea typeface="Open sans" panose="020B0606030504020204" pitchFamily="34" charset="0"/>
                <a:cs typeface="Open sans" panose="020B0606030504020204" pitchFamily="34" charset="0"/>
              </a:endParaRPr>
            </a:p>
            <a:p>
              <a:pPr algn="ctr" eaLnBrk="1" hangingPunct="1">
                <a:defRPr/>
              </a:pPr>
              <a:endParaRPr lang="en-US" sz="1600" dirty="0">
                <a:latin typeface="Lucida Grande"/>
                <a:ea typeface="Open sans" panose="020B0606030504020204" pitchFamily="34" charset="0"/>
                <a:cs typeface="Open sans" panose="020B0606030504020204" pitchFamily="34" charset="0"/>
              </a:endParaRPr>
            </a:p>
            <a:p>
              <a:pPr algn="ctr" eaLnBrk="1" hangingPunct="1">
                <a:defRPr/>
              </a:pPr>
              <a:r>
                <a:rPr lang="en-US" sz="1600" dirty="0">
                  <a:latin typeface="Lucida Grande"/>
                  <a:ea typeface="Open sans" panose="020B0606030504020204" pitchFamily="34" charset="0"/>
                  <a:cs typeface="Open sans" panose="020B0606030504020204" pitchFamily="34" charset="0"/>
                </a:rPr>
                <a:t>        </a:t>
              </a:r>
              <a:endParaRPr lang="ru-RU"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70" name="Овал 69"/>
            <p:cNvSpPr/>
            <p:nvPr/>
          </p:nvSpPr>
          <p:spPr bwMode="auto">
            <a:xfrm>
              <a:off x="1501021" y="1002489"/>
              <a:ext cx="451331" cy="185822"/>
            </a:xfrm>
            <a:prstGeom prst="ellipse">
              <a:avLst/>
            </a:prstGeom>
            <a:grp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600">
                <a:latin typeface="Open sans" panose="020B0606030504020204" pitchFamily="34" charset="0"/>
                <a:ea typeface="Open sans" panose="020B0606030504020204" pitchFamily="34" charset="0"/>
                <a:cs typeface="Open sans" panose="020B0606030504020204" pitchFamily="34" charset="0"/>
              </a:endParaRPr>
            </a:p>
          </p:txBody>
        </p:sp>
        <p:sp>
          <p:nvSpPr>
            <p:cNvPr id="72" name="Овал 71"/>
            <p:cNvSpPr/>
            <p:nvPr/>
          </p:nvSpPr>
          <p:spPr bwMode="auto">
            <a:xfrm>
              <a:off x="1613852" y="1048971"/>
              <a:ext cx="225665" cy="92911"/>
            </a:xfrm>
            <a:prstGeom prst="ellipse">
              <a:avLst/>
            </a:prstGeom>
            <a:grp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6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2" name="Группа 61"/>
          <p:cNvGrpSpPr/>
          <p:nvPr/>
        </p:nvGrpSpPr>
        <p:grpSpPr>
          <a:xfrm flipV="1">
            <a:off x="873309" y="121199"/>
            <a:ext cx="2106210" cy="867167"/>
            <a:chOff x="673581" y="661816"/>
            <a:chExt cx="2106210" cy="867167"/>
          </a:xfrm>
        </p:grpSpPr>
        <p:sp>
          <p:nvSpPr>
            <p:cNvPr id="63" name="Овал 62"/>
            <p:cNvSpPr/>
            <p:nvPr/>
          </p:nvSpPr>
          <p:spPr bwMode="auto">
            <a:xfrm>
              <a:off x="673581" y="661816"/>
              <a:ext cx="2106210" cy="867167"/>
            </a:xfrm>
            <a:prstGeom prst="ellipse">
              <a:avLst/>
            </a:prstGeom>
            <a:solidFill>
              <a:srgbClr val="DEEBF7">
                <a:alpha val="60000"/>
              </a:srgb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dirty="0">
                <a:latin typeface="Lucida Grande"/>
                <a:ea typeface="Open sans" panose="020B0606030504020204" pitchFamily="34" charset="0"/>
                <a:cs typeface="Open sans" panose="020B0606030504020204" pitchFamily="34" charset="0"/>
              </a:endParaRPr>
            </a:p>
            <a:p>
              <a:pPr algn="ctr" eaLnBrk="1" hangingPunct="1">
                <a:defRPr/>
              </a:pPr>
              <a:endParaRPr lang="en-US" sz="1600" dirty="0">
                <a:latin typeface="Lucida Grande"/>
                <a:ea typeface="Open sans" panose="020B0606030504020204" pitchFamily="34" charset="0"/>
                <a:cs typeface="Open sans" panose="020B0606030504020204" pitchFamily="34" charset="0"/>
              </a:endParaRPr>
            </a:p>
            <a:p>
              <a:pPr algn="ctr" eaLnBrk="1" hangingPunct="1">
                <a:defRPr/>
              </a:pPr>
              <a:r>
                <a:rPr lang="en-US" sz="1600" dirty="0">
                  <a:latin typeface="Lucida Grande"/>
                  <a:ea typeface="Open sans" panose="020B0606030504020204" pitchFamily="34" charset="0"/>
                  <a:cs typeface="Open sans" panose="020B0606030504020204" pitchFamily="34" charset="0"/>
                </a:rPr>
                <a:t>        </a:t>
              </a:r>
              <a:endParaRPr lang="ru-RU"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64" name="Овал 63"/>
            <p:cNvSpPr/>
            <p:nvPr/>
          </p:nvSpPr>
          <p:spPr bwMode="auto">
            <a:xfrm>
              <a:off x="1501021" y="1002489"/>
              <a:ext cx="451331" cy="185822"/>
            </a:xfrm>
            <a:prstGeom prst="ellipse">
              <a:avLst/>
            </a:prstGeom>
            <a:solidFill>
              <a:schemeClr val="accent1">
                <a:lumMod val="20000"/>
                <a:lumOff val="80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600">
                <a:latin typeface="Open sans" panose="020B0606030504020204" pitchFamily="34" charset="0"/>
                <a:ea typeface="Open sans" panose="020B0606030504020204" pitchFamily="34" charset="0"/>
                <a:cs typeface="Open sans" panose="020B0606030504020204" pitchFamily="34" charset="0"/>
              </a:endParaRPr>
            </a:p>
          </p:txBody>
        </p:sp>
        <p:sp>
          <p:nvSpPr>
            <p:cNvPr id="65" name="Овал 64"/>
            <p:cNvSpPr/>
            <p:nvPr/>
          </p:nvSpPr>
          <p:spPr bwMode="auto">
            <a:xfrm>
              <a:off x="1613852" y="1048971"/>
              <a:ext cx="225665" cy="92911"/>
            </a:xfrm>
            <a:prstGeom prst="ellipse">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600">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789987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Прямоугольник 3"/>
          <p:cNvSpPr/>
          <p:nvPr/>
        </p:nvSpPr>
        <p:spPr>
          <a:xfrm>
            <a:off x="0" y="3168134"/>
            <a:ext cx="9144000" cy="523220"/>
          </a:xfrm>
          <a:prstGeom prst="rect">
            <a:avLst/>
          </a:prstGeom>
        </p:spPr>
        <p:txBody>
          <a:bodyPr wrap="square">
            <a:spAutoFit/>
          </a:bodyPr>
          <a:lstStyle/>
          <a:p>
            <a:pPr algn="ctr"/>
            <a:r>
              <a:rPr lang="en-US" sz="2800" b="1" dirty="0" smtClean="0">
                <a:solidFill>
                  <a:schemeClr val="bg1"/>
                </a:solidFill>
              </a:rPr>
              <a:t>FIRST QUESTION </a:t>
            </a:r>
            <a:endParaRPr lang="en-US" sz="2800" b="1" dirty="0">
              <a:solidFill>
                <a:schemeClr val="bg1"/>
              </a:solidFill>
            </a:endParaRPr>
          </a:p>
        </p:txBody>
      </p:sp>
    </p:spTree>
    <p:extLst>
      <p:ext uri="{BB962C8B-B14F-4D97-AF65-F5344CB8AC3E}">
        <p14:creationId xmlns:p14="http://schemas.microsoft.com/office/powerpoint/2010/main" val="1542367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07" y="213311"/>
            <a:ext cx="9143093" cy="1261884"/>
          </a:xfrm>
          <a:prstGeom prst="rect">
            <a:avLst/>
          </a:prstGeom>
          <a:noFill/>
        </p:spPr>
        <p:txBody>
          <a:bodyPr wrap="square" rtlCol="0">
            <a:spAutoFit/>
          </a:bodyPr>
          <a:lstStyle/>
          <a:p>
            <a:pPr algn="ctr"/>
            <a:r>
              <a:rPr lang="en-US" sz="2800" dirty="0" smtClean="0">
                <a:latin typeface="Segoe UI Light" panose="020B0502040204020203" pitchFamily="34" charset="0"/>
              </a:rPr>
              <a:t>Detecting Informational Copies by means of high-precision differential pH-meter (resolution 10</a:t>
            </a:r>
            <a:r>
              <a:rPr lang="en-US" sz="2800" baseline="30000" dirty="0" smtClean="0">
                <a:latin typeface="Segoe UI Light" panose="020B0502040204020203" pitchFamily="34" charset="0"/>
              </a:rPr>
              <a:t>-6</a:t>
            </a:r>
            <a:r>
              <a:rPr lang="en-US" sz="2800" dirty="0" smtClean="0">
                <a:latin typeface="Segoe UI Light" panose="020B0502040204020203" pitchFamily="34" charset="0"/>
              </a:rPr>
              <a:t>-10</a:t>
            </a:r>
            <a:r>
              <a:rPr lang="en-US" sz="2800" baseline="30000" dirty="0" smtClean="0">
                <a:latin typeface="Segoe UI Light" panose="020B0502040204020203" pitchFamily="34" charset="0"/>
              </a:rPr>
              <a:t>-7</a:t>
            </a:r>
            <a:r>
              <a:rPr lang="en-US" sz="2800" dirty="0">
                <a:latin typeface="Segoe UI Light" panose="020B0502040204020203" pitchFamily="34" charset="0"/>
              </a:rPr>
              <a:t> </a:t>
            </a:r>
            <a:r>
              <a:rPr lang="en-US" sz="2800" dirty="0" smtClean="0">
                <a:latin typeface="Segoe UI Light" panose="020B0502040204020203" pitchFamily="34" charset="0"/>
              </a:rPr>
              <a:t>pH)</a:t>
            </a:r>
          </a:p>
          <a:p>
            <a:pPr algn="ctr"/>
            <a:r>
              <a:rPr lang="en-US" sz="2000" dirty="0">
                <a:latin typeface="Segoe UI Light" panose="020B0502040204020203" pitchFamily="34" charset="0"/>
              </a:rPr>
              <a:t>Serge </a:t>
            </a:r>
            <a:r>
              <a:rPr lang="en-US" sz="2000" dirty="0" err="1" smtClean="0">
                <a:latin typeface="Segoe UI Light" panose="020B0502040204020203" pitchFamily="34" charset="0"/>
              </a:rPr>
              <a:t>Kernbach</a:t>
            </a:r>
            <a:r>
              <a:rPr lang="en-US" sz="2000" dirty="0" smtClean="0">
                <a:latin typeface="Segoe UI Light" panose="020B0502040204020203" pitchFamily="34" charset="0"/>
              </a:rPr>
              <a:t> et at.</a:t>
            </a:r>
            <a:endParaRPr lang="ru-RU" sz="2800" dirty="0">
              <a:latin typeface="Segoe UI Light" panose="020B0502040204020203" pitchFamily="34" charset="0"/>
            </a:endParaRPr>
          </a:p>
        </p:txBody>
      </p:sp>
      <p:pic>
        <p:nvPicPr>
          <p:cNvPr id="6" name="Рисунок 5"/>
          <p:cNvPicPr>
            <a:picLocks noChangeAspect="1"/>
          </p:cNvPicPr>
          <p:nvPr/>
        </p:nvPicPr>
        <p:blipFill rotWithShape="1">
          <a:blip r:embed="rId3"/>
          <a:srcRect l="33879" t="16782" r="34021" b="31498"/>
          <a:stretch/>
        </p:blipFill>
        <p:spPr>
          <a:xfrm>
            <a:off x="2547139" y="2635920"/>
            <a:ext cx="4050628" cy="3669392"/>
          </a:xfrm>
          <a:prstGeom prst="rect">
            <a:avLst/>
          </a:prstGeom>
          <a:ln>
            <a:noFill/>
          </a:ln>
          <a:effectLst>
            <a:outerShdw blurRad="190500" algn="tl" rotWithShape="0">
              <a:srgbClr val="000000">
                <a:alpha val="70000"/>
              </a:srgbClr>
            </a:outerShdw>
          </a:effectLst>
        </p:spPr>
      </p:pic>
      <p:sp>
        <p:nvSpPr>
          <p:cNvPr id="3" name="Прямоугольник 2"/>
          <p:cNvSpPr/>
          <p:nvPr/>
        </p:nvSpPr>
        <p:spPr>
          <a:xfrm>
            <a:off x="2286453" y="1640059"/>
            <a:ext cx="4572000" cy="830997"/>
          </a:xfrm>
          <a:prstGeom prst="rect">
            <a:avLst/>
          </a:prstGeom>
        </p:spPr>
        <p:txBody>
          <a:bodyPr>
            <a:spAutoFit/>
          </a:bodyPr>
          <a:lstStyle/>
          <a:p>
            <a:pPr algn="ctr"/>
            <a:r>
              <a:rPr lang="en-GB" sz="2400" dirty="0" err="1"/>
              <a:t>Cybertronica</a:t>
            </a:r>
            <a:r>
              <a:rPr lang="en-GB" sz="2400" dirty="0"/>
              <a:t> Research (Germany), </a:t>
            </a:r>
          </a:p>
          <a:p>
            <a:pPr algn="ctr"/>
            <a:r>
              <a:rPr lang="en-GB" sz="2400" dirty="0"/>
              <a:t>Laboratory of Advanced Sensors</a:t>
            </a:r>
          </a:p>
        </p:txBody>
      </p:sp>
    </p:spTree>
    <p:extLst>
      <p:ext uri="{BB962C8B-B14F-4D97-AF65-F5344CB8AC3E}">
        <p14:creationId xmlns:p14="http://schemas.microsoft.com/office/powerpoint/2010/main" val="1757539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0" y="1696065"/>
            <a:ext cx="9181254" cy="5161935"/>
          </a:xfrm>
          <a:prstGeom prst="rect">
            <a:avLst/>
          </a:prstGeom>
        </p:spPr>
      </p:pic>
      <p:pic>
        <p:nvPicPr>
          <p:cNvPr id="1026" name="Picture 2" descr="D:\Projects\termostat\Images\ph-Electrodes\devic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4804" y="0"/>
            <a:ext cx="1969196" cy="1583433"/>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36576" y="253107"/>
            <a:ext cx="6675482" cy="1077218"/>
          </a:xfrm>
          <a:prstGeom prst="rect">
            <a:avLst/>
          </a:prstGeom>
        </p:spPr>
        <p:txBody>
          <a:bodyPr wrap="none">
            <a:spAutoFit/>
          </a:bodyPr>
          <a:lstStyle/>
          <a:p>
            <a:r>
              <a:rPr lang="en-US" sz="3200" b="1" dirty="0" smtClean="0">
                <a:solidFill>
                  <a:schemeClr val="bg1"/>
                </a:solidFill>
              </a:rPr>
              <a:t>First type of control experiments</a:t>
            </a:r>
          </a:p>
          <a:p>
            <a:r>
              <a:rPr lang="en-US" sz="3200" dirty="0" smtClean="0">
                <a:solidFill>
                  <a:schemeClr val="bg1"/>
                </a:solidFill>
              </a:rPr>
              <a:t>Measurements without compact-discs:</a:t>
            </a:r>
            <a:endParaRPr lang="ru-RU" sz="3200" dirty="0">
              <a:solidFill>
                <a:schemeClr val="bg1"/>
              </a:solidFill>
            </a:endParaRPr>
          </a:p>
        </p:txBody>
      </p:sp>
    </p:spTree>
    <p:extLst>
      <p:ext uri="{BB962C8B-B14F-4D97-AF65-F5344CB8AC3E}">
        <p14:creationId xmlns:p14="http://schemas.microsoft.com/office/powerpoint/2010/main" val="2209057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Группа 6"/>
          <p:cNvGrpSpPr/>
          <p:nvPr/>
        </p:nvGrpSpPr>
        <p:grpSpPr>
          <a:xfrm flipH="1">
            <a:off x="942369" y="808080"/>
            <a:ext cx="7259260" cy="1232874"/>
            <a:chOff x="1828800" y="1255058"/>
            <a:chExt cx="5659762" cy="3299012"/>
          </a:xfrm>
        </p:grpSpPr>
        <p:sp>
          <p:nvSpPr>
            <p:cNvPr id="6" name="Овал 5"/>
            <p:cNvSpPr/>
            <p:nvPr/>
          </p:nvSpPr>
          <p:spPr>
            <a:xfrm>
              <a:off x="4189550" y="1255058"/>
              <a:ext cx="3299012" cy="3299012"/>
            </a:xfrm>
            <a:prstGeom prst="ellipse">
              <a:avLst/>
            </a:prstGeom>
            <a:solidFill>
              <a:schemeClr val="accent2">
                <a:lumMod val="20000"/>
                <a:lumOff val="80000"/>
                <a:alpha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energy</a:t>
              </a:r>
              <a:endParaRPr lang="ru-RU" sz="2400" dirty="0">
                <a:solidFill>
                  <a:schemeClr val="tx1"/>
                </a:solidFill>
              </a:endParaRPr>
            </a:p>
          </p:txBody>
        </p:sp>
        <p:sp>
          <p:nvSpPr>
            <p:cNvPr id="5" name="Овал 4"/>
            <p:cNvSpPr/>
            <p:nvPr/>
          </p:nvSpPr>
          <p:spPr>
            <a:xfrm>
              <a:off x="1828800" y="1255058"/>
              <a:ext cx="3299012" cy="3299012"/>
            </a:xfrm>
            <a:prstGeom prst="ellipse">
              <a:avLst/>
            </a:prstGeom>
            <a:solidFill>
              <a:schemeClr val="accent1">
                <a:lumMod val="20000"/>
                <a:lumOff val="80000"/>
                <a:alpha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informational</a:t>
              </a:r>
              <a:endParaRPr lang="ru-RU" sz="2400" dirty="0">
                <a:solidFill>
                  <a:schemeClr val="tx1"/>
                </a:solidFill>
              </a:endParaRPr>
            </a:p>
          </p:txBody>
        </p:sp>
      </p:grpSp>
      <p:sp>
        <p:nvSpPr>
          <p:cNvPr id="4" name="Прямоугольник 3"/>
          <p:cNvSpPr/>
          <p:nvPr/>
        </p:nvSpPr>
        <p:spPr>
          <a:xfrm>
            <a:off x="0" y="2043956"/>
            <a:ext cx="9144000" cy="584775"/>
          </a:xfrm>
          <a:prstGeom prst="rect">
            <a:avLst/>
          </a:prstGeom>
        </p:spPr>
        <p:txBody>
          <a:bodyPr wrap="square">
            <a:spAutoFit/>
          </a:bodyPr>
          <a:lstStyle/>
          <a:p>
            <a:pPr algn="ctr"/>
            <a:r>
              <a:rPr lang="en-US" sz="3200" dirty="0" smtClean="0"/>
              <a:t>influence</a:t>
            </a:r>
            <a:endParaRPr lang="ru-RU" sz="3200" dirty="0"/>
          </a:p>
        </p:txBody>
      </p:sp>
      <p:sp>
        <p:nvSpPr>
          <p:cNvPr id="8" name="Прямоугольник 7"/>
          <p:cNvSpPr/>
          <p:nvPr/>
        </p:nvSpPr>
        <p:spPr>
          <a:xfrm>
            <a:off x="0" y="2634736"/>
            <a:ext cx="9144000" cy="523220"/>
          </a:xfrm>
          <a:prstGeom prst="rect">
            <a:avLst/>
          </a:prstGeom>
        </p:spPr>
        <p:txBody>
          <a:bodyPr wrap="square">
            <a:spAutoFit/>
          </a:bodyPr>
          <a:lstStyle/>
          <a:p>
            <a:pPr algn="ctr"/>
            <a:r>
              <a:rPr lang="en-US" sz="2800" i="1" baseline="0" dirty="0" smtClean="0"/>
              <a:t>The object of influence changes its state using:</a:t>
            </a:r>
            <a:endParaRPr lang="en-US" sz="2800" b="1" i="1" baseline="0" dirty="0" smtClean="0"/>
          </a:p>
        </p:txBody>
      </p:sp>
      <p:sp>
        <p:nvSpPr>
          <p:cNvPr id="11" name="Прямоугольник 10"/>
          <p:cNvSpPr/>
          <p:nvPr/>
        </p:nvSpPr>
        <p:spPr>
          <a:xfrm>
            <a:off x="4773013" y="3563901"/>
            <a:ext cx="3845092" cy="1692771"/>
          </a:xfrm>
          <a:prstGeom prst="rect">
            <a:avLst/>
          </a:prstGeom>
        </p:spPr>
        <p:txBody>
          <a:bodyPr wrap="none">
            <a:spAutoFit/>
          </a:bodyPr>
          <a:lstStyle/>
          <a:p>
            <a:pPr algn="ctr"/>
            <a:r>
              <a:rPr lang="en-US" sz="3200" b="1" baseline="0" dirty="0" smtClean="0"/>
              <a:t>own </a:t>
            </a:r>
            <a:r>
              <a:rPr lang="en-US" sz="3200" b="1" u="sng" baseline="0" dirty="0" smtClean="0"/>
              <a:t>internal</a:t>
            </a:r>
            <a:r>
              <a:rPr lang="en-US" sz="3200" b="1" baseline="0" dirty="0" smtClean="0"/>
              <a:t> energy</a:t>
            </a:r>
            <a:endParaRPr lang="en-US" sz="2400" b="1" baseline="0" dirty="0" smtClean="0"/>
          </a:p>
          <a:p>
            <a:pPr algn="ctr"/>
            <a:r>
              <a:rPr lang="en-US" sz="2400" baseline="0" dirty="0" smtClean="0"/>
              <a:t>&amp;</a:t>
            </a:r>
          </a:p>
          <a:p>
            <a:pPr algn="ctr"/>
            <a:r>
              <a:rPr lang="en-US" sz="2400" dirty="0" smtClean="0"/>
              <a:t>Influence</a:t>
            </a:r>
            <a:r>
              <a:rPr lang="ru-RU" sz="2400" dirty="0" smtClean="0"/>
              <a:t> </a:t>
            </a:r>
            <a:r>
              <a:rPr lang="en-US" sz="2400" dirty="0" smtClean="0"/>
              <a:t>is as “call to action”</a:t>
            </a:r>
            <a:br>
              <a:rPr lang="en-US" sz="2400" dirty="0" smtClean="0"/>
            </a:br>
            <a:r>
              <a:rPr lang="en-US" sz="2400" dirty="0" smtClean="0"/>
              <a:t>or “instruction of action”  </a:t>
            </a:r>
          </a:p>
        </p:txBody>
      </p:sp>
      <p:sp>
        <p:nvSpPr>
          <p:cNvPr id="12" name="Прямоугольник 11"/>
          <p:cNvSpPr/>
          <p:nvPr/>
        </p:nvSpPr>
        <p:spPr>
          <a:xfrm>
            <a:off x="3298221" y="221192"/>
            <a:ext cx="2547557" cy="523220"/>
          </a:xfrm>
          <a:prstGeom prst="rect">
            <a:avLst/>
          </a:prstGeom>
        </p:spPr>
        <p:txBody>
          <a:bodyPr wrap="none">
            <a:spAutoFit/>
          </a:bodyPr>
          <a:lstStyle/>
          <a:p>
            <a:r>
              <a:rPr lang="en-US" sz="2800" dirty="0" smtClean="0"/>
              <a:t>In the results of</a:t>
            </a:r>
            <a:r>
              <a:rPr lang="en-US" sz="2800" baseline="0" dirty="0" smtClean="0"/>
              <a:t> </a:t>
            </a:r>
            <a:endParaRPr lang="ru-RU" sz="2800" dirty="0"/>
          </a:p>
        </p:txBody>
      </p:sp>
      <p:sp>
        <p:nvSpPr>
          <p:cNvPr id="14" name="Прямоугольник 13"/>
          <p:cNvSpPr/>
          <p:nvPr/>
        </p:nvSpPr>
        <p:spPr>
          <a:xfrm>
            <a:off x="699881" y="3871677"/>
            <a:ext cx="2842253" cy="1077218"/>
          </a:xfrm>
          <a:prstGeom prst="rect">
            <a:avLst/>
          </a:prstGeom>
        </p:spPr>
        <p:txBody>
          <a:bodyPr wrap="none">
            <a:spAutoFit/>
          </a:bodyPr>
          <a:lstStyle/>
          <a:p>
            <a:pPr algn="ctr"/>
            <a:r>
              <a:rPr lang="en-US" sz="3200" b="1" u="sng" baseline="0" dirty="0" smtClean="0"/>
              <a:t>external</a:t>
            </a:r>
            <a:r>
              <a:rPr lang="en-US" sz="3200" b="1" baseline="0" dirty="0" smtClean="0"/>
              <a:t> energy</a:t>
            </a:r>
          </a:p>
          <a:p>
            <a:pPr algn="ctr"/>
            <a:r>
              <a:rPr lang="en-US" sz="3200" b="1" dirty="0" smtClean="0"/>
              <a:t>of influence</a:t>
            </a:r>
            <a:endParaRPr lang="en-US" sz="2400" b="1" baseline="0" dirty="0" smtClean="0"/>
          </a:p>
        </p:txBody>
      </p:sp>
    </p:spTree>
    <p:extLst>
      <p:ext uri="{BB962C8B-B14F-4D97-AF65-F5344CB8AC3E}">
        <p14:creationId xmlns:p14="http://schemas.microsoft.com/office/powerpoint/2010/main" val="1117289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3" cstate="print">
            <a:extLst>
              <a:ext uri="{28A0092B-C50C-407E-A947-70E740481C1C}">
                <a14:useLocalDpi xmlns:a14="http://schemas.microsoft.com/office/drawing/2010/main" val="0"/>
              </a:ext>
            </a:extLst>
          </a:blip>
          <a:srcRect l="4813" r="4541"/>
          <a:stretch/>
        </p:blipFill>
        <p:spPr>
          <a:xfrm>
            <a:off x="0" y="2127658"/>
            <a:ext cx="9143093" cy="3320642"/>
          </a:xfrm>
          <a:prstGeom prst="rect">
            <a:avLst/>
          </a:prstGeom>
        </p:spPr>
      </p:pic>
      <p:sp>
        <p:nvSpPr>
          <p:cNvPr id="3" name="TextBox 2"/>
          <p:cNvSpPr txBox="1"/>
          <p:nvPr/>
        </p:nvSpPr>
        <p:spPr>
          <a:xfrm>
            <a:off x="4743923" y="2584195"/>
            <a:ext cx="1658787" cy="369332"/>
          </a:xfrm>
          <a:prstGeom prst="rect">
            <a:avLst/>
          </a:prstGeom>
          <a:noFill/>
        </p:spPr>
        <p:txBody>
          <a:bodyPr wrap="none" rtlCol="0">
            <a:spAutoFit/>
          </a:bodyPr>
          <a:lstStyle/>
          <a:p>
            <a:r>
              <a:rPr lang="en-US" dirty="0" smtClean="0"/>
              <a:t>Absolute values</a:t>
            </a:r>
            <a:endParaRPr lang="ru-RU" dirty="0"/>
          </a:p>
        </p:txBody>
      </p:sp>
      <p:sp>
        <p:nvSpPr>
          <p:cNvPr id="13" name="TextBox 12"/>
          <p:cNvSpPr txBox="1"/>
          <p:nvPr/>
        </p:nvSpPr>
        <p:spPr>
          <a:xfrm>
            <a:off x="1013088" y="2584195"/>
            <a:ext cx="1878528" cy="369332"/>
          </a:xfrm>
          <a:prstGeom prst="rect">
            <a:avLst/>
          </a:prstGeom>
          <a:noFill/>
        </p:spPr>
        <p:txBody>
          <a:bodyPr wrap="none" rtlCol="0">
            <a:spAutoFit/>
          </a:bodyPr>
          <a:lstStyle/>
          <a:p>
            <a:r>
              <a:rPr lang="en-US" dirty="0" smtClean="0"/>
              <a:t>Differential values</a:t>
            </a:r>
            <a:endParaRPr lang="ru-RU" dirty="0"/>
          </a:p>
        </p:txBody>
      </p:sp>
      <p:sp>
        <p:nvSpPr>
          <p:cNvPr id="18" name="TextBox 17"/>
          <p:cNvSpPr txBox="1"/>
          <p:nvPr/>
        </p:nvSpPr>
        <p:spPr>
          <a:xfrm>
            <a:off x="98950" y="2902727"/>
            <a:ext cx="418704" cy="369332"/>
          </a:xfrm>
          <a:prstGeom prst="rect">
            <a:avLst/>
          </a:prstGeom>
          <a:solidFill>
            <a:schemeClr val="accent2">
              <a:lumMod val="40000"/>
              <a:lumOff val="60000"/>
            </a:schemeClr>
          </a:solidFill>
        </p:spPr>
        <p:txBody>
          <a:bodyPr wrap="none" rtlCol="0">
            <a:spAutoFit/>
          </a:bodyPr>
          <a:lstStyle/>
          <a:p>
            <a:r>
              <a:rPr lang="en-US" dirty="0" smtClean="0"/>
              <a:t>40</a:t>
            </a:r>
            <a:endParaRPr lang="ru-RU" dirty="0"/>
          </a:p>
        </p:txBody>
      </p:sp>
      <p:sp>
        <p:nvSpPr>
          <p:cNvPr id="29" name="TextBox 28"/>
          <p:cNvSpPr txBox="1"/>
          <p:nvPr/>
        </p:nvSpPr>
        <p:spPr>
          <a:xfrm>
            <a:off x="7058173" y="0"/>
            <a:ext cx="2085827" cy="369332"/>
          </a:xfrm>
          <a:prstGeom prst="rect">
            <a:avLst/>
          </a:prstGeom>
          <a:noFill/>
        </p:spPr>
        <p:txBody>
          <a:bodyPr wrap="none" rtlCol="0">
            <a:spAutoFit/>
          </a:bodyPr>
          <a:lstStyle/>
          <a:p>
            <a:r>
              <a:rPr lang="ru-RU" dirty="0" smtClean="0">
                <a:solidFill>
                  <a:schemeClr val="bg1"/>
                </a:solidFill>
              </a:rPr>
              <a:t>100</a:t>
            </a:r>
            <a:r>
              <a:rPr lang="en-US" dirty="0" err="1" smtClean="0">
                <a:solidFill>
                  <a:schemeClr val="bg1"/>
                </a:solidFill>
              </a:rPr>
              <a:t>mkV</a:t>
            </a:r>
            <a:r>
              <a:rPr lang="en-US" dirty="0" smtClean="0">
                <a:solidFill>
                  <a:schemeClr val="bg1"/>
                </a:solidFill>
              </a:rPr>
              <a:t> ≈</a:t>
            </a:r>
            <a:r>
              <a:rPr lang="ru-RU" dirty="0" smtClean="0">
                <a:solidFill>
                  <a:schemeClr val="bg1"/>
                </a:solidFill>
              </a:rPr>
              <a:t> </a:t>
            </a:r>
            <a:r>
              <a:rPr lang="ru-RU" dirty="0">
                <a:solidFill>
                  <a:schemeClr val="bg1"/>
                </a:solidFill>
              </a:rPr>
              <a:t>0.0018pH</a:t>
            </a:r>
          </a:p>
        </p:txBody>
      </p:sp>
      <p:sp>
        <p:nvSpPr>
          <p:cNvPr id="4" name="TextBox 3"/>
          <p:cNvSpPr txBox="1"/>
          <p:nvPr/>
        </p:nvSpPr>
        <p:spPr>
          <a:xfrm>
            <a:off x="682642" y="755942"/>
            <a:ext cx="6404574" cy="584775"/>
          </a:xfrm>
          <a:prstGeom prst="rect">
            <a:avLst/>
          </a:prstGeom>
          <a:noFill/>
        </p:spPr>
        <p:txBody>
          <a:bodyPr wrap="none" rtlCol="0">
            <a:spAutoFit/>
          </a:bodyPr>
          <a:lstStyle/>
          <a:p>
            <a:r>
              <a:rPr lang="en-US" sz="3200" dirty="0" smtClean="0">
                <a:solidFill>
                  <a:schemeClr val="bg1"/>
                </a:solidFill>
              </a:rPr>
              <a:t>Measurement without compact-discs</a:t>
            </a:r>
            <a:endParaRPr lang="ru-RU" sz="3200" dirty="0">
              <a:solidFill>
                <a:schemeClr val="bg1"/>
              </a:solidFill>
            </a:endParaRPr>
          </a:p>
        </p:txBody>
      </p:sp>
    </p:spTree>
    <p:extLst>
      <p:ext uri="{BB962C8B-B14F-4D97-AF65-F5344CB8AC3E}">
        <p14:creationId xmlns:p14="http://schemas.microsoft.com/office/powerpoint/2010/main" val="1942272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stretch>
            <a:fillRect/>
          </a:stretch>
        </p:blipFill>
        <p:spPr>
          <a:xfrm>
            <a:off x="0" y="1714500"/>
            <a:ext cx="9148465" cy="5143500"/>
          </a:xfrm>
          <a:prstGeom prst="rect">
            <a:avLst/>
          </a:prstGeom>
        </p:spPr>
      </p:pic>
      <p:sp>
        <p:nvSpPr>
          <p:cNvPr id="5" name="Прямоугольник 4"/>
          <p:cNvSpPr/>
          <p:nvPr/>
        </p:nvSpPr>
        <p:spPr>
          <a:xfrm>
            <a:off x="1741757" y="294657"/>
            <a:ext cx="5664949" cy="1077218"/>
          </a:xfrm>
          <a:prstGeom prst="rect">
            <a:avLst/>
          </a:prstGeom>
        </p:spPr>
        <p:txBody>
          <a:bodyPr wrap="none">
            <a:spAutoFit/>
          </a:bodyPr>
          <a:lstStyle/>
          <a:p>
            <a:pPr algn="ctr"/>
            <a:r>
              <a:rPr lang="en-GB" sz="3200" b="1" dirty="0" smtClean="0">
                <a:solidFill>
                  <a:schemeClr val="bg1"/>
                </a:solidFill>
              </a:rPr>
              <a:t>Control Experiments</a:t>
            </a:r>
          </a:p>
          <a:p>
            <a:pPr algn="ctr"/>
            <a:r>
              <a:rPr lang="en-GB" sz="3200" dirty="0" smtClean="0">
                <a:solidFill>
                  <a:schemeClr val="bg1"/>
                </a:solidFill>
              </a:rPr>
              <a:t>2x </a:t>
            </a:r>
            <a:r>
              <a:rPr lang="en-GB" sz="3200" dirty="0">
                <a:solidFill>
                  <a:schemeClr val="bg1"/>
                </a:solidFill>
              </a:rPr>
              <a:t>equal non-activated CD disks: </a:t>
            </a:r>
            <a:endParaRPr lang="ru-RU" sz="3200" dirty="0">
              <a:solidFill>
                <a:schemeClr val="bg1"/>
              </a:solidFill>
            </a:endParaRPr>
          </a:p>
        </p:txBody>
      </p:sp>
    </p:spTree>
    <p:extLst>
      <p:ext uri="{BB962C8B-B14F-4D97-AF65-F5344CB8AC3E}">
        <p14:creationId xmlns:p14="http://schemas.microsoft.com/office/powerpoint/2010/main" val="2838070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95535" y="260648"/>
            <a:ext cx="8282299" cy="461665"/>
          </a:xfrm>
          <a:prstGeom prst="rect">
            <a:avLst/>
          </a:prstGeom>
          <a:noFill/>
        </p:spPr>
        <p:txBody>
          <a:bodyPr wrap="square" rtlCol="0">
            <a:spAutoFit/>
          </a:bodyPr>
          <a:lstStyle/>
          <a:p>
            <a:pPr algn="ctr"/>
            <a:r>
              <a:rPr lang="en-GB" sz="2400" dirty="0" err="1" smtClean="0"/>
              <a:t>2x</a:t>
            </a:r>
            <a:r>
              <a:rPr lang="en-GB" sz="2400" dirty="0" smtClean="0"/>
              <a:t> equal non-activated CD disks: measurement on Sep. 27, 2014</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980728"/>
            <a:ext cx="9004300" cy="475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58056"/>
            <a:ext cx="9150350" cy="477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p:cNvSpPr txBox="1"/>
          <p:nvPr/>
        </p:nvSpPr>
        <p:spPr>
          <a:xfrm>
            <a:off x="648252" y="6060370"/>
            <a:ext cx="7776864" cy="523220"/>
          </a:xfrm>
          <a:prstGeom prst="rect">
            <a:avLst/>
          </a:prstGeom>
          <a:noFill/>
        </p:spPr>
        <p:txBody>
          <a:bodyPr wrap="square" rtlCol="0">
            <a:spAutoFit/>
          </a:bodyPr>
          <a:lstStyle/>
          <a:p>
            <a:pPr algn="ctr"/>
            <a:r>
              <a:rPr lang="en-GB" sz="2800" dirty="0" smtClean="0"/>
              <a:t>Small changes of dynamics with two equal objects</a:t>
            </a:r>
          </a:p>
        </p:txBody>
      </p:sp>
      <p:sp>
        <p:nvSpPr>
          <p:cNvPr id="6" name="TextBox 5"/>
          <p:cNvSpPr txBox="1"/>
          <p:nvPr/>
        </p:nvSpPr>
        <p:spPr>
          <a:xfrm>
            <a:off x="3401180" y="609352"/>
            <a:ext cx="1135504" cy="461665"/>
          </a:xfrm>
          <a:prstGeom prst="rect">
            <a:avLst/>
          </a:prstGeom>
          <a:noFill/>
        </p:spPr>
        <p:txBody>
          <a:bodyPr wrap="none" rtlCol="0">
            <a:spAutoFit/>
          </a:bodyPr>
          <a:lstStyle/>
          <a:p>
            <a:r>
              <a:rPr lang="en-US" sz="2400" dirty="0" smtClean="0">
                <a:latin typeface="Segoe UI Light" panose="020B0502040204020203" pitchFamily="34" charset="0"/>
                <a:cs typeface="Segoe UI Light" panose="020B0502040204020203" pitchFamily="34" charset="0"/>
              </a:rPr>
              <a:t>Control</a:t>
            </a:r>
            <a:endParaRPr lang="ru-RU" sz="2400" dirty="0">
              <a:latin typeface="Segoe UI Light" panose="020B0502040204020203" pitchFamily="34" charset="0"/>
              <a:cs typeface="Segoe UI Light" panose="020B0502040204020203" pitchFamily="34" charset="0"/>
            </a:endParaRPr>
          </a:p>
        </p:txBody>
      </p:sp>
      <p:sp>
        <p:nvSpPr>
          <p:cNvPr id="2" name="TextBox 1"/>
          <p:cNvSpPr txBox="1"/>
          <p:nvPr/>
        </p:nvSpPr>
        <p:spPr>
          <a:xfrm>
            <a:off x="81642" y="1007517"/>
            <a:ext cx="535724" cy="369332"/>
          </a:xfrm>
          <a:prstGeom prst="rect">
            <a:avLst/>
          </a:prstGeom>
          <a:solidFill>
            <a:schemeClr val="accent2">
              <a:lumMod val="40000"/>
              <a:lumOff val="60000"/>
            </a:schemeClr>
          </a:solidFill>
        </p:spPr>
        <p:txBody>
          <a:bodyPr wrap="none" rtlCol="0">
            <a:spAutoFit/>
          </a:bodyPr>
          <a:lstStyle/>
          <a:p>
            <a:r>
              <a:rPr lang="en-US" dirty="0" smtClean="0"/>
              <a:t>100</a:t>
            </a:r>
            <a:endParaRPr lang="ru-RU" dirty="0"/>
          </a:p>
        </p:txBody>
      </p:sp>
      <p:sp>
        <p:nvSpPr>
          <p:cNvPr id="9" name="TextBox 8"/>
          <p:cNvSpPr txBox="1"/>
          <p:nvPr/>
        </p:nvSpPr>
        <p:spPr>
          <a:xfrm>
            <a:off x="7058173" y="0"/>
            <a:ext cx="2085827" cy="369332"/>
          </a:xfrm>
          <a:prstGeom prst="rect">
            <a:avLst/>
          </a:prstGeom>
          <a:noFill/>
        </p:spPr>
        <p:txBody>
          <a:bodyPr wrap="none" rtlCol="0">
            <a:spAutoFit/>
          </a:bodyPr>
          <a:lstStyle/>
          <a:p>
            <a:r>
              <a:rPr lang="ru-RU" dirty="0" smtClean="0"/>
              <a:t>100</a:t>
            </a:r>
            <a:r>
              <a:rPr lang="en-US" dirty="0" err="1" smtClean="0"/>
              <a:t>mkV</a:t>
            </a:r>
            <a:r>
              <a:rPr lang="en-US" dirty="0" smtClean="0"/>
              <a:t> ≈</a:t>
            </a:r>
            <a:r>
              <a:rPr lang="ru-RU" dirty="0" smtClean="0"/>
              <a:t> </a:t>
            </a:r>
            <a:r>
              <a:rPr lang="ru-RU" dirty="0"/>
              <a:t>0.0018pH</a:t>
            </a:r>
          </a:p>
        </p:txBody>
      </p:sp>
      <p:sp>
        <p:nvSpPr>
          <p:cNvPr id="10" name="TextBox 9"/>
          <p:cNvSpPr txBox="1"/>
          <p:nvPr/>
        </p:nvSpPr>
        <p:spPr>
          <a:xfrm>
            <a:off x="4743923" y="822851"/>
            <a:ext cx="1658787" cy="369332"/>
          </a:xfrm>
          <a:prstGeom prst="rect">
            <a:avLst/>
          </a:prstGeom>
          <a:noFill/>
        </p:spPr>
        <p:txBody>
          <a:bodyPr wrap="none" rtlCol="0">
            <a:spAutoFit/>
          </a:bodyPr>
          <a:lstStyle/>
          <a:p>
            <a:r>
              <a:rPr lang="en-US" dirty="0" smtClean="0"/>
              <a:t>Absolute values</a:t>
            </a:r>
            <a:endParaRPr lang="ru-RU" dirty="0"/>
          </a:p>
        </p:txBody>
      </p:sp>
      <p:sp>
        <p:nvSpPr>
          <p:cNvPr id="11" name="TextBox 10"/>
          <p:cNvSpPr txBox="1"/>
          <p:nvPr/>
        </p:nvSpPr>
        <p:spPr>
          <a:xfrm>
            <a:off x="1013088" y="822851"/>
            <a:ext cx="1878528" cy="369332"/>
          </a:xfrm>
          <a:prstGeom prst="rect">
            <a:avLst/>
          </a:prstGeom>
          <a:noFill/>
        </p:spPr>
        <p:txBody>
          <a:bodyPr wrap="none" rtlCol="0">
            <a:spAutoFit/>
          </a:bodyPr>
          <a:lstStyle/>
          <a:p>
            <a:r>
              <a:rPr lang="en-US" dirty="0" smtClean="0"/>
              <a:t>Differential values</a:t>
            </a:r>
            <a:endParaRPr lang="ru-RU" dirty="0"/>
          </a:p>
        </p:txBody>
      </p:sp>
    </p:spTree>
    <p:extLst>
      <p:ext uri="{BB962C8B-B14F-4D97-AF65-F5344CB8AC3E}">
        <p14:creationId xmlns:p14="http://schemas.microsoft.com/office/powerpoint/2010/main" val="160320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431394" y="212787"/>
            <a:ext cx="7776864" cy="461665"/>
          </a:xfrm>
          <a:prstGeom prst="rect">
            <a:avLst/>
          </a:prstGeom>
          <a:noFill/>
        </p:spPr>
        <p:txBody>
          <a:bodyPr wrap="square" rtlCol="0">
            <a:spAutoFit/>
          </a:bodyPr>
          <a:lstStyle/>
          <a:p>
            <a:pPr algn="ctr"/>
            <a:r>
              <a:rPr lang="en-GB" sz="2400" dirty="0" err="1" smtClean="0"/>
              <a:t>2x</a:t>
            </a:r>
            <a:r>
              <a:rPr lang="en-GB" sz="2400" dirty="0" smtClean="0"/>
              <a:t> equal non-activated disks: measurement on </a:t>
            </a:r>
            <a:r>
              <a:rPr lang="en-GB" sz="2400" dirty="0" err="1" smtClean="0"/>
              <a:t>Jule</a:t>
            </a:r>
            <a:r>
              <a:rPr lang="en-GB" sz="2400" dirty="0" smtClean="0"/>
              <a:t>. 1, 2014</a:t>
            </a:r>
          </a:p>
        </p:txBody>
      </p:sp>
      <p:sp>
        <p:nvSpPr>
          <p:cNvPr id="2" name="Rechteck 1"/>
          <p:cNvSpPr/>
          <p:nvPr/>
        </p:nvSpPr>
        <p:spPr>
          <a:xfrm>
            <a:off x="4824536" y="5655538"/>
            <a:ext cx="4139952" cy="430887"/>
          </a:xfrm>
          <a:prstGeom prst="rect">
            <a:avLst/>
          </a:prstGeom>
        </p:spPr>
        <p:txBody>
          <a:bodyPr wrap="square">
            <a:spAutoFit/>
          </a:bodyPr>
          <a:lstStyle/>
          <a:p>
            <a:r>
              <a:rPr lang="de-DE" sz="1100" dirty="0"/>
              <a:t>(</a:t>
            </a:r>
            <a:r>
              <a:rPr lang="de-DE" sz="1100" dirty="0" err="1"/>
              <a:t>from</a:t>
            </a:r>
            <a:r>
              <a:rPr lang="de-DE" sz="1100" dirty="0"/>
              <a:t> </a:t>
            </a:r>
            <a:r>
              <a:rPr lang="de-DE" sz="1100" dirty="0" err="1"/>
              <a:t>Kernbach&amp;Kernbach</a:t>
            </a:r>
            <a:r>
              <a:rPr lang="de-DE" sz="1100" dirty="0"/>
              <a:t>. </a:t>
            </a:r>
            <a:r>
              <a:rPr lang="en-US" sz="1100" dirty="0"/>
              <a:t>On precise pH and </a:t>
            </a:r>
            <a:r>
              <a:rPr lang="en-US" sz="1100" dirty="0" err="1"/>
              <a:t>dpH</a:t>
            </a:r>
            <a:r>
              <a:rPr lang="en-US" sz="1100" dirty="0"/>
              <a:t> </a:t>
            </a:r>
            <a:r>
              <a:rPr lang="de-DE" sz="1100" dirty="0" err="1"/>
              <a:t>measurements</a:t>
            </a:r>
            <a:r>
              <a:rPr lang="de-DE" sz="1100" dirty="0"/>
              <a:t>, International Journal </a:t>
            </a:r>
            <a:r>
              <a:rPr lang="de-DE" sz="1100" dirty="0" err="1"/>
              <a:t>of</a:t>
            </a:r>
            <a:r>
              <a:rPr lang="de-DE" sz="1100" dirty="0"/>
              <a:t> </a:t>
            </a:r>
            <a:r>
              <a:rPr lang="de-DE" sz="1100" dirty="0" err="1"/>
              <a:t>Unconventional</a:t>
            </a:r>
            <a:r>
              <a:rPr lang="de-DE" sz="1100" dirty="0"/>
              <a:t> Science </a:t>
            </a:r>
            <a:r>
              <a:rPr lang="en-US" sz="1100" dirty="0"/>
              <a:t>5(2), 83-103, 2014)</a:t>
            </a:r>
            <a:endParaRPr lang="de-DE" sz="1100"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0728"/>
            <a:ext cx="9144000" cy="4675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683568" y="6237312"/>
            <a:ext cx="7776864" cy="523220"/>
          </a:xfrm>
          <a:prstGeom prst="rect">
            <a:avLst/>
          </a:prstGeom>
          <a:noFill/>
        </p:spPr>
        <p:txBody>
          <a:bodyPr wrap="square" rtlCol="0">
            <a:spAutoFit/>
          </a:bodyPr>
          <a:lstStyle/>
          <a:p>
            <a:pPr algn="ctr"/>
            <a:r>
              <a:rPr lang="en-GB" sz="2800" dirty="0" smtClean="0"/>
              <a:t>Small changes of dynamics with two equal objects</a:t>
            </a:r>
          </a:p>
        </p:txBody>
      </p:sp>
      <p:sp>
        <p:nvSpPr>
          <p:cNvPr id="6" name="TextBox 5"/>
          <p:cNvSpPr txBox="1"/>
          <p:nvPr/>
        </p:nvSpPr>
        <p:spPr>
          <a:xfrm>
            <a:off x="3436496" y="580812"/>
            <a:ext cx="1135504" cy="461665"/>
          </a:xfrm>
          <a:prstGeom prst="rect">
            <a:avLst/>
          </a:prstGeom>
          <a:noFill/>
        </p:spPr>
        <p:txBody>
          <a:bodyPr wrap="none" rtlCol="0">
            <a:spAutoFit/>
          </a:bodyPr>
          <a:lstStyle/>
          <a:p>
            <a:r>
              <a:rPr lang="en-US" sz="2400" dirty="0" smtClean="0">
                <a:latin typeface="Segoe UI Light" panose="020B0502040204020203" pitchFamily="34" charset="0"/>
                <a:cs typeface="Segoe UI Light" panose="020B0502040204020203" pitchFamily="34" charset="0"/>
              </a:rPr>
              <a:t>Control</a:t>
            </a:r>
            <a:endParaRPr lang="ru-RU" sz="2400" dirty="0">
              <a:latin typeface="Segoe UI Light" panose="020B0502040204020203" pitchFamily="34" charset="0"/>
              <a:cs typeface="Segoe UI Light" panose="020B0502040204020203" pitchFamily="34" charset="0"/>
            </a:endParaRPr>
          </a:p>
        </p:txBody>
      </p:sp>
      <p:sp>
        <p:nvSpPr>
          <p:cNvPr id="8" name="TextBox 7"/>
          <p:cNvSpPr txBox="1"/>
          <p:nvPr/>
        </p:nvSpPr>
        <p:spPr>
          <a:xfrm>
            <a:off x="212270" y="917228"/>
            <a:ext cx="418704" cy="369332"/>
          </a:xfrm>
          <a:prstGeom prst="rect">
            <a:avLst/>
          </a:prstGeom>
          <a:solidFill>
            <a:schemeClr val="accent2">
              <a:lumMod val="40000"/>
              <a:lumOff val="60000"/>
            </a:schemeClr>
          </a:solidFill>
        </p:spPr>
        <p:txBody>
          <a:bodyPr wrap="none" rtlCol="0">
            <a:spAutoFit/>
          </a:bodyPr>
          <a:lstStyle/>
          <a:p>
            <a:r>
              <a:rPr lang="en-US" dirty="0" smtClean="0"/>
              <a:t>50</a:t>
            </a:r>
            <a:endParaRPr lang="ru-RU" dirty="0"/>
          </a:p>
        </p:txBody>
      </p:sp>
      <p:sp>
        <p:nvSpPr>
          <p:cNvPr id="9" name="TextBox 8"/>
          <p:cNvSpPr txBox="1"/>
          <p:nvPr/>
        </p:nvSpPr>
        <p:spPr>
          <a:xfrm>
            <a:off x="7058173" y="0"/>
            <a:ext cx="2085827" cy="369332"/>
          </a:xfrm>
          <a:prstGeom prst="rect">
            <a:avLst/>
          </a:prstGeom>
          <a:noFill/>
        </p:spPr>
        <p:txBody>
          <a:bodyPr wrap="none" rtlCol="0">
            <a:spAutoFit/>
          </a:bodyPr>
          <a:lstStyle/>
          <a:p>
            <a:r>
              <a:rPr lang="ru-RU" dirty="0" smtClean="0"/>
              <a:t>100</a:t>
            </a:r>
            <a:r>
              <a:rPr lang="en-US" dirty="0" err="1" smtClean="0"/>
              <a:t>mkV</a:t>
            </a:r>
            <a:r>
              <a:rPr lang="en-US" dirty="0" smtClean="0"/>
              <a:t> ≈</a:t>
            </a:r>
            <a:r>
              <a:rPr lang="ru-RU" dirty="0" smtClean="0"/>
              <a:t> </a:t>
            </a:r>
            <a:r>
              <a:rPr lang="ru-RU" dirty="0"/>
              <a:t>0.0018pH</a:t>
            </a:r>
          </a:p>
        </p:txBody>
      </p:sp>
    </p:spTree>
    <p:extLst>
      <p:ext uri="{BB962C8B-B14F-4D97-AF65-F5344CB8AC3E}">
        <p14:creationId xmlns:p14="http://schemas.microsoft.com/office/powerpoint/2010/main" val="2642887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stretch>
            <a:fillRect/>
          </a:stretch>
        </p:blipFill>
        <p:spPr>
          <a:xfrm>
            <a:off x="0" y="1714500"/>
            <a:ext cx="9148465" cy="5143500"/>
          </a:xfrm>
          <a:prstGeom prst="rect">
            <a:avLst/>
          </a:prstGeom>
        </p:spPr>
      </p:pic>
      <p:sp>
        <p:nvSpPr>
          <p:cNvPr id="5" name="Прямоугольник 4"/>
          <p:cNvSpPr/>
          <p:nvPr/>
        </p:nvSpPr>
        <p:spPr>
          <a:xfrm>
            <a:off x="0" y="353651"/>
            <a:ext cx="9148464" cy="1077218"/>
          </a:xfrm>
          <a:prstGeom prst="rect">
            <a:avLst/>
          </a:prstGeom>
        </p:spPr>
        <p:txBody>
          <a:bodyPr wrap="square">
            <a:spAutoFit/>
          </a:bodyPr>
          <a:lstStyle/>
          <a:p>
            <a:pPr algn="ctr"/>
            <a:r>
              <a:rPr lang="en-GB" sz="3200" b="1" dirty="0" smtClean="0">
                <a:solidFill>
                  <a:schemeClr val="bg1"/>
                </a:solidFill>
              </a:rPr>
              <a:t>Test experiments</a:t>
            </a:r>
          </a:p>
          <a:p>
            <a:pPr algn="ctr"/>
            <a:r>
              <a:rPr lang="en-GB" sz="3200" dirty="0" smtClean="0">
                <a:solidFill>
                  <a:schemeClr val="bg1"/>
                </a:solidFill>
              </a:rPr>
              <a:t>one </a:t>
            </a:r>
            <a:r>
              <a:rPr lang="en-GB" sz="3200" dirty="0">
                <a:solidFill>
                  <a:schemeClr val="bg1"/>
                </a:solidFill>
              </a:rPr>
              <a:t>of two CD disks is </a:t>
            </a:r>
            <a:r>
              <a:rPr lang="en-GB" sz="3200" dirty="0" smtClean="0">
                <a:solidFill>
                  <a:schemeClr val="bg1"/>
                </a:solidFill>
              </a:rPr>
              <a:t>activated</a:t>
            </a:r>
            <a:endParaRPr lang="ru-RU" sz="3200" dirty="0">
              <a:solidFill>
                <a:schemeClr val="bg1"/>
              </a:solidFill>
            </a:endParaRPr>
          </a:p>
        </p:txBody>
      </p:sp>
    </p:spTree>
    <p:extLst>
      <p:ext uri="{BB962C8B-B14F-4D97-AF65-F5344CB8AC3E}">
        <p14:creationId xmlns:p14="http://schemas.microsoft.com/office/powerpoint/2010/main" val="352560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Группа 33"/>
          <p:cNvGrpSpPr/>
          <p:nvPr/>
        </p:nvGrpSpPr>
        <p:grpSpPr>
          <a:xfrm>
            <a:off x="1615133" y="56194"/>
            <a:ext cx="5773139" cy="1956784"/>
            <a:chOff x="899247" y="115823"/>
            <a:chExt cx="5773139" cy="1956784"/>
          </a:xfrm>
        </p:grpSpPr>
        <p:grpSp>
          <p:nvGrpSpPr>
            <p:cNvPr id="4" name="Группа 3"/>
            <p:cNvGrpSpPr/>
            <p:nvPr/>
          </p:nvGrpSpPr>
          <p:grpSpPr bwMode="auto">
            <a:xfrm>
              <a:off x="4414232" y="739132"/>
              <a:ext cx="2106210" cy="867167"/>
              <a:chOff x="683568" y="2924944"/>
              <a:chExt cx="2448272" cy="1008112"/>
            </a:xfrm>
            <a:effectLst>
              <a:glow rad="63500">
                <a:schemeClr val="accent1">
                  <a:satMod val="175000"/>
                  <a:alpha val="40000"/>
                </a:schemeClr>
              </a:glow>
            </a:effectLst>
          </p:grpSpPr>
          <p:sp>
            <p:nvSpPr>
              <p:cNvPr id="5" name="Овал 4"/>
              <p:cNvSpPr/>
              <p:nvPr/>
            </p:nvSpPr>
            <p:spPr>
              <a:xfrm>
                <a:off x="683568" y="2924944"/>
                <a:ext cx="2448272" cy="1008112"/>
              </a:xfrm>
              <a:prstGeom prst="ellipse">
                <a:avLst/>
              </a:prstGeom>
              <a:gradFill flip="none" rotWithShape="1">
                <a:gsLst>
                  <a:gs pos="1000">
                    <a:schemeClr val="accent1">
                      <a:tint val="66000"/>
                      <a:satMod val="160000"/>
                      <a:alpha val="74000"/>
                    </a:schemeClr>
                  </a:gs>
                  <a:gs pos="67918">
                    <a:srgbClr val="CEDAF0">
                      <a:alpha val="84000"/>
                    </a:srgbClr>
                  </a:gs>
                  <a:gs pos="22000">
                    <a:srgbClr val="D4DEF2">
                      <a:alpha val="83000"/>
                    </a:srgbClr>
                  </a:gs>
                  <a:gs pos="48000">
                    <a:schemeClr val="accent1">
                      <a:tint val="44500"/>
                      <a:satMod val="160000"/>
                      <a:alpha val="81000"/>
                    </a:schemeClr>
                  </a:gs>
                  <a:gs pos="100000">
                    <a:schemeClr val="accent1">
                      <a:tint val="23500"/>
                      <a:satMod val="160000"/>
                      <a:alpha val="85000"/>
                    </a:schemeClr>
                  </a:gs>
                </a:gsLst>
                <a:path path="rect">
                  <a:fillToRect l="100000" t="100000"/>
                </a:path>
                <a:tileRect r="-100000" b="-100000"/>
              </a:gra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dirty="0">
                  <a:latin typeface="Lucida Grande"/>
                  <a:ea typeface="Open sans" panose="020B0606030504020204" pitchFamily="34" charset="0"/>
                  <a:cs typeface="Open sans" panose="020B0606030504020204" pitchFamily="34" charset="0"/>
                </a:endParaRPr>
              </a:p>
              <a:p>
                <a:pPr algn="ctr" eaLnBrk="1" hangingPunct="1">
                  <a:defRPr/>
                </a:pPr>
                <a:endParaRPr lang="en-US" sz="1600" dirty="0">
                  <a:latin typeface="Lucida Grande"/>
                  <a:ea typeface="Open sans" panose="020B0606030504020204" pitchFamily="34" charset="0"/>
                  <a:cs typeface="Open sans" panose="020B0606030504020204" pitchFamily="34" charset="0"/>
                </a:endParaRPr>
              </a:p>
              <a:p>
                <a:pPr algn="ctr" eaLnBrk="1" hangingPunct="1">
                  <a:defRPr/>
                </a:pPr>
                <a:r>
                  <a:rPr lang="en-US" sz="1600" dirty="0">
                    <a:latin typeface="Lucida Grande"/>
                    <a:ea typeface="Open sans" panose="020B0606030504020204" pitchFamily="34" charset="0"/>
                    <a:cs typeface="Open sans" panose="020B0606030504020204" pitchFamily="34" charset="0"/>
                  </a:rPr>
                  <a:t>        </a:t>
                </a:r>
                <a:endParaRPr lang="ru-RU"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Овал 5"/>
              <p:cNvSpPr/>
              <p:nvPr/>
            </p:nvSpPr>
            <p:spPr>
              <a:xfrm>
                <a:off x="1645389" y="3320988"/>
                <a:ext cx="524630" cy="216024"/>
              </a:xfrm>
              <a:prstGeom prst="ellipse">
                <a:avLst/>
              </a:prstGeom>
              <a:solidFill>
                <a:schemeClr val="accent1">
                  <a:lumMod val="20000"/>
                  <a:lumOff val="80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600">
                  <a:latin typeface="Open sans" panose="020B0606030504020204" pitchFamily="34" charset="0"/>
                  <a:ea typeface="Open sans" panose="020B0606030504020204" pitchFamily="34" charset="0"/>
                  <a:cs typeface="Open sans" panose="020B0606030504020204" pitchFamily="34" charset="0"/>
                </a:endParaRPr>
              </a:p>
            </p:txBody>
          </p:sp>
          <p:sp>
            <p:nvSpPr>
              <p:cNvPr id="7" name="Овал 6"/>
              <p:cNvSpPr/>
              <p:nvPr/>
            </p:nvSpPr>
            <p:spPr>
              <a:xfrm>
                <a:off x="1776545" y="3375025"/>
                <a:ext cx="262315" cy="108012"/>
              </a:xfrm>
              <a:prstGeom prst="ellipse">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6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3" name="Группа 12"/>
            <p:cNvGrpSpPr/>
            <p:nvPr/>
          </p:nvGrpSpPr>
          <p:grpSpPr>
            <a:xfrm>
              <a:off x="899247" y="661869"/>
              <a:ext cx="2106210" cy="867167"/>
              <a:chOff x="673581" y="661816"/>
              <a:chExt cx="2106210" cy="867167"/>
            </a:xfrm>
          </p:grpSpPr>
          <p:sp>
            <p:nvSpPr>
              <p:cNvPr id="14" name="Овал 13"/>
              <p:cNvSpPr/>
              <p:nvPr/>
            </p:nvSpPr>
            <p:spPr bwMode="auto">
              <a:xfrm>
                <a:off x="673581" y="661816"/>
                <a:ext cx="2106210" cy="867167"/>
              </a:xfrm>
              <a:prstGeom prst="ellipse">
                <a:avLst/>
              </a:prstGeom>
              <a:gradFill flip="none" rotWithShape="1">
                <a:gsLst>
                  <a:gs pos="1000">
                    <a:schemeClr val="accent1">
                      <a:tint val="66000"/>
                      <a:satMod val="160000"/>
                      <a:alpha val="74000"/>
                    </a:schemeClr>
                  </a:gs>
                  <a:gs pos="67918">
                    <a:srgbClr val="CEDAF0">
                      <a:alpha val="84000"/>
                    </a:srgbClr>
                  </a:gs>
                  <a:gs pos="22000">
                    <a:srgbClr val="D4DEF2">
                      <a:alpha val="83000"/>
                    </a:srgbClr>
                  </a:gs>
                  <a:gs pos="48000">
                    <a:schemeClr val="accent1">
                      <a:tint val="44500"/>
                      <a:satMod val="160000"/>
                      <a:alpha val="81000"/>
                    </a:schemeClr>
                  </a:gs>
                  <a:gs pos="100000">
                    <a:schemeClr val="accent1">
                      <a:tint val="23500"/>
                      <a:satMod val="160000"/>
                      <a:alpha val="85000"/>
                    </a:schemeClr>
                  </a:gs>
                </a:gsLst>
                <a:path path="rect">
                  <a:fillToRect l="100000" t="100000"/>
                </a:path>
                <a:tileRect r="-100000" b="-100000"/>
              </a:gra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dirty="0">
                  <a:latin typeface="Lucida Grande"/>
                  <a:ea typeface="Open sans" panose="020B0606030504020204" pitchFamily="34" charset="0"/>
                  <a:cs typeface="Open sans" panose="020B0606030504020204" pitchFamily="34" charset="0"/>
                </a:endParaRPr>
              </a:p>
              <a:p>
                <a:pPr algn="ctr" eaLnBrk="1" hangingPunct="1">
                  <a:defRPr/>
                </a:pPr>
                <a:endParaRPr lang="en-US" sz="1600" dirty="0">
                  <a:latin typeface="Lucida Grande"/>
                  <a:ea typeface="Open sans" panose="020B0606030504020204" pitchFamily="34" charset="0"/>
                  <a:cs typeface="Open sans" panose="020B0606030504020204" pitchFamily="34" charset="0"/>
                </a:endParaRPr>
              </a:p>
              <a:p>
                <a:pPr algn="ctr" eaLnBrk="1" hangingPunct="1">
                  <a:defRPr/>
                </a:pPr>
                <a:r>
                  <a:rPr lang="en-US" sz="1600" dirty="0">
                    <a:latin typeface="Lucida Grande"/>
                    <a:ea typeface="Open sans" panose="020B0606030504020204" pitchFamily="34" charset="0"/>
                    <a:cs typeface="Open sans" panose="020B0606030504020204" pitchFamily="34" charset="0"/>
                  </a:rPr>
                  <a:t>        </a:t>
                </a:r>
                <a:endParaRPr lang="ru-RU"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Овал 14"/>
              <p:cNvSpPr/>
              <p:nvPr/>
            </p:nvSpPr>
            <p:spPr bwMode="auto">
              <a:xfrm>
                <a:off x="1501021" y="1002489"/>
                <a:ext cx="451331" cy="185822"/>
              </a:xfrm>
              <a:prstGeom prst="ellipse">
                <a:avLst/>
              </a:prstGeom>
              <a:solidFill>
                <a:schemeClr val="accent1">
                  <a:lumMod val="20000"/>
                  <a:lumOff val="80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600">
                  <a:latin typeface="Open sans" panose="020B0606030504020204" pitchFamily="34" charset="0"/>
                  <a:ea typeface="Open sans" panose="020B0606030504020204" pitchFamily="34" charset="0"/>
                  <a:cs typeface="Open sans" panose="020B0606030504020204" pitchFamily="34" charset="0"/>
                </a:endParaRPr>
              </a:p>
            </p:txBody>
          </p:sp>
          <p:sp>
            <p:nvSpPr>
              <p:cNvPr id="16" name="Овал 15"/>
              <p:cNvSpPr/>
              <p:nvPr/>
            </p:nvSpPr>
            <p:spPr bwMode="auto">
              <a:xfrm>
                <a:off x="1613852" y="1048971"/>
                <a:ext cx="225665" cy="92911"/>
              </a:xfrm>
              <a:prstGeom prst="ellipse">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600">
                  <a:latin typeface="Open sans" panose="020B0606030504020204" pitchFamily="34" charset="0"/>
                  <a:ea typeface="Open sans" panose="020B0606030504020204" pitchFamily="34" charset="0"/>
                  <a:cs typeface="Open sans" panose="020B0606030504020204" pitchFamily="34" charset="0"/>
                </a:endParaRPr>
              </a:p>
            </p:txBody>
          </p:sp>
        </p:grpSp>
        <p:sp>
          <p:nvSpPr>
            <p:cNvPr id="21" name="TextBox 20"/>
            <p:cNvSpPr txBox="1"/>
            <p:nvPr/>
          </p:nvSpPr>
          <p:spPr>
            <a:xfrm>
              <a:off x="1234846" y="115823"/>
              <a:ext cx="1435008" cy="461665"/>
            </a:xfrm>
            <a:prstGeom prst="rect">
              <a:avLst/>
            </a:prstGeom>
            <a:noFill/>
          </p:spPr>
          <p:txBody>
            <a:bodyPr wrap="none" rtlCol="0">
              <a:spAutoFit/>
            </a:bodyPr>
            <a:lstStyle/>
            <a:p>
              <a:r>
                <a:rPr lang="en-US" sz="2400" dirty="0" smtClean="0">
                  <a:latin typeface="Segoe UI Light" panose="020B0502040204020203" pitchFamily="34" charset="0"/>
                  <a:cs typeface="Segoe UI Light" panose="020B0502040204020203" pitchFamily="34" charset="0"/>
                </a:rPr>
                <a:t>Channel 1</a:t>
              </a:r>
              <a:endParaRPr lang="ru-RU" sz="2400" dirty="0">
                <a:latin typeface="Segoe UI Light" panose="020B0502040204020203" pitchFamily="34" charset="0"/>
                <a:cs typeface="Segoe UI Light" panose="020B0502040204020203" pitchFamily="34" charset="0"/>
              </a:endParaRPr>
            </a:p>
          </p:txBody>
        </p:sp>
        <p:sp>
          <p:nvSpPr>
            <p:cNvPr id="22" name="TextBox 21"/>
            <p:cNvSpPr txBox="1"/>
            <p:nvPr/>
          </p:nvSpPr>
          <p:spPr>
            <a:xfrm>
              <a:off x="4718133" y="115823"/>
              <a:ext cx="1484702" cy="461665"/>
            </a:xfrm>
            <a:prstGeom prst="rect">
              <a:avLst/>
            </a:prstGeom>
            <a:noFill/>
          </p:spPr>
          <p:txBody>
            <a:bodyPr wrap="none" rtlCol="0">
              <a:spAutoFit/>
            </a:bodyPr>
            <a:lstStyle/>
            <a:p>
              <a:r>
                <a:rPr lang="en-US" sz="2400" dirty="0" smtClean="0">
                  <a:latin typeface="Segoe UI Light" panose="020B0502040204020203" pitchFamily="34" charset="0"/>
                  <a:cs typeface="Segoe UI Light" panose="020B0502040204020203" pitchFamily="34" charset="0"/>
                </a:rPr>
                <a:t>Channel 2</a:t>
              </a:r>
              <a:endParaRPr lang="ru-RU" sz="2400" dirty="0">
                <a:latin typeface="Segoe UI Light" panose="020B0502040204020203" pitchFamily="34" charset="0"/>
                <a:cs typeface="Segoe UI Light" panose="020B0502040204020203" pitchFamily="34" charset="0"/>
              </a:endParaRPr>
            </a:p>
          </p:txBody>
        </p:sp>
        <p:sp>
          <p:nvSpPr>
            <p:cNvPr id="23" name="TextBox 22"/>
            <p:cNvSpPr txBox="1"/>
            <p:nvPr/>
          </p:nvSpPr>
          <p:spPr>
            <a:xfrm>
              <a:off x="1412779" y="1102408"/>
              <a:ext cx="1079142" cy="461665"/>
            </a:xfrm>
            <a:prstGeom prst="rect">
              <a:avLst/>
            </a:prstGeom>
            <a:noFill/>
          </p:spPr>
          <p:txBody>
            <a:bodyPr wrap="none" rtlCol="0">
              <a:spAutoFit/>
            </a:bodyPr>
            <a:lstStyle/>
            <a:p>
              <a:r>
                <a:rPr lang="en-US" sz="2400" dirty="0" smtClean="0">
                  <a:latin typeface="Segoe UI Light" panose="020B0502040204020203" pitchFamily="34" charset="0"/>
                  <a:cs typeface="Segoe UI Light" panose="020B0502040204020203" pitchFamily="34" charset="0"/>
                </a:rPr>
                <a:t>“blank”</a:t>
              </a:r>
              <a:endParaRPr lang="ru-RU" sz="2400" dirty="0">
                <a:latin typeface="Segoe UI Light" panose="020B0502040204020203" pitchFamily="34" charset="0"/>
                <a:cs typeface="Segoe UI Light" panose="020B0502040204020203" pitchFamily="34" charset="0"/>
              </a:endParaRPr>
            </a:p>
          </p:txBody>
        </p:sp>
        <p:sp>
          <p:nvSpPr>
            <p:cNvPr id="24" name="TextBox 23"/>
            <p:cNvSpPr txBox="1"/>
            <p:nvPr/>
          </p:nvSpPr>
          <p:spPr>
            <a:xfrm>
              <a:off x="4248581" y="1241610"/>
              <a:ext cx="2423805" cy="830997"/>
            </a:xfrm>
            <a:prstGeom prst="rect">
              <a:avLst/>
            </a:prstGeom>
            <a:noFill/>
          </p:spPr>
          <p:txBody>
            <a:bodyPr wrap="none" rtlCol="0">
              <a:spAutoFit/>
            </a:bodyPr>
            <a:lstStyle/>
            <a:p>
              <a:r>
                <a:rPr lang="en-US" sz="2400" dirty="0">
                  <a:latin typeface="Segoe UI Light" panose="020B0502040204020203" pitchFamily="34" charset="0"/>
                  <a:cs typeface="Segoe UI Light" panose="020B0502040204020203" pitchFamily="34" charset="0"/>
                </a:rPr>
                <a:t>With IC </a:t>
              </a:r>
              <a:r>
                <a:rPr lang="en-US" sz="2400" dirty="0" smtClean="0">
                  <a:latin typeface="Segoe UI Light" panose="020B0502040204020203" pitchFamily="34" charset="0"/>
                  <a:cs typeface="Segoe UI Light" panose="020B0502040204020203" pitchFamily="34" charset="0"/>
                </a:rPr>
                <a:t>of Aspirin</a:t>
              </a:r>
              <a:endParaRPr lang="ru-RU" sz="2400" dirty="0">
                <a:latin typeface="Segoe UI Light" panose="020B0502040204020203" pitchFamily="34" charset="0"/>
                <a:cs typeface="Segoe UI Light" panose="020B0502040204020203" pitchFamily="34" charset="0"/>
              </a:endParaRPr>
            </a:p>
            <a:p>
              <a:endParaRPr lang="ru-RU" sz="2400" dirty="0">
                <a:latin typeface="Segoe UI Light" panose="020B0502040204020203" pitchFamily="34" charset="0"/>
                <a:cs typeface="Segoe UI Light" panose="020B0502040204020203" pitchFamily="34" charset="0"/>
              </a:endParaRPr>
            </a:p>
          </p:txBody>
        </p:sp>
      </p:grpSp>
      <p:sp>
        <p:nvSpPr>
          <p:cNvPr id="26" name="TextBox 25"/>
          <p:cNvSpPr txBox="1"/>
          <p:nvPr/>
        </p:nvSpPr>
        <p:spPr>
          <a:xfrm>
            <a:off x="6183221" y="1781592"/>
            <a:ext cx="1658787" cy="369332"/>
          </a:xfrm>
          <a:prstGeom prst="rect">
            <a:avLst/>
          </a:prstGeom>
          <a:noFill/>
        </p:spPr>
        <p:txBody>
          <a:bodyPr wrap="none" rtlCol="0">
            <a:spAutoFit/>
          </a:bodyPr>
          <a:lstStyle/>
          <a:p>
            <a:r>
              <a:rPr lang="en-US" dirty="0" smtClean="0"/>
              <a:t>Absolute values</a:t>
            </a:r>
            <a:endParaRPr lang="ru-RU" dirty="0"/>
          </a:p>
        </p:txBody>
      </p:sp>
      <p:sp>
        <p:nvSpPr>
          <p:cNvPr id="27" name="TextBox 26"/>
          <p:cNvSpPr txBox="1"/>
          <p:nvPr/>
        </p:nvSpPr>
        <p:spPr>
          <a:xfrm>
            <a:off x="1542970" y="1742657"/>
            <a:ext cx="1878528" cy="369332"/>
          </a:xfrm>
          <a:prstGeom prst="rect">
            <a:avLst/>
          </a:prstGeom>
          <a:noFill/>
        </p:spPr>
        <p:txBody>
          <a:bodyPr wrap="none" rtlCol="0">
            <a:spAutoFit/>
          </a:bodyPr>
          <a:lstStyle/>
          <a:p>
            <a:r>
              <a:rPr lang="en-US" dirty="0" smtClean="0"/>
              <a:t>Differential values</a:t>
            </a:r>
            <a:endParaRPr lang="ru-RU" dirty="0"/>
          </a:p>
        </p:txBody>
      </p:sp>
      <p:cxnSp>
        <p:nvCxnSpPr>
          <p:cNvPr id="31" name="Прямая соединительная линия 30"/>
          <p:cNvCxnSpPr/>
          <p:nvPr/>
        </p:nvCxnSpPr>
        <p:spPr>
          <a:xfrm>
            <a:off x="0" y="1704329"/>
            <a:ext cx="9144000" cy="0"/>
          </a:xfrm>
          <a:prstGeom prst="line">
            <a:avLst/>
          </a:prstGeom>
        </p:spPr>
        <p:style>
          <a:lnRef idx="1">
            <a:schemeClr val="dk1"/>
          </a:lnRef>
          <a:fillRef idx="0">
            <a:schemeClr val="dk1"/>
          </a:fillRef>
          <a:effectRef idx="0">
            <a:schemeClr val="dk1"/>
          </a:effectRef>
          <a:fontRef idx="minor">
            <a:schemeClr val="tx1"/>
          </a:fontRef>
        </p:style>
      </p:cxnSp>
      <p:pic>
        <p:nvPicPr>
          <p:cNvPr id="19" name="Рисунок 18" descr="D:\DELL\Излучение\!EXPERIMENTS\Germany\Kernbach\dpH\5 exp , july\data2772014-2143(2)-dpH.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170636"/>
            <a:ext cx="9144000" cy="4687363"/>
          </a:xfrm>
          <a:prstGeom prst="rect">
            <a:avLst/>
          </a:prstGeom>
          <a:noFill/>
          <a:ln>
            <a:noFill/>
          </a:ln>
        </p:spPr>
      </p:pic>
      <p:sp>
        <p:nvSpPr>
          <p:cNvPr id="20" name="TextBox 19"/>
          <p:cNvSpPr txBox="1"/>
          <p:nvPr/>
        </p:nvSpPr>
        <p:spPr>
          <a:xfrm>
            <a:off x="14514" y="4130471"/>
            <a:ext cx="606256" cy="369332"/>
          </a:xfrm>
          <a:prstGeom prst="rect">
            <a:avLst/>
          </a:prstGeom>
          <a:solidFill>
            <a:schemeClr val="accent2">
              <a:lumMod val="40000"/>
              <a:lumOff val="60000"/>
            </a:schemeClr>
          </a:solidFill>
        </p:spPr>
        <p:txBody>
          <a:bodyPr wrap="none" rtlCol="0">
            <a:spAutoFit/>
          </a:bodyPr>
          <a:lstStyle/>
          <a:p>
            <a:r>
              <a:rPr lang="en-US" dirty="0" smtClean="0"/>
              <a:t>-300</a:t>
            </a:r>
            <a:endParaRPr lang="ru-RU" dirty="0"/>
          </a:p>
        </p:txBody>
      </p:sp>
      <p:sp>
        <p:nvSpPr>
          <p:cNvPr id="25" name="TextBox 24"/>
          <p:cNvSpPr txBox="1"/>
          <p:nvPr/>
        </p:nvSpPr>
        <p:spPr>
          <a:xfrm>
            <a:off x="7058173" y="0"/>
            <a:ext cx="2085827" cy="369332"/>
          </a:xfrm>
          <a:prstGeom prst="rect">
            <a:avLst/>
          </a:prstGeom>
          <a:noFill/>
        </p:spPr>
        <p:txBody>
          <a:bodyPr wrap="none" rtlCol="0">
            <a:spAutoFit/>
          </a:bodyPr>
          <a:lstStyle/>
          <a:p>
            <a:r>
              <a:rPr lang="ru-RU" dirty="0" smtClean="0"/>
              <a:t>100</a:t>
            </a:r>
            <a:r>
              <a:rPr lang="en-US" dirty="0" err="1" smtClean="0"/>
              <a:t>mkV</a:t>
            </a:r>
            <a:r>
              <a:rPr lang="en-US" dirty="0" smtClean="0"/>
              <a:t> ≈</a:t>
            </a:r>
            <a:r>
              <a:rPr lang="ru-RU" dirty="0" smtClean="0"/>
              <a:t> </a:t>
            </a:r>
            <a:r>
              <a:rPr lang="ru-RU" dirty="0"/>
              <a:t>0.0018pH</a:t>
            </a:r>
          </a:p>
        </p:txBody>
      </p:sp>
    </p:spTree>
    <p:extLst>
      <p:ext uri="{BB962C8B-B14F-4D97-AF65-F5344CB8AC3E}">
        <p14:creationId xmlns:p14="http://schemas.microsoft.com/office/powerpoint/2010/main" val="380184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bwMode="auto">
          <a:xfrm>
            <a:off x="1597918" y="630964"/>
            <a:ext cx="2106210" cy="867167"/>
            <a:chOff x="683567" y="2924944"/>
            <a:chExt cx="2448272" cy="1008112"/>
          </a:xfrm>
          <a:effectLst>
            <a:glow rad="63500">
              <a:schemeClr val="accent1">
                <a:satMod val="175000"/>
                <a:alpha val="40000"/>
              </a:schemeClr>
            </a:glow>
          </a:effectLst>
        </p:grpSpPr>
        <p:sp>
          <p:nvSpPr>
            <p:cNvPr id="5" name="Овал 4"/>
            <p:cNvSpPr/>
            <p:nvPr/>
          </p:nvSpPr>
          <p:spPr>
            <a:xfrm>
              <a:off x="683567" y="2924944"/>
              <a:ext cx="2448272" cy="1008112"/>
            </a:xfrm>
            <a:prstGeom prst="ellipse">
              <a:avLst/>
            </a:prstGeom>
            <a:gradFill flip="none" rotWithShape="1">
              <a:gsLst>
                <a:gs pos="1000">
                  <a:schemeClr val="accent1">
                    <a:tint val="66000"/>
                    <a:satMod val="160000"/>
                    <a:alpha val="74000"/>
                  </a:schemeClr>
                </a:gs>
                <a:gs pos="67918">
                  <a:srgbClr val="CEDAF0">
                    <a:alpha val="84000"/>
                  </a:srgbClr>
                </a:gs>
                <a:gs pos="22000">
                  <a:srgbClr val="D4DEF2">
                    <a:alpha val="83000"/>
                  </a:srgbClr>
                </a:gs>
                <a:gs pos="48000">
                  <a:schemeClr val="accent1">
                    <a:tint val="44500"/>
                    <a:satMod val="160000"/>
                    <a:alpha val="81000"/>
                  </a:schemeClr>
                </a:gs>
                <a:gs pos="100000">
                  <a:schemeClr val="accent1">
                    <a:tint val="23500"/>
                    <a:satMod val="160000"/>
                    <a:alpha val="85000"/>
                  </a:schemeClr>
                </a:gs>
              </a:gsLst>
              <a:path path="rect">
                <a:fillToRect l="100000" t="100000"/>
              </a:path>
              <a:tileRect r="-100000" b="-100000"/>
            </a:gra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dirty="0">
                <a:latin typeface="Lucida Grande"/>
                <a:ea typeface="Open sans" panose="020B0606030504020204" pitchFamily="34" charset="0"/>
                <a:cs typeface="Open sans" panose="020B0606030504020204" pitchFamily="34" charset="0"/>
              </a:endParaRPr>
            </a:p>
            <a:p>
              <a:pPr algn="ctr" eaLnBrk="1" hangingPunct="1">
                <a:defRPr/>
              </a:pPr>
              <a:endParaRPr lang="en-US" sz="1600" dirty="0">
                <a:latin typeface="Lucida Grande"/>
                <a:ea typeface="Open sans" panose="020B0606030504020204" pitchFamily="34" charset="0"/>
                <a:cs typeface="Open sans" panose="020B0606030504020204" pitchFamily="34" charset="0"/>
              </a:endParaRPr>
            </a:p>
            <a:p>
              <a:pPr algn="ctr" eaLnBrk="1" hangingPunct="1">
                <a:defRPr/>
              </a:pPr>
              <a:r>
                <a:rPr lang="en-US" sz="1600" dirty="0">
                  <a:latin typeface="Lucida Grande"/>
                  <a:ea typeface="Open sans" panose="020B0606030504020204" pitchFamily="34" charset="0"/>
                  <a:cs typeface="Open sans" panose="020B0606030504020204" pitchFamily="34" charset="0"/>
                </a:rPr>
                <a:t>        </a:t>
              </a:r>
              <a:endParaRPr lang="ru-RU"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Овал 5"/>
            <p:cNvSpPr/>
            <p:nvPr/>
          </p:nvSpPr>
          <p:spPr>
            <a:xfrm>
              <a:off x="1645389" y="3320988"/>
              <a:ext cx="524630" cy="216024"/>
            </a:xfrm>
            <a:prstGeom prst="ellipse">
              <a:avLst/>
            </a:prstGeom>
            <a:solidFill>
              <a:schemeClr val="accent1">
                <a:lumMod val="20000"/>
                <a:lumOff val="80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600">
                <a:latin typeface="Open sans" panose="020B0606030504020204" pitchFamily="34" charset="0"/>
                <a:ea typeface="Open sans" panose="020B0606030504020204" pitchFamily="34" charset="0"/>
                <a:cs typeface="Open sans" panose="020B0606030504020204" pitchFamily="34" charset="0"/>
              </a:endParaRPr>
            </a:p>
          </p:txBody>
        </p:sp>
        <p:sp>
          <p:nvSpPr>
            <p:cNvPr id="7" name="Овал 6"/>
            <p:cNvSpPr/>
            <p:nvPr/>
          </p:nvSpPr>
          <p:spPr>
            <a:xfrm>
              <a:off x="1776545" y="3375025"/>
              <a:ext cx="262315" cy="108012"/>
            </a:xfrm>
            <a:prstGeom prst="ellipse">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6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3" name="Группа 12"/>
          <p:cNvGrpSpPr/>
          <p:nvPr/>
        </p:nvGrpSpPr>
        <p:grpSpPr>
          <a:xfrm>
            <a:off x="5130116" y="659992"/>
            <a:ext cx="2106210" cy="867167"/>
            <a:chOff x="673581" y="661816"/>
            <a:chExt cx="2106210" cy="867167"/>
          </a:xfrm>
        </p:grpSpPr>
        <p:sp>
          <p:nvSpPr>
            <p:cNvPr id="14" name="Овал 13"/>
            <p:cNvSpPr/>
            <p:nvPr/>
          </p:nvSpPr>
          <p:spPr bwMode="auto">
            <a:xfrm>
              <a:off x="673581" y="661816"/>
              <a:ext cx="2106210" cy="867167"/>
            </a:xfrm>
            <a:prstGeom prst="ellipse">
              <a:avLst/>
            </a:prstGeom>
            <a:gradFill flip="none" rotWithShape="1">
              <a:gsLst>
                <a:gs pos="1000">
                  <a:schemeClr val="accent1">
                    <a:tint val="66000"/>
                    <a:satMod val="160000"/>
                    <a:alpha val="74000"/>
                  </a:schemeClr>
                </a:gs>
                <a:gs pos="67918">
                  <a:srgbClr val="CEDAF0">
                    <a:alpha val="84000"/>
                  </a:srgbClr>
                </a:gs>
                <a:gs pos="22000">
                  <a:srgbClr val="D4DEF2">
                    <a:alpha val="83000"/>
                  </a:srgbClr>
                </a:gs>
                <a:gs pos="48000">
                  <a:schemeClr val="accent1">
                    <a:tint val="44500"/>
                    <a:satMod val="160000"/>
                    <a:alpha val="81000"/>
                  </a:schemeClr>
                </a:gs>
                <a:gs pos="100000">
                  <a:schemeClr val="accent1">
                    <a:tint val="23500"/>
                    <a:satMod val="160000"/>
                    <a:alpha val="85000"/>
                  </a:schemeClr>
                </a:gs>
              </a:gsLst>
              <a:path path="rect">
                <a:fillToRect l="100000" t="100000"/>
              </a:path>
              <a:tileRect r="-100000" b="-100000"/>
            </a:gra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dirty="0">
                <a:latin typeface="Lucida Grande"/>
                <a:ea typeface="Open sans" panose="020B0606030504020204" pitchFamily="34" charset="0"/>
                <a:cs typeface="Open sans" panose="020B0606030504020204" pitchFamily="34" charset="0"/>
              </a:endParaRPr>
            </a:p>
            <a:p>
              <a:pPr algn="ctr" eaLnBrk="1" hangingPunct="1">
                <a:defRPr/>
              </a:pPr>
              <a:endParaRPr lang="en-US" sz="1600" dirty="0">
                <a:latin typeface="Lucida Grande"/>
                <a:ea typeface="Open sans" panose="020B0606030504020204" pitchFamily="34" charset="0"/>
                <a:cs typeface="Open sans" panose="020B0606030504020204" pitchFamily="34" charset="0"/>
              </a:endParaRPr>
            </a:p>
            <a:p>
              <a:pPr algn="ctr" eaLnBrk="1" hangingPunct="1">
                <a:defRPr/>
              </a:pPr>
              <a:r>
                <a:rPr lang="en-US" sz="1600" dirty="0">
                  <a:latin typeface="Lucida Grande"/>
                  <a:ea typeface="Open sans" panose="020B0606030504020204" pitchFamily="34" charset="0"/>
                  <a:cs typeface="Open sans" panose="020B0606030504020204" pitchFamily="34" charset="0"/>
                </a:rPr>
                <a:t>        </a:t>
              </a:r>
              <a:endParaRPr lang="ru-RU"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Овал 14"/>
            <p:cNvSpPr/>
            <p:nvPr/>
          </p:nvSpPr>
          <p:spPr bwMode="auto">
            <a:xfrm>
              <a:off x="1501021" y="1002489"/>
              <a:ext cx="451331" cy="185822"/>
            </a:xfrm>
            <a:prstGeom prst="ellipse">
              <a:avLst/>
            </a:prstGeom>
            <a:solidFill>
              <a:schemeClr val="accent1">
                <a:lumMod val="20000"/>
                <a:lumOff val="80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600">
                <a:latin typeface="Open sans" panose="020B0606030504020204" pitchFamily="34" charset="0"/>
                <a:ea typeface="Open sans" panose="020B0606030504020204" pitchFamily="34" charset="0"/>
                <a:cs typeface="Open sans" panose="020B0606030504020204" pitchFamily="34" charset="0"/>
              </a:endParaRPr>
            </a:p>
          </p:txBody>
        </p:sp>
        <p:sp>
          <p:nvSpPr>
            <p:cNvPr id="16" name="Овал 15"/>
            <p:cNvSpPr/>
            <p:nvPr/>
          </p:nvSpPr>
          <p:spPr bwMode="auto">
            <a:xfrm>
              <a:off x="1613852" y="1048971"/>
              <a:ext cx="225665" cy="92911"/>
            </a:xfrm>
            <a:prstGeom prst="ellipse">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600">
                <a:latin typeface="Open sans" panose="020B0606030504020204" pitchFamily="34" charset="0"/>
                <a:ea typeface="Open sans" panose="020B0606030504020204" pitchFamily="34" charset="0"/>
                <a:cs typeface="Open sans" panose="020B0606030504020204" pitchFamily="34" charset="0"/>
              </a:endParaRPr>
            </a:p>
          </p:txBody>
        </p:sp>
      </p:grpSp>
      <p:sp>
        <p:nvSpPr>
          <p:cNvPr id="21" name="TextBox 20"/>
          <p:cNvSpPr txBox="1"/>
          <p:nvPr/>
        </p:nvSpPr>
        <p:spPr>
          <a:xfrm>
            <a:off x="1950732" y="56194"/>
            <a:ext cx="1435008" cy="461665"/>
          </a:xfrm>
          <a:prstGeom prst="rect">
            <a:avLst/>
          </a:prstGeom>
          <a:noFill/>
        </p:spPr>
        <p:txBody>
          <a:bodyPr wrap="none" rtlCol="0">
            <a:spAutoFit/>
          </a:bodyPr>
          <a:lstStyle/>
          <a:p>
            <a:r>
              <a:rPr lang="en-US" sz="2400" dirty="0" smtClean="0">
                <a:latin typeface="Segoe UI Light" panose="020B0502040204020203" pitchFamily="34" charset="0"/>
                <a:cs typeface="Segoe UI Light" panose="020B0502040204020203" pitchFamily="34" charset="0"/>
              </a:rPr>
              <a:t>Channel 1</a:t>
            </a:r>
            <a:endParaRPr lang="ru-RU" sz="2400" dirty="0">
              <a:latin typeface="Segoe UI Light" panose="020B0502040204020203" pitchFamily="34" charset="0"/>
              <a:cs typeface="Segoe UI Light" panose="020B0502040204020203" pitchFamily="34" charset="0"/>
            </a:endParaRPr>
          </a:p>
        </p:txBody>
      </p:sp>
      <p:sp>
        <p:nvSpPr>
          <p:cNvPr id="22" name="TextBox 21"/>
          <p:cNvSpPr txBox="1"/>
          <p:nvPr/>
        </p:nvSpPr>
        <p:spPr>
          <a:xfrm>
            <a:off x="5434019" y="56194"/>
            <a:ext cx="1484702" cy="461665"/>
          </a:xfrm>
          <a:prstGeom prst="rect">
            <a:avLst/>
          </a:prstGeom>
          <a:noFill/>
        </p:spPr>
        <p:txBody>
          <a:bodyPr wrap="none" rtlCol="0">
            <a:spAutoFit/>
          </a:bodyPr>
          <a:lstStyle/>
          <a:p>
            <a:r>
              <a:rPr lang="en-US" sz="2400" dirty="0" smtClean="0">
                <a:latin typeface="Segoe UI Light" panose="020B0502040204020203" pitchFamily="34" charset="0"/>
                <a:cs typeface="Segoe UI Light" panose="020B0502040204020203" pitchFamily="34" charset="0"/>
              </a:rPr>
              <a:t>Channel 2</a:t>
            </a:r>
            <a:endParaRPr lang="ru-RU" sz="2400" dirty="0">
              <a:latin typeface="Segoe UI Light" panose="020B0502040204020203" pitchFamily="34" charset="0"/>
              <a:cs typeface="Segoe UI Light" panose="020B0502040204020203" pitchFamily="34" charset="0"/>
            </a:endParaRPr>
          </a:p>
        </p:txBody>
      </p:sp>
      <p:sp>
        <p:nvSpPr>
          <p:cNvPr id="23" name="TextBox 22"/>
          <p:cNvSpPr txBox="1"/>
          <p:nvPr/>
        </p:nvSpPr>
        <p:spPr>
          <a:xfrm>
            <a:off x="5643648" y="1100531"/>
            <a:ext cx="1079142" cy="461665"/>
          </a:xfrm>
          <a:prstGeom prst="rect">
            <a:avLst/>
          </a:prstGeom>
          <a:noFill/>
        </p:spPr>
        <p:txBody>
          <a:bodyPr wrap="none" rtlCol="0">
            <a:spAutoFit/>
          </a:bodyPr>
          <a:lstStyle/>
          <a:p>
            <a:r>
              <a:rPr lang="en-US" sz="2400" dirty="0" smtClean="0">
                <a:latin typeface="Segoe UI Light" panose="020B0502040204020203" pitchFamily="34" charset="0"/>
                <a:cs typeface="Segoe UI Light" panose="020B0502040204020203" pitchFamily="34" charset="0"/>
              </a:rPr>
              <a:t>“blank”</a:t>
            </a:r>
            <a:endParaRPr lang="ru-RU" sz="2400" dirty="0">
              <a:latin typeface="Segoe UI Light" panose="020B0502040204020203" pitchFamily="34" charset="0"/>
              <a:cs typeface="Segoe UI Light" panose="020B0502040204020203" pitchFamily="34" charset="0"/>
            </a:endParaRPr>
          </a:p>
        </p:txBody>
      </p:sp>
      <p:sp>
        <p:nvSpPr>
          <p:cNvPr id="24" name="TextBox 23"/>
          <p:cNvSpPr txBox="1"/>
          <p:nvPr/>
        </p:nvSpPr>
        <p:spPr>
          <a:xfrm>
            <a:off x="1432267" y="1162470"/>
            <a:ext cx="2423805" cy="830997"/>
          </a:xfrm>
          <a:prstGeom prst="rect">
            <a:avLst/>
          </a:prstGeom>
          <a:noFill/>
        </p:spPr>
        <p:txBody>
          <a:bodyPr wrap="none" rtlCol="0">
            <a:spAutoFit/>
          </a:bodyPr>
          <a:lstStyle/>
          <a:p>
            <a:r>
              <a:rPr lang="en-US" sz="2400" dirty="0">
                <a:latin typeface="Segoe UI Light" panose="020B0502040204020203" pitchFamily="34" charset="0"/>
                <a:cs typeface="Segoe UI Light" panose="020B0502040204020203" pitchFamily="34" charset="0"/>
              </a:rPr>
              <a:t>With IC </a:t>
            </a:r>
            <a:r>
              <a:rPr lang="en-US" sz="2400" dirty="0" smtClean="0">
                <a:latin typeface="Segoe UI Light" panose="020B0502040204020203" pitchFamily="34" charset="0"/>
                <a:cs typeface="Segoe UI Light" panose="020B0502040204020203" pitchFamily="34" charset="0"/>
              </a:rPr>
              <a:t>of Aspirin</a:t>
            </a:r>
            <a:endParaRPr lang="ru-RU" sz="2400" dirty="0">
              <a:latin typeface="Segoe UI Light" panose="020B0502040204020203" pitchFamily="34" charset="0"/>
              <a:cs typeface="Segoe UI Light" panose="020B0502040204020203" pitchFamily="34" charset="0"/>
            </a:endParaRPr>
          </a:p>
          <a:p>
            <a:endParaRPr lang="ru-RU" sz="2400" dirty="0">
              <a:latin typeface="Segoe UI Light" panose="020B0502040204020203" pitchFamily="34" charset="0"/>
              <a:cs typeface="Segoe UI Light" panose="020B0502040204020203" pitchFamily="34" charset="0"/>
            </a:endParaRPr>
          </a:p>
        </p:txBody>
      </p:sp>
      <p:sp>
        <p:nvSpPr>
          <p:cNvPr id="26" name="TextBox 25"/>
          <p:cNvSpPr txBox="1"/>
          <p:nvPr/>
        </p:nvSpPr>
        <p:spPr>
          <a:xfrm>
            <a:off x="6183221" y="1781592"/>
            <a:ext cx="1658787" cy="369332"/>
          </a:xfrm>
          <a:prstGeom prst="rect">
            <a:avLst/>
          </a:prstGeom>
          <a:noFill/>
        </p:spPr>
        <p:txBody>
          <a:bodyPr wrap="none" rtlCol="0">
            <a:spAutoFit/>
          </a:bodyPr>
          <a:lstStyle/>
          <a:p>
            <a:r>
              <a:rPr lang="en-US" dirty="0" smtClean="0"/>
              <a:t>Absolute values</a:t>
            </a:r>
            <a:endParaRPr lang="ru-RU" dirty="0"/>
          </a:p>
        </p:txBody>
      </p:sp>
      <p:sp>
        <p:nvSpPr>
          <p:cNvPr id="27" name="TextBox 26"/>
          <p:cNvSpPr txBox="1"/>
          <p:nvPr/>
        </p:nvSpPr>
        <p:spPr>
          <a:xfrm>
            <a:off x="1542970" y="1742657"/>
            <a:ext cx="1878528" cy="369332"/>
          </a:xfrm>
          <a:prstGeom prst="rect">
            <a:avLst/>
          </a:prstGeom>
          <a:noFill/>
        </p:spPr>
        <p:txBody>
          <a:bodyPr wrap="none" rtlCol="0">
            <a:spAutoFit/>
          </a:bodyPr>
          <a:lstStyle/>
          <a:p>
            <a:r>
              <a:rPr lang="en-US" dirty="0" smtClean="0"/>
              <a:t>Differential values</a:t>
            </a:r>
            <a:endParaRPr lang="ru-RU" dirty="0"/>
          </a:p>
        </p:txBody>
      </p:sp>
      <p:cxnSp>
        <p:nvCxnSpPr>
          <p:cNvPr id="31" name="Прямая соединительная линия 30"/>
          <p:cNvCxnSpPr/>
          <p:nvPr/>
        </p:nvCxnSpPr>
        <p:spPr>
          <a:xfrm>
            <a:off x="0" y="1704329"/>
            <a:ext cx="9144000" cy="0"/>
          </a:xfrm>
          <a:prstGeom prst="line">
            <a:avLst/>
          </a:prstGeom>
        </p:spPr>
        <p:style>
          <a:lnRef idx="1">
            <a:schemeClr val="dk1"/>
          </a:lnRef>
          <a:fillRef idx="0">
            <a:schemeClr val="dk1"/>
          </a:fillRef>
          <a:effectRef idx="0">
            <a:schemeClr val="dk1"/>
          </a:effectRef>
          <a:fontRef idx="minor">
            <a:schemeClr val="tx1"/>
          </a:fontRef>
        </p:style>
      </p:cxnSp>
      <p:pic>
        <p:nvPicPr>
          <p:cNvPr id="20" name="Рисунок 19" descr="D:\DELL\Излучение\!EXPERIMENTS\Germany\Kernbach\dpH\5 exp , july\data2772014-2323(5)-dpH.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150316"/>
            <a:ext cx="9144000" cy="4707684"/>
          </a:xfrm>
          <a:prstGeom prst="rect">
            <a:avLst/>
          </a:prstGeom>
          <a:noFill/>
          <a:ln>
            <a:noFill/>
          </a:ln>
        </p:spPr>
      </p:pic>
      <p:sp>
        <p:nvSpPr>
          <p:cNvPr id="18" name="TextBox 17"/>
          <p:cNvSpPr txBox="1"/>
          <p:nvPr/>
        </p:nvSpPr>
        <p:spPr>
          <a:xfrm>
            <a:off x="10874" y="2155531"/>
            <a:ext cx="535724" cy="369332"/>
          </a:xfrm>
          <a:prstGeom prst="rect">
            <a:avLst/>
          </a:prstGeom>
          <a:solidFill>
            <a:schemeClr val="accent2">
              <a:lumMod val="40000"/>
              <a:lumOff val="60000"/>
            </a:schemeClr>
          </a:solidFill>
        </p:spPr>
        <p:txBody>
          <a:bodyPr wrap="none" rtlCol="0">
            <a:spAutoFit/>
          </a:bodyPr>
          <a:lstStyle/>
          <a:p>
            <a:r>
              <a:rPr lang="en-US" dirty="0" smtClean="0"/>
              <a:t>350</a:t>
            </a:r>
            <a:endParaRPr lang="ru-RU" dirty="0"/>
          </a:p>
        </p:txBody>
      </p:sp>
      <p:sp>
        <p:nvSpPr>
          <p:cNvPr id="19" name="TextBox 18"/>
          <p:cNvSpPr txBox="1"/>
          <p:nvPr/>
        </p:nvSpPr>
        <p:spPr>
          <a:xfrm>
            <a:off x="7058173" y="0"/>
            <a:ext cx="2085827" cy="369332"/>
          </a:xfrm>
          <a:prstGeom prst="rect">
            <a:avLst/>
          </a:prstGeom>
          <a:noFill/>
        </p:spPr>
        <p:txBody>
          <a:bodyPr wrap="none" rtlCol="0">
            <a:spAutoFit/>
          </a:bodyPr>
          <a:lstStyle/>
          <a:p>
            <a:r>
              <a:rPr lang="ru-RU" dirty="0" smtClean="0"/>
              <a:t>100</a:t>
            </a:r>
            <a:r>
              <a:rPr lang="en-US" dirty="0" err="1" smtClean="0"/>
              <a:t>mkV</a:t>
            </a:r>
            <a:r>
              <a:rPr lang="en-US" dirty="0" smtClean="0"/>
              <a:t> ≈</a:t>
            </a:r>
            <a:r>
              <a:rPr lang="ru-RU" dirty="0" smtClean="0"/>
              <a:t> </a:t>
            </a:r>
            <a:r>
              <a:rPr lang="ru-RU" dirty="0"/>
              <a:t>0.0018pH</a:t>
            </a:r>
          </a:p>
        </p:txBody>
      </p:sp>
    </p:spTree>
    <p:extLst>
      <p:ext uri="{BB962C8B-B14F-4D97-AF65-F5344CB8AC3E}">
        <p14:creationId xmlns:p14="http://schemas.microsoft.com/office/powerpoint/2010/main" val="111906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41"/>
          <a:stretch/>
        </p:blipFill>
        <p:spPr bwMode="auto">
          <a:xfrm>
            <a:off x="-1" y="930498"/>
            <a:ext cx="9166225" cy="473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683568" y="56818"/>
            <a:ext cx="7776864" cy="707886"/>
          </a:xfrm>
          <a:prstGeom prst="rect">
            <a:avLst/>
          </a:prstGeom>
          <a:noFill/>
        </p:spPr>
        <p:txBody>
          <a:bodyPr wrap="square" rtlCol="0">
            <a:spAutoFit/>
          </a:bodyPr>
          <a:lstStyle/>
          <a:p>
            <a:pPr algn="ctr"/>
            <a:r>
              <a:rPr lang="en-GB" sz="2000" dirty="0"/>
              <a:t>o</a:t>
            </a:r>
            <a:r>
              <a:rPr lang="en-GB" sz="2000" dirty="0" smtClean="0"/>
              <a:t>ne of two CD disks is locally activated (</a:t>
            </a:r>
            <a:r>
              <a:rPr lang="en-GB" sz="2000" dirty="0" err="1" smtClean="0"/>
              <a:t>LED+Pinicillin</a:t>
            </a:r>
            <a:r>
              <a:rPr lang="en-GB" sz="2000" dirty="0" smtClean="0"/>
              <a:t>, 45 min, immediately before): measurement on Oct. 3, 2014</a:t>
            </a:r>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 y="1054100"/>
            <a:ext cx="9137650" cy="474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683568" y="6237312"/>
            <a:ext cx="7776864" cy="400110"/>
          </a:xfrm>
          <a:prstGeom prst="rect">
            <a:avLst/>
          </a:prstGeom>
          <a:noFill/>
        </p:spPr>
        <p:txBody>
          <a:bodyPr wrap="square" rtlCol="0">
            <a:spAutoFit/>
          </a:bodyPr>
          <a:lstStyle/>
          <a:p>
            <a:pPr algn="ctr"/>
            <a:r>
              <a:rPr lang="en-GB" sz="2000" dirty="0" smtClean="0"/>
              <a:t>significant change of dynamics after activated disk is under sensor</a:t>
            </a:r>
          </a:p>
        </p:txBody>
      </p:sp>
      <p:sp>
        <p:nvSpPr>
          <p:cNvPr id="6" name="TextBox 5"/>
          <p:cNvSpPr txBox="1"/>
          <p:nvPr/>
        </p:nvSpPr>
        <p:spPr>
          <a:xfrm>
            <a:off x="0" y="1025072"/>
            <a:ext cx="652743" cy="369332"/>
          </a:xfrm>
          <a:prstGeom prst="rect">
            <a:avLst/>
          </a:prstGeom>
          <a:solidFill>
            <a:schemeClr val="accent2">
              <a:lumMod val="40000"/>
              <a:lumOff val="60000"/>
            </a:schemeClr>
          </a:solidFill>
        </p:spPr>
        <p:txBody>
          <a:bodyPr wrap="none" rtlCol="0">
            <a:spAutoFit/>
          </a:bodyPr>
          <a:lstStyle/>
          <a:p>
            <a:r>
              <a:rPr lang="en-US" dirty="0" smtClean="0"/>
              <a:t>3500</a:t>
            </a:r>
            <a:endParaRPr lang="ru-RU" dirty="0"/>
          </a:p>
        </p:txBody>
      </p:sp>
    </p:spTree>
    <p:extLst>
      <p:ext uri="{BB962C8B-B14F-4D97-AF65-F5344CB8AC3E}">
        <p14:creationId xmlns:p14="http://schemas.microsoft.com/office/powerpoint/2010/main" val="291430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209"/>
          <a:stretch/>
        </p:blipFill>
        <p:spPr bwMode="auto">
          <a:xfrm>
            <a:off x="9208" y="1184622"/>
            <a:ext cx="9127617" cy="469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683568" y="56818"/>
            <a:ext cx="7776864" cy="954107"/>
          </a:xfrm>
          <a:prstGeom prst="rect">
            <a:avLst/>
          </a:prstGeom>
          <a:noFill/>
        </p:spPr>
        <p:txBody>
          <a:bodyPr wrap="square" rtlCol="0">
            <a:spAutoFit/>
          </a:bodyPr>
          <a:lstStyle/>
          <a:p>
            <a:pPr algn="ctr"/>
            <a:r>
              <a:rPr lang="en-GB" sz="2000" dirty="0"/>
              <a:t>o</a:t>
            </a:r>
            <a:r>
              <a:rPr lang="en-GB" sz="2000" dirty="0" smtClean="0"/>
              <a:t>ne of two CD disks is locally activated (</a:t>
            </a:r>
            <a:r>
              <a:rPr lang="en-GB" sz="2000" dirty="0" err="1" smtClean="0"/>
              <a:t>LED+Pinicillin</a:t>
            </a:r>
            <a:r>
              <a:rPr lang="en-GB" sz="2000" dirty="0" smtClean="0"/>
              <a:t>, 45 min, immediately before): measurement on Oct. 3, 2014</a:t>
            </a:r>
          </a:p>
          <a:p>
            <a:pPr algn="ctr"/>
            <a:r>
              <a:rPr lang="en-GB" sz="1600" dirty="0" smtClean="0"/>
              <a:t>(second setup measured in parallel)</a:t>
            </a:r>
          </a:p>
        </p:txBody>
      </p:sp>
      <p:sp>
        <p:nvSpPr>
          <p:cNvPr id="7" name="Textfeld 6"/>
          <p:cNvSpPr txBox="1"/>
          <p:nvPr/>
        </p:nvSpPr>
        <p:spPr>
          <a:xfrm>
            <a:off x="683568" y="6237312"/>
            <a:ext cx="7776864" cy="400110"/>
          </a:xfrm>
          <a:prstGeom prst="rect">
            <a:avLst/>
          </a:prstGeom>
          <a:noFill/>
        </p:spPr>
        <p:txBody>
          <a:bodyPr wrap="square" rtlCol="0">
            <a:spAutoFit/>
          </a:bodyPr>
          <a:lstStyle/>
          <a:p>
            <a:pPr algn="ctr"/>
            <a:r>
              <a:rPr lang="en-GB" sz="2000" dirty="0" smtClean="0"/>
              <a:t>significant change of dynamics after activated disk is under sensor</a:t>
            </a:r>
          </a:p>
        </p:txBody>
      </p:sp>
      <p:sp>
        <p:nvSpPr>
          <p:cNvPr id="5" name="TextBox 4"/>
          <p:cNvSpPr txBox="1"/>
          <p:nvPr/>
        </p:nvSpPr>
        <p:spPr>
          <a:xfrm>
            <a:off x="11866" y="3071432"/>
            <a:ext cx="723275" cy="369332"/>
          </a:xfrm>
          <a:prstGeom prst="rect">
            <a:avLst/>
          </a:prstGeom>
          <a:solidFill>
            <a:schemeClr val="accent2">
              <a:lumMod val="40000"/>
              <a:lumOff val="60000"/>
            </a:schemeClr>
          </a:solidFill>
        </p:spPr>
        <p:txBody>
          <a:bodyPr wrap="none" rtlCol="0">
            <a:spAutoFit/>
          </a:bodyPr>
          <a:lstStyle/>
          <a:p>
            <a:r>
              <a:rPr lang="en-US" dirty="0" smtClean="0"/>
              <a:t>-3500</a:t>
            </a:r>
            <a:endParaRPr lang="ru-RU" dirty="0"/>
          </a:p>
        </p:txBody>
      </p:sp>
    </p:spTree>
    <p:extLst>
      <p:ext uri="{BB962C8B-B14F-4D97-AF65-F5344CB8AC3E}">
        <p14:creationId xmlns:p14="http://schemas.microsoft.com/office/powerpoint/2010/main" val="151395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683568" y="116632"/>
            <a:ext cx="7776864" cy="400110"/>
          </a:xfrm>
          <a:prstGeom prst="rect">
            <a:avLst/>
          </a:prstGeom>
          <a:noFill/>
        </p:spPr>
        <p:txBody>
          <a:bodyPr wrap="square" rtlCol="0">
            <a:spAutoFit/>
          </a:bodyPr>
          <a:lstStyle/>
          <a:p>
            <a:pPr algn="ctr"/>
            <a:r>
              <a:rPr lang="en-GB" sz="2000" dirty="0" smtClean="0"/>
              <a:t>Summary</a:t>
            </a:r>
            <a:endParaRPr lang="en-GB" sz="1600" dirty="0" smtClean="0"/>
          </a:p>
        </p:txBody>
      </p:sp>
      <p:sp>
        <p:nvSpPr>
          <p:cNvPr id="5" name="Textfeld 4"/>
          <p:cNvSpPr txBox="1"/>
          <p:nvPr/>
        </p:nvSpPr>
        <p:spPr>
          <a:xfrm>
            <a:off x="251520" y="4797152"/>
            <a:ext cx="8640960" cy="1938992"/>
          </a:xfrm>
          <a:prstGeom prst="rect">
            <a:avLst/>
          </a:prstGeom>
          <a:noFill/>
        </p:spPr>
        <p:txBody>
          <a:bodyPr wrap="square" rtlCol="0">
            <a:spAutoFit/>
          </a:bodyPr>
          <a:lstStyle/>
          <a:p>
            <a:pPr marL="342900" indent="-342900">
              <a:buFont typeface="Arial" panose="020B0604020202020204" pitchFamily="34" charset="0"/>
              <a:buChar char="•"/>
            </a:pPr>
            <a:r>
              <a:rPr lang="en-GB" sz="2000" dirty="0" smtClean="0"/>
              <a:t>well observable impact on potentiometric system without measurable changes of E/H fields, temperature, power supply, mechanical impacts</a:t>
            </a:r>
          </a:p>
          <a:p>
            <a:pPr marL="342900" indent="-342900">
              <a:buFont typeface="Arial" panose="020B0604020202020204" pitchFamily="34" charset="0"/>
              <a:buChar char="•"/>
            </a:pPr>
            <a:r>
              <a:rPr lang="en-GB" sz="2000" dirty="0"/>
              <a:t>t</a:t>
            </a:r>
            <a:r>
              <a:rPr lang="en-GB" sz="2000" dirty="0" smtClean="0"/>
              <a:t>ransmission mechanism “activated CD disk –&gt; pH electrodes” is unknown</a:t>
            </a:r>
          </a:p>
          <a:p>
            <a:pPr marL="342900" indent="-342900">
              <a:buFont typeface="Arial" panose="020B0604020202020204" pitchFamily="34" charset="0"/>
              <a:buChar char="•"/>
            </a:pPr>
            <a:r>
              <a:rPr lang="en-GB" sz="2000" dirty="0" smtClean="0"/>
              <a:t>there are different ways of “activating” CDs, their impact is different  </a:t>
            </a:r>
          </a:p>
          <a:p>
            <a:pPr marL="342900" indent="-342900">
              <a:buFont typeface="Arial" panose="020B0604020202020204" pitchFamily="34" charset="0"/>
              <a:buChar char="•"/>
            </a:pPr>
            <a:r>
              <a:rPr lang="en-GB" sz="2000" dirty="0"/>
              <a:t>l</a:t>
            </a:r>
            <a:r>
              <a:rPr lang="en-GB" sz="2000" dirty="0" smtClean="0"/>
              <a:t>ow current statistics (in total about 40 measurements with CD disks), it is planned to accumulate significant statistics and to publish it in </a:t>
            </a:r>
            <a:r>
              <a:rPr lang="en-GB" sz="2000" dirty="0" err="1" smtClean="0"/>
              <a:t>IJUS</a:t>
            </a:r>
            <a:r>
              <a:rPr lang="en-GB" sz="2000" dirty="0" smtClean="0"/>
              <a:t> 2014/2015   </a:t>
            </a:r>
            <a:endParaRPr lang="en-GB" sz="2000" dirty="0"/>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80" y="742992"/>
            <a:ext cx="7380312" cy="3965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058173" y="0"/>
            <a:ext cx="2085827" cy="369332"/>
          </a:xfrm>
          <a:prstGeom prst="rect">
            <a:avLst/>
          </a:prstGeom>
          <a:noFill/>
        </p:spPr>
        <p:txBody>
          <a:bodyPr wrap="none" rtlCol="0">
            <a:spAutoFit/>
          </a:bodyPr>
          <a:lstStyle/>
          <a:p>
            <a:r>
              <a:rPr lang="ru-RU" dirty="0" smtClean="0"/>
              <a:t>100</a:t>
            </a:r>
            <a:r>
              <a:rPr lang="en-US" dirty="0" err="1" smtClean="0"/>
              <a:t>mkV</a:t>
            </a:r>
            <a:r>
              <a:rPr lang="en-US" dirty="0" smtClean="0"/>
              <a:t> ≈</a:t>
            </a:r>
            <a:r>
              <a:rPr lang="ru-RU" dirty="0" smtClean="0"/>
              <a:t> </a:t>
            </a:r>
            <a:r>
              <a:rPr lang="ru-RU" dirty="0"/>
              <a:t>0.0018pH</a:t>
            </a:r>
          </a:p>
        </p:txBody>
      </p:sp>
    </p:spTree>
    <p:extLst>
      <p:ext uri="{BB962C8B-B14F-4D97-AF65-F5344CB8AC3E}">
        <p14:creationId xmlns:p14="http://schemas.microsoft.com/office/powerpoint/2010/main" val="2372406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Группа 76"/>
          <p:cNvGrpSpPr/>
          <p:nvPr/>
        </p:nvGrpSpPr>
        <p:grpSpPr>
          <a:xfrm>
            <a:off x="1" y="0"/>
            <a:ext cx="9143999" cy="6858000"/>
            <a:chOff x="0" y="0"/>
            <a:chExt cx="9931400" cy="6721254"/>
          </a:xfrm>
          <a:solidFill>
            <a:srgbClr val="FBF1E9"/>
          </a:solidFill>
        </p:grpSpPr>
        <p:sp>
          <p:nvSpPr>
            <p:cNvPr id="75" name="Прямоугольник 74"/>
            <p:cNvSpPr/>
            <p:nvPr/>
          </p:nvSpPr>
          <p:spPr>
            <a:xfrm>
              <a:off x="0" y="0"/>
              <a:ext cx="4965701" cy="67212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6" name="Прямоугольник 75"/>
            <p:cNvSpPr/>
            <p:nvPr/>
          </p:nvSpPr>
          <p:spPr>
            <a:xfrm>
              <a:off x="4965700" y="0"/>
              <a:ext cx="4965700" cy="6721254"/>
            </a:xfrm>
            <a:prstGeom prst="rect">
              <a:avLst/>
            </a:prstGeom>
            <a:solidFill>
              <a:srgbClr val="EC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65" name="Группа 64"/>
          <p:cNvGrpSpPr/>
          <p:nvPr/>
        </p:nvGrpSpPr>
        <p:grpSpPr>
          <a:xfrm>
            <a:off x="352363" y="3924359"/>
            <a:ext cx="670081" cy="1138519"/>
            <a:chOff x="2043952" y="1801905"/>
            <a:chExt cx="1936375" cy="3290048"/>
          </a:xfrm>
        </p:grpSpPr>
        <p:sp>
          <p:nvSpPr>
            <p:cNvPr id="66" name="Прямоугольник 65"/>
            <p:cNvSpPr/>
            <p:nvPr/>
          </p:nvSpPr>
          <p:spPr>
            <a:xfrm>
              <a:off x="3025959" y="1801905"/>
              <a:ext cx="295092" cy="90396"/>
            </a:xfrm>
            <a:prstGeom prst="rect">
              <a:avLst/>
            </a:prstGeom>
            <a:solidFill>
              <a:schemeClr val="accent4">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67" name="Группа 66"/>
            <p:cNvGrpSpPr/>
            <p:nvPr/>
          </p:nvGrpSpPr>
          <p:grpSpPr>
            <a:xfrm>
              <a:off x="2043952" y="1846729"/>
              <a:ext cx="1936375" cy="3245224"/>
              <a:chOff x="2043952" y="1846729"/>
              <a:chExt cx="1936375" cy="3245224"/>
            </a:xfrm>
          </p:grpSpPr>
          <p:sp>
            <p:nvSpPr>
              <p:cNvPr id="68" name="Прямоугольник 67"/>
              <p:cNvSpPr/>
              <p:nvPr/>
            </p:nvSpPr>
            <p:spPr>
              <a:xfrm>
                <a:off x="2922494" y="2438399"/>
                <a:ext cx="502023" cy="2653554"/>
              </a:xfrm>
              <a:prstGeom prst="rect">
                <a:avLst/>
              </a:prstGeom>
              <a:solidFill>
                <a:schemeClr val="accent4">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9" name="Прямоугольник 68"/>
              <p:cNvSpPr/>
              <p:nvPr/>
            </p:nvSpPr>
            <p:spPr>
              <a:xfrm>
                <a:off x="2725269" y="1846729"/>
                <a:ext cx="1255058" cy="591670"/>
              </a:xfrm>
              <a:prstGeom prst="rect">
                <a:avLst/>
              </a:prstGeom>
              <a:solidFill>
                <a:schemeClr val="bg2">
                  <a:lumMod val="2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0" name="Трапеция 69"/>
              <p:cNvSpPr/>
              <p:nvPr/>
            </p:nvSpPr>
            <p:spPr>
              <a:xfrm rot="16200000">
                <a:off x="2097740" y="1792941"/>
                <a:ext cx="591670" cy="699246"/>
              </a:xfrm>
              <a:prstGeom prst="trapezoid">
                <a:avLst>
                  <a:gd name="adj" fmla="val 42647"/>
                </a:avLst>
              </a:prstGeom>
              <a:solidFill>
                <a:schemeClr val="bg2">
                  <a:lumMod val="2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grpSp>
        <p:nvGrpSpPr>
          <p:cNvPr id="12" name="Группа 11"/>
          <p:cNvGrpSpPr/>
          <p:nvPr/>
        </p:nvGrpSpPr>
        <p:grpSpPr>
          <a:xfrm rot="2214921">
            <a:off x="716818" y="3972522"/>
            <a:ext cx="670081" cy="1138519"/>
            <a:chOff x="2043952" y="1801905"/>
            <a:chExt cx="1936375" cy="3290048"/>
          </a:xfrm>
        </p:grpSpPr>
        <p:sp>
          <p:nvSpPr>
            <p:cNvPr id="11" name="Прямоугольник 10"/>
            <p:cNvSpPr/>
            <p:nvPr/>
          </p:nvSpPr>
          <p:spPr>
            <a:xfrm>
              <a:off x="3025959" y="1801905"/>
              <a:ext cx="295092" cy="9039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9" name="Группа 8"/>
            <p:cNvGrpSpPr/>
            <p:nvPr/>
          </p:nvGrpSpPr>
          <p:grpSpPr>
            <a:xfrm>
              <a:off x="2043952" y="1846729"/>
              <a:ext cx="1936375" cy="3245224"/>
              <a:chOff x="2043952" y="1846729"/>
              <a:chExt cx="1936375" cy="3245224"/>
            </a:xfrm>
          </p:grpSpPr>
          <p:sp>
            <p:nvSpPr>
              <p:cNvPr id="4" name="Прямоугольник 3"/>
              <p:cNvSpPr/>
              <p:nvPr/>
            </p:nvSpPr>
            <p:spPr>
              <a:xfrm>
                <a:off x="2922494" y="2438399"/>
                <a:ext cx="502023" cy="265355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2725269" y="1846729"/>
                <a:ext cx="1255058" cy="59167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t>
                </a:r>
                <a:endParaRPr lang="ru-RU" dirty="0"/>
              </a:p>
            </p:txBody>
          </p:sp>
          <p:sp>
            <p:nvSpPr>
              <p:cNvPr id="8" name="Трапеция 7"/>
              <p:cNvSpPr/>
              <p:nvPr/>
            </p:nvSpPr>
            <p:spPr>
              <a:xfrm rot="16200000">
                <a:off x="2097740" y="1792941"/>
                <a:ext cx="591670" cy="699246"/>
              </a:xfrm>
              <a:prstGeom prst="trapezoid">
                <a:avLst>
                  <a:gd name="adj" fmla="val 42647"/>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sp>
        <p:nvSpPr>
          <p:cNvPr id="13" name="Полилиния 12"/>
          <p:cNvSpPr/>
          <p:nvPr/>
        </p:nvSpPr>
        <p:spPr>
          <a:xfrm>
            <a:off x="1240920" y="4257675"/>
            <a:ext cx="1169524" cy="897542"/>
          </a:xfrm>
          <a:custGeom>
            <a:avLst/>
            <a:gdLst>
              <a:gd name="connsiteX0" fmla="*/ 762000 w 1638300"/>
              <a:gd name="connsiteY0" fmla="*/ 50800 h 1257300"/>
              <a:gd name="connsiteX1" fmla="*/ 571500 w 1638300"/>
              <a:gd name="connsiteY1" fmla="*/ 203200 h 1257300"/>
              <a:gd name="connsiteX2" fmla="*/ 330200 w 1638300"/>
              <a:gd name="connsiteY2" fmla="*/ 355600 h 1257300"/>
              <a:gd name="connsiteX3" fmla="*/ 228600 w 1638300"/>
              <a:gd name="connsiteY3" fmla="*/ 596900 h 1257300"/>
              <a:gd name="connsiteX4" fmla="*/ 127000 w 1638300"/>
              <a:gd name="connsiteY4" fmla="*/ 596900 h 1257300"/>
              <a:gd name="connsiteX5" fmla="*/ 127000 w 1638300"/>
              <a:gd name="connsiteY5" fmla="*/ 787400 h 1257300"/>
              <a:gd name="connsiteX6" fmla="*/ 0 w 1638300"/>
              <a:gd name="connsiteY6" fmla="*/ 927100 h 1257300"/>
              <a:gd name="connsiteX7" fmla="*/ 88900 w 1638300"/>
              <a:gd name="connsiteY7" fmla="*/ 1054100 h 1257300"/>
              <a:gd name="connsiteX8" fmla="*/ 241300 w 1638300"/>
              <a:gd name="connsiteY8" fmla="*/ 1206500 h 1257300"/>
              <a:gd name="connsiteX9" fmla="*/ 508000 w 1638300"/>
              <a:gd name="connsiteY9" fmla="*/ 1231900 h 1257300"/>
              <a:gd name="connsiteX10" fmla="*/ 749300 w 1638300"/>
              <a:gd name="connsiteY10" fmla="*/ 1193800 h 1257300"/>
              <a:gd name="connsiteX11" fmla="*/ 876300 w 1638300"/>
              <a:gd name="connsiteY11" fmla="*/ 1181100 h 1257300"/>
              <a:gd name="connsiteX12" fmla="*/ 939800 w 1638300"/>
              <a:gd name="connsiteY12" fmla="*/ 1206500 h 1257300"/>
              <a:gd name="connsiteX13" fmla="*/ 1066800 w 1638300"/>
              <a:gd name="connsiteY13" fmla="*/ 1181100 h 1257300"/>
              <a:gd name="connsiteX14" fmla="*/ 1320800 w 1638300"/>
              <a:gd name="connsiteY14" fmla="*/ 1257300 h 1257300"/>
              <a:gd name="connsiteX15" fmla="*/ 1511300 w 1638300"/>
              <a:gd name="connsiteY15" fmla="*/ 1054100 h 1257300"/>
              <a:gd name="connsiteX16" fmla="*/ 1638300 w 1638300"/>
              <a:gd name="connsiteY16" fmla="*/ 838200 h 1257300"/>
              <a:gd name="connsiteX17" fmla="*/ 1511300 w 1638300"/>
              <a:gd name="connsiteY17" fmla="*/ 571500 h 1257300"/>
              <a:gd name="connsiteX18" fmla="*/ 1562100 w 1638300"/>
              <a:gd name="connsiteY18" fmla="*/ 444500 h 1257300"/>
              <a:gd name="connsiteX19" fmla="*/ 1422400 w 1638300"/>
              <a:gd name="connsiteY19" fmla="*/ 304800 h 1257300"/>
              <a:gd name="connsiteX20" fmla="*/ 1270000 w 1638300"/>
              <a:gd name="connsiteY20" fmla="*/ 279400 h 1257300"/>
              <a:gd name="connsiteX21" fmla="*/ 977900 w 1638300"/>
              <a:gd name="connsiteY21" fmla="*/ 0 h 1257300"/>
              <a:gd name="connsiteX22" fmla="*/ 838200 w 1638300"/>
              <a:gd name="connsiteY22" fmla="*/ 152400 h 1257300"/>
              <a:gd name="connsiteX23" fmla="*/ 762000 w 1638300"/>
              <a:gd name="connsiteY23" fmla="*/ 50800 h 12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38300" h="1257300">
                <a:moveTo>
                  <a:pt x="762000" y="50800"/>
                </a:moveTo>
                <a:lnTo>
                  <a:pt x="571500" y="203200"/>
                </a:lnTo>
                <a:lnTo>
                  <a:pt x="330200" y="355600"/>
                </a:lnTo>
                <a:lnTo>
                  <a:pt x="228600" y="596900"/>
                </a:lnTo>
                <a:lnTo>
                  <a:pt x="127000" y="596900"/>
                </a:lnTo>
                <a:lnTo>
                  <a:pt x="127000" y="787400"/>
                </a:lnTo>
                <a:lnTo>
                  <a:pt x="0" y="927100"/>
                </a:lnTo>
                <a:lnTo>
                  <a:pt x="88900" y="1054100"/>
                </a:lnTo>
                <a:lnTo>
                  <a:pt x="241300" y="1206500"/>
                </a:lnTo>
                <a:lnTo>
                  <a:pt x="508000" y="1231900"/>
                </a:lnTo>
                <a:lnTo>
                  <a:pt x="749300" y="1193800"/>
                </a:lnTo>
                <a:lnTo>
                  <a:pt x="876300" y="1181100"/>
                </a:lnTo>
                <a:lnTo>
                  <a:pt x="939800" y="1206500"/>
                </a:lnTo>
                <a:lnTo>
                  <a:pt x="1066800" y="1181100"/>
                </a:lnTo>
                <a:lnTo>
                  <a:pt x="1320800" y="1257300"/>
                </a:lnTo>
                <a:lnTo>
                  <a:pt x="1511300" y="1054100"/>
                </a:lnTo>
                <a:lnTo>
                  <a:pt x="1638300" y="838200"/>
                </a:lnTo>
                <a:lnTo>
                  <a:pt x="1511300" y="571500"/>
                </a:lnTo>
                <a:lnTo>
                  <a:pt x="1562100" y="444500"/>
                </a:lnTo>
                <a:lnTo>
                  <a:pt x="1422400" y="304800"/>
                </a:lnTo>
                <a:lnTo>
                  <a:pt x="1270000" y="279400"/>
                </a:lnTo>
                <a:lnTo>
                  <a:pt x="977900" y="0"/>
                </a:lnTo>
                <a:lnTo>
                  <a:pt x="838200" y="152400"/>
                </a:lnTo>
                <a:lnTo>
                  <a:pt x="762000" y="50800"/>
                </a:lnTo>
                <a:close/>
              </a:path>
            </a:pathLst>
          </a:custGeom>
          <a:solidFill>
            <a:schemeClr val="accent3">
              <a:lumMod val="7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M</a:t>
            </a:r>
            <a:endParaRPr lang="ru-RU" dirty="0">
              <a:solidFill>
                <a:schemeClr val="bg1"/>
              </a:solidFill>
            </a:endParaRPr>
          </a:p>
        </p:txBody>
      </p:sp>
      <p:grpSp>
        <p:nvGrpSpPr>
          <p:cNvPr id="20" name="Группа 19"/>
          <p:cNvGrpSpPr/>
          <p:nvPr/>
        </p:nvGrpSpPr>
        <p:grpSpPr>
          <a:xfrm>
            <a:off x="2980709" y="4245033"/>
            <a:ext cx="1521742" cy="1128898"/>
            <a:chOff x="1482756" y="2017293"/>
            <a:chExt cx="1521742" cy="1128898"/>
          </a:xfrm>
        </p:grpSpPr>
        <p:grpSp>
          <p:nvGrpSpPr>
            <p:cNvPr id="16" name="Группа 15"/>
            <p:cNvGrpSpPr/>
            <p:nvPr/>
          </p:nvGrpSpPr>
          <p:grpSpPr>
            <a:xfrm>
              <a:off x="1482756" y="2017293"/>
              <a:ext cx="1521742" cy="999337"/>
              <a:chOff x="-1870253" y="2464621"/>
              <a:chExt cx="5275825" cy="3464662"/>
            </a:xfrm>
          </p:grpSpPr>
          <p:pic>
            <p:nvPicPr>
              <p:cNvPr id="14" name="Рисунок 13"/>
              <p:cNvPicPr>
                <a:picLocks noChangeAspect="1"/>
              </p:cNvPicPr>
              <p:nvPr/>
            </p:nvPicPr>
            <p:blipFill rotWithShape="1">
              <a:blip r:embed="rId3" cstate="print">
                <a:extLst>
                  <a:ext uri="{28A0092B-C50C-407E-A947-70E740481C1C}">
                    <a14:useLocalDpi xmlns:a14="http://schemas.microsoft.com/office/drawing/2010/main" val="0"/>
                  </a:ext>
                </a:extLst>
              </a:blip>
              <a:srcRect r="48465"/>
              <a:stretch/>
            </p:blipFill>
            <p:spPr>
              <a:xfrm rot="20142402">
                <a:off x="-1870253" y="2826149"/>
                <a:ext cx="2083025" cy="3103134"/>
              </a:xfrm>
              <a:prstGeom prst="rect">
                <a:avLst/>
              </a:prstGeom>
            </p:spPr>
          </p:pic>
          <p:pic>
            <p:nvPicPr>
              <p:cNvPr id="15" name="Рисунок 14"/>
              <p:cNvPicPr>
                <a:picLocks noChangeAspect="1"/>
              </p:cNvPicPr>
              <p:nvPr/>
            </p:nvPicPr>
            <p:blipFill rotWithShape="1">
              <a:blip r:embed="rId3" cstate="print">
                <a:extLst>
                  <a:ext uri="{28A0092B-C50C-407E-A947-70E740481C1C}">
                    <a14:useLocalDpi xmlns:a14="http://schemas.microsoft.com/office/drawing/2010/main" val="0"/>
                  </a:ext>
                </a:extLst>
              </a:blip>
              <a:srcRect l="51220"/>
              <a:stretch/>
            </p:blipFill>
            <p:spPr>
              <a:xfrm rot="642016">
                <a:off x="1433899" y="2464621"/>
                <a:ext cx="1971673" cy="3103134"/>
              </a:xfrm>
              <a:prstGeom prst="rect">
                <a:avLst/>
              </a:prstGeom>
            </p:spPr>
          </p:pic>
        </p:grp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48465"/>
            <a:stretch/>
          </p:blipFill>
          <p:spPr>
            <a:xfrm rot="20142402">
              <a:off x="2079159" y="2891535"/>
              <a:ext cx="128299" cy="191130"/>
            </a:xfrm>
            <a:prstGeom prst="rect">
              <a:avLst/>
            </a:prstGeom>
          </p:spPr>
        </p:pic>
        <p:pic>
          <p:nvPicPr>
            <p:cNvPr id="18" name="Рисунок 17"/>
            <p:cNvPicPr>
              <a:picLocks noChangeAspect="1"/>
            </p:cNvPicPr>
            <p:nvPr/>
          </p:nvPicPr>
          <p:blipFill rotWithShape="1">
            <a:blip r:embed="rId3" cstate="print">
              <a:extLst>
                <a:ext uri="{28A0092B-C50C-407E-A947-70E740481C1C}">
                  <a14:useLocalDpi xmlns:a14="http://schemas.microsoft.com/office/drawing/2010/main" val="0"/>
                </a:ext>
              </a:extLst>
            </a:blip>
            <a:srcRect r="48465"/>
            <a:stretch/>
          </p:blipFill>
          <p:spPr>
            <a:xfrm rot="5400000">
              <a:off x="2200683" y="2442650"/>
              <a:ext cx="148306" cy="220935"/>
            </a:xfrm>
            <a:prstGeom prst="rect">
              <a:avLst/>
            </a:prstGeom>
          </p:spPr>
        </p:pic>
        <p:pic>
          <p:nvPicPr>
            <p:cNvPr id="19" name="Рисунок 18"/>
            <p:cNvPicPr>
              <a:picLocks noChangeAspect="1"/>
            </p:cNvPicPr>
            <p:nvPr/>
          </p:nvPicPr>
          <p:blipFill rotWithShape="1">
            <a:blip r:embed="rId3" cstate="print">
              <a:extLst>
                <a:ext uri="{28A0092B-C50C-407E-A947-70E740481C1C}">
                  <a14:useLocalDpi xmlns:a14="http://schemas.microsoft.com/office/drawing/2010/main" val="0"/>
                </a:ext>
              </a:extLst>
            </a:blip>
            <a:srcRect r="48465"/>
            <a:stretch/>
          </p:blipFill>
          <p:spPr>
            <a:xfrm rot="15105705">
              <a:off x="2470635" y="2979565"/>
              <a:ext cx="207064" cy="126188"/>
            </a:xfrm>
            <a:prstGeom prst="rect">
              <a:avLst/>
            </a:prstGeom>
          </p:spPr>
        </p:pic>
      </p:grpSp>
      <p:grpSp>
        <p:nvGrpSpPr>
          <p:cNvPr id="21" name="Группа 20"/>
          <p:cNvGrpSpPr/>
          <p:nvPr/>
        </p:nvGrpSpPr>
        <p:grpSpPr>
          <a:xfrm>
            <a:off x="7197648" y="4333612"/>
            <a:ext cx="1521742" cy="1098814"/>
            <a:chOff x="1482756" y="2017293"/>
            <a:chExt cx="1521742" cy="1098814"/>
          </a:xfrm>
        </p:grpSpPr>
        <p:grpSp>
          <p:nvGrpSpPr>
            <p:cNvPr id="22" name="Группа 21"/>
            <p:cNvGrpSpPr/>
            <p:nvPr/>
          </p:nvGrpSpPr>
          <p:grpSpPr>
            <a:xfrm>
              <a:off x="1482756" y="2017293"/>
              <a:ext cx="1521742" cy="999337"/>
              <a:chOff x="-1870253" y="2464621"/>
              <a:chExt cx="5275825" cy="3464662"/>
            </a:xfrm>
          </p:grpSpPr>
          <p:pic>
            <p:nvPicPr>
              <p:cNvPr id="26" name="Рисунок 25"/>
              <p:cNvPicPr>
                <a:picLocks noChangeAspect="1"/>
              </p:cNvPicPr>
              <p:nvPr/>
            </p:nvPicPr>
            <p:blipFill rotWithShape="1">
              <a:blip r:embed="rId3" cstate="print">
                <a:extLst>
                  <a:ext uri="{28A0092B-C50C-407E-A947-70E740481C1C}">
                    <a14:useLocalDpi xmlns:a14="http://schemas.microsoft.com/office/drawing/2010/main" val="0"/>
                  </a:ext>
                </a:extLst>
              </a:blip>
              <a:srcRect r="48465"/>
              <a:stretch/>
            </p:blipFill>
            <p:spPr>
              <a:xfrm rot="20142402">
                <a:off x="-1870253" y="2826149"/>
                <a:ext cx="2083025" cy="3103134"/>
              </a:xfrm>
              <a:prstGeom prst="rect">
                <a:avLst/>
              </a:prstGeom>
            </p:spPr>
          </p:pic>
          <p:pic>
            <p:nvPicPr>
              <p:cNvPr id="27" name="Рисунок 26"/>
              <p:cNvPicPr>
                <a:picLocks noChangeAspect="1"/>
              </p:cNvPicPr>
              <p:nvPr/>
            </p:nvPicPr>
            <p:blipFill rotWithShape="1">
              <a:blip r:embed="rId3" cstate="print">
                <a:extLst>
                  <a:ext uri="{28A0092B-C50C-407E-A947-70E740481C1C}">
                    <a14:useLocalDpi xmlns:a14="http://schemas.microsoft.com/office/drawing/2010/main" val="0"/>
                  </a:ext>
                </a:extLst>
              </a:blip>
              <a:srcRect l="51220"/>
              <a:stretch/>
            </p:blipFill>
            <p:spPr>
              <a:xfrm rot="642016">
                <a:off x="1433899" y="2464621"/>
                <a:ext cx="1971673" cy="3103134"/>
              </a:xfrm>
              <a:prstGeom prst="rect">
                <a:avLst/>
              </a:prstGeom>
            </p:spPr>
          </p:pic>
        </p:grpSp>
        <p:pic>
          <p:nvPicPr>
            <p:cNvPr id="23" name="Рисунок 22"/>
            <p:cNvPicPr>
              <a:picLocks noChangeAspect="1"/>
            </p:cNvPicPr>
            <p:nvPr/>
          </p:nvPicPr>
          <p:blipFill rotWithShape="1">
            <a:blip r:embed="rId3" cstate="print">
              <a:extLst>
                <a:ext uri="{28A0092B-C50C-407E-A947-70E740481C1C}">
                  <a14:useLocalDpi xmlns:a14="http://schemas.microsoft.com/office/drawing/2010/main" val="0"/>
                </a:ext>
              </a:extLst>
            </a:blip>
            <a:srcRect r="48465"/>
            <a:stretch/>
          </p:blipFill>
          <p:spPr>
            <a:xfrm rot="20142402">
              <a:off x="1930995" y="2924977"/>
              <a:ext cx="128299" cy="191130"/>
            </a:xfrm>
            <a:prstGeom prst="rect">
              <a:avLst/>
            </a:prstGeom>
          </p:spPr>
        </p:pic>
        <p:pic>
          <p:nvPicPr>
            <p:cNvPr id="24" name="Рисунок 23"/>
            <p:cNvPicPr>
              <a:picLocks noChangeAspect="1"/>
            </p:cNvPicPr>
            <p:nvPr/>
          </p:nvPicPr>
          <p:blipFill rotWithShape="1">
            <a:blip r:embed="rId3" cstate="print">
              <a:extLst>
                <a:ext uri="{28A0092B-C50C-407E-A947-70E740481C1C}">
                  <a14:useLocalDpi xmlns:a14="http://schemas.microsoft.com/office/drawing/2010/main" val="0"/>
                </a:ext>
              </a:extLst>
            </a:blip>
            <a:srcRect r="48465"/>
            <a:stretch/>
          </p:blipFill>
          <p:spPr>
            <a:xfrm rot="5400000">
              <a:off x="2200683" y="2442650"/>
              <a:ext cx="148306" cy="220935"/>
            </a:xfrm>
            <a:prstGeom prst="rect">
              <a:avLst/>
            </a:prstGeom>
          </p:spPr>
        </p:pic>
        <p:pic>
          <p:nvPicPr>
            <p:cNvPr id="25" name="Рисунок 24"/>
            <p:cNvPicPr>
              <a:picLocks noChangeAspect="1"/>
            </p:cNvPicPr>
            <p:nvPr/>
          </p:nvPicPr>
          <p:blipFill rotWithShape="1">
            <a:blip r:embed="rId3" cstate="print">
              <a:extLst>
                <a:ext uri="{28A0092B-C50C-407E-A947-70E740481C1C}">
                  <a14:useLocalDpi xmlns:a14="http://schemas.microsoft.com/office/drawing/2010/main" val="0"/>
                </a:ext>
              </a:extLst>
            </a:blip>
            <a:srcRect r="48465"/>
            <a:stretch/>
          </p:blipFill>
          <p:spPr>
            <a:xfrm rot="15105705">
              <a:off x="2086784" y="2319256"/>
              <a:ext cx="91547" cy="136380"/>
            </a:xfrm>
            <a:prstGeom prst="rect">
              <a:avLst/>
            </a:prstGeom>
          </p:spPr>
        </p:pic>
      </p:grpSp>
      <p:pic>
        <p:nvPicPr>
          <p:cNvPr id="28" name="Рисунок 27"/>
          <p:cNvPicPr>
            <a:picLocks noChangeAspect="1"/>
          </p:cNvPicPr>
          <p:nvPr/>
        </p:nvPicPr>
        <p:blipFill rotWithShape="1">
          <a:blip r:embed="rId3" cstate="print">
            <a:extLst>
              <a:ext uri="{28A0092B-C50C-407E-A947-70E740481C1C}">
                <a14:useLocalDpi xmlns:a14="http://schemas.microsoft.com/office/drawing/2010/main" val="0"/>
              </a:ext>
            </a:extLst>
          </a:blip>
          <a:srcRect r="48465"/>
          <a:stretch/>
        </p:blipFill>
        <p:spPr>
          <a:xfrm rot="18571402">
            <a:off x="8082298" y="5224507"/>
            <a:ext cx="61508" cy="224708"/>
          </a:xfrm>
          <a:prstGeom prst="rect">
            <a:avLst/>
          </a:prstGeom>
        </p:spPr>
      </p:pic>
      <p:sp>
        <p:nvSpPr>
          <p:cNvPr id="31" name="Блок-схема: ручной ввод 30"/>
          <p:cNvSpPr/>
          <p:nvPr/>
        </p:nvSpPr>
        <p:spPr>
          <a:xfrm rot="5400000" flipH="1">
            <a:off x="5173621" y="3144512"/>
            <a:ext cx="2371647" cy="1946738"/>
          </a:xfrm>
          <a:prstGeom prst="flowChartManualInput">
            <a:avLst/>
          </a:prstGeom>
          <a:solidFill>
            <a:schemeClr val="accent4">
              <a:lumMod val="5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2" name="Полилиния 31"/>
          <p:cNvSpPr/>
          <p:nvPr/>
        </p:nvSpPr>
        <p:spPr>
          <a:xfrm>
            <a:off x="6741540" y="2060247"/>
            <a:ext cx="1169524" cy="897542"/>
          </a:xfrm>
          <a:custGeom>
            <a:avLst/>
            <a:gdLst>
              <a:gd name="connsiteX0" fmla="*/ 762000 w 1638300"/>
              <a:gd name="connsiteY0" fmla="*/ 50800 h 1257300"/>
              <a:gd name="connsiteX1" fmla="*/ 571500 w 1638300"/>
              <a:gd name="connsiteY1" fmla="*/ 203200 h 1257300"/>
              <a:gd name="connsiteX2" fmla="*/ 330200 w 1638300"/>
              <a:gd name="connsiteY2" fmla="*/ 355600 h 1257300"/>
              <a:gd name="connsiteX3" fmla="*/ 228600 w 1638300"/>
              <a:gd name="connsiteY3" fmla="*/ 596900 h 1257300"/>
              <a:gd name="connsiteX4" fmla="*/ 127000 w 1638300"/>
              <a:gd name="connsiteY4" fmla="*/ 596900 h 1257300"/>
              <a:gd name="connsiteX5" fmla="*/ 127000 w 1638300"/>
              <a:gd name="connsiteY5" fmla="*/ 787400 h 1257300"/>
              <a:gd name="connsiteX6" fmla="*/ 0 w 1638300"/>
              <a:gd name="connsiteY6" fmla="*/ 927100 h 1257300"/>
              <a:gd name="connsiteX7" fmla="*/ 88900 w 1638300"/>
              <a:gd name="connsiteY7" fmla="*/ 1054100 h 1257300"/>
              <a:gd name="connsiteX8" fmla="*/ 241300 w 1638300"/>
              <a:gd name="connsiteY8" fmla="*/ 1206500 h 1257300"/>
              <a:gd name="connsiteX9" fmla="*/ 508000 w 1638300"/>
              <a:gd name="connsiteY9" fmla="*/ 1231900 h 1257300"/>
              <a:gd name="connsiteX10" fmla="*/ 749300 w 1638300"/>
              <a:gd name="connsiteY10" fmla="*/ 1193800 h 1257300"/>
              <a:gd name="connsiteX11" fmla="*/ 876300 w 1638300"/>
              <a:gd name="connsiteY11" fmla="*/ 1181100 h 1257300"/>
              <a:gd name="connsiteX12" fmla="*/ 939800 w 1638300"/>
              <a:gd name="connsiteY12" fmla="*/ 1206500 h 1257300"/>
              <a:gd name="connsiteX13" fmla="*/ 1066800 w 1638300"/>
              <a:gd name="connsiteY13" fmla="*/ 1181100 h 1257300"/>
              <a:gd name="connsiteX14" fmla="*/ 1320800 w 1638300"/>
              <a:gd name="connsiteY14" fmla="*/ 1257300 h 1257300"/>
              <a:gd name="connsiteX15" fmla="*/ 1511300 w 1638300"/>
              <a:gd name="connsiteY15" fmla="*/ 1054100 h 1257300"/>
              <a:gd name="connsiteX16" fmla="*/ 1638300 w 1638300"/>
              <a:gd name="connsiteY16" fmla="*/ 838200 h 1257300"/>
              <a:gd name="connsiteX17" fmla="*/ 1511300 w 1638300"/>
              <a:gd name="connsiteY17" fmla="*/ 571500 h 1257300"/>
              <a:gd name="connsiteX18" fmla="*/ 1562100 w 1638300"/>
              <a:gd name="connsiteY18" fmla="*/ 444500 h 1257300"/>
              <a:gd name="connsiteX19" fmla="*/ 1422400 w 1638300"/>
              <a:gd name="connsiteY19" fmla="*/ 304800 h 1257300"/>
              <a:gd name="connsiteX20" fmla="*/ 1270000 w 1638300"/>
              <a:gd name="connsiteY20" fmla="*/ 279400 h 1257300"/>
              <a:gd name="connsiteX21" fmla="*/ 977900 w 1638300"/>
              <a:gd name="connsiteY21" fmla="*/ 0 h 1257300"/>
              <a:gd name="connsiteX22" fmla="*/ 838200 w 1638300"/>
              <a:gd name="connsiteY22" fmla="*/ 152400 h 1257300"/>
              <a:gd name="connsiteX23" fmla="*/ 762000 w 1638300"/>
              <a:gd name="connsiteY23" fmla="*/ 50800 h 12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38300" h="1257300">
                <a:moveTo>
                  <a:pt x="762000" y="50800"/>
                </a:moveTo>
                <a:lnTo>
                  <a:pt x="571500" y="203200"/>
                </a:lnTo>
                <a:lnTo>
                  <a:pt x="330200" y="355600"/>
                </a:lnTo>
                <a:lnTo>
                  <a:pt x="228600" y="596900"/>
                </a:lnTo>
                <a:lnTo>
                  <a:pt x="127000" y="596900"/>
                </a:lnTo>
                <a:lnTo>
                  <a:pt x="127000" y="787400"/>
                </a:lnTo>
                <a:lnTo>
                  <a:pt x="0" y="927100"/>
                </a:lnTo>
                <a:lnTo>
                  <a:pt x="88900" y="1054100"/>
                </a:lnTo>
                <a:lnTo>
                  <a:pt x="241300" y="1206500"/>
                </a:lnTo>
                <a:lnTo>
                  <a:pt x="508000" y="1231900"/>
                </a:lnTo>
                <a:lnTo>
                  <a:pt x="749300" y="1193800"/>
                </a:lnTo>
                <a:lnTo>
                  <a:pt x="876300" y="1181100"/>
                </a:lnTo>
                <a:lnTo>
                  <a:pt x="939800" y="1206500"/>
                </a:lnTo>
                <a:lnTo>
                  <a:pt x="1066800" y="1181100"/>
                </a:lnTo>
                <a:lnTo>
                  <a:pt x="1320800" y="1257300"/>
                </a:lnTo>
                <a:lnTo>
                  <a:pt x="1511300" y="1054100"/>
                </a:lnTo>
                <a:lnTo>
                  <a:pt x="1638300" y="838200"/>
                </a:lnTo>
                <a:lnTo>
                  <a:pt x="1511300" y="571500"/>
                </a:lnTo>
                <a:lnTo>
                  <a:pt x="1562100" y="444500"/>
                </a:lnTo>
                <a:lnTo>
                  <a:pt x="1422400" y="304800"/>
                </a:lnTo>
                <a:lnTo>
                  <a:pt x="1270000" y="279400"/>
                </a:lnTo>
                <a:lnTo>
                  <a:pt x="977900" y="0"/>
                </a:lnTo>
                <a:lnTo>
                  <a:pt x="838200" y="152400"/>
                </a:lnTo>
                <a:lnTo>
                  <a:pt x="762000" y="50800"/>
                </a:lnTo>
                <a:close/>
              </a:path>
            </a:pathLst>
          </a:custGeom>
          <a:solidFill>
            <a:schemeClr val="accent3">
              <a:lumMod val="7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4" name="Прямая соединительная линия 33"/>
          <p:cNvCxnSpPr/>
          <p:nvPr/>
        </p:nvCxnSpPr>
        <p:spPr>
          <a:xfrm>
            <a:off x="5539533" y="2932057"/>
            <a:ext cx="0" cy="2371647"/>
          </a:xfrm>
          <a:prstGeom prst="line">
            <a:avLst/>
          </a:prstGeom>
          <a:ln w="28575">
            <a:solidFill>
              <a:schemeClr val="bg2">
                <a:lumMod val="2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164997" y="2152618"/>
            <a:ext cx="1723549" cy="461665"/>
          </a:xfrm>
          <a:prstGeom prst="rect">
            <a:avLst/>
          </a:prstGeom>
          <a:noFill/>
        </p:spPr>
        <p:txBody>
          <a:bodyPr wrap="none" rtlCol="0">
            <a:spAutoFit/>
          </a:bodyPr>
          <a:lstStyle/>
          <a:p>
            <a:r>
              <a:rPr lang="en-US" sz="2400" dirty="0" err="1" smtClean="0"/>
              <a:t>E</a:t>
            </a:r>
            <a:r>
              <a:rPr lang="en-US" sz="2400" baseline="-25000" dirty="0" err="1" smtClean="0"/>
              <a:t>own</a:t>
            </a:r>
            <a:r>
              <a:rPr lang="en-US" sz="2400" dirty="0" smtClean="0"/>
              <a:t>=M*g*h</a:t>
            </a:r>
            <a:endParaRPr lang="ru-RU" sz="2400" dirty="0"/>
          </a:p>
        </p:txBody>
      </p:sp>
      <p:grpSp>
        <p:nvGrpSpPr>
          <p:cNvPr id="43" name="Группа 42"/>
          <p:cNvGrpSpPr/>
          <p:nvPr/>
        </p:nvGrpSpPr>
        <p:grpSpPr>
          <a:xfrm>
            <a:off x="5386076" y="2276628"/>
            <a:ext cx="1402036" cy="627529"/>
            <a:chOff x="1685365" y="5611906"/>
            <a:chExt cx="1402036" cy="878541"/>
          </a:xfrm>
        </p:grpSpPr>
        <p:sp>
          <p:nvSpPr>
            <p:cNvPr id="36" name="Полилиния 35"/>
            <p:cNvSpPr/>
            <p:nvPr/>
          </p:nvSpPr>
          <p:spPr>
            <a:xfrm>
              <a:off x="1810871" y="5624672"/>
              <a:ext cx="969414" cy="286181"/>
            </a:xfrm>
            <a:custGeom>
              <a:avLst/>
              <a:gdLst>
                <a:gd name="connsiteX0" fmla="*/ 0 w 969414"/>
                <a:gd name="connsiteY0" fmla="*/ 274104 h 286181"/>
                <a:gd name="connsiteX1" fmla="*/ 842682 w 969414"/>
                <a:gd name="connsiteY1" fmla="*/ 274104 h 286181"/>
                <a:gd name="connsiteX2" fmla="*/ 968188 w 969414"/>
                <a:gd name="connsiteY2" fmla="*/ 148599 h 286181"/>
                <a:gd name="connsiteX3" fmla="*/ 896470 w 969414"/>
                <a:gd name="connsiteY3" fmla="*/ 5163 h 286181"/>
                <a:gd name="connsiteX4" fmla="*/ 735105 w 969414"/>
                <a:gd name="connsiteY4" fmla="*/ 41022 h 286181"/>
                <a:gd name="connsiteX5" fmla="*/ 770964 w 969414"/>
                <a:gd name="connsiteY5" fmla="*/ 130669 h 28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9414" h="286181">
                  <a:moveTo>
                    <a:pt x="0" y="274104"/>
                  </a:moveTo>
                  <a:cubicBezTo>
                    <a:pt x="340658" y="284563"/>
                    <a:pt x="681317" y="295022"/>
                    <a:pt x="842682" y="274104"/>
                  </a:cubicBezTo>
                  <a:cubicBezTo>
                    <a:pt x="1004047" y="253186"/>
                    <a:pt x="959223" y="193422"/>
                    <a:pt x="968188" y="148599"/>
                  </a:cubicBezTo>
                  <a:cubicBezTo>
                    <a:pt x="977153" y="103776"/>
                    <a:pt x="935317" y="23092"/>
                    <a:pt x="896470" y="5163"/>
                  </a:cubicBezTo>
                  <a:cubicBezTo>
                    <a:pt x="857623" y="-12766"/>
                    <a:pt x="756023" y="20104"/>
                    <a:pt x="735105" y="41022"/>
                  </a:cubicBezTo>
                  <a:cubicBezTo>
                    <a:pt x="714187" y="61940"/>
                    <a:pt x="742575" y="96304"/>
                    <a:pt x="770964" y="13066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Полилиния 36"/>
            <p:cNvSpPr/>
            <p:nvPr/>
          </p:nvSpPr>
          <p:spPr>
            <a:xfrm flipV="1">
              <a:off x="1810871" y="6063117"/>
              <a:ext cx="969414" cy="286181"/>
            </a:xfrm>
            <a:custGeom>
              <a:avLst/>
              <a:gdLst>
                <a:gd name="connsiteX0" fmla="*/ 0 w 969414"/>
                <a:gd name="connsiteY0" fmla="*/ 274104 h 286181"/>
                <a:gd name="connsiteX1" fmla="*/ 842682 w 969414"/>
                <a:gd name="connsiteY1" fmla="*/ 274104 h 286181"/>
                <a:gd name="connsiteX2" fmla="*/ 968188 w 969414"/>
                <a:gd name="connsiteY2" fmla="*/ 148599 h 286181"/>
                <a:gd name="connsiteX3" fmla="*/ 896470 w 969414"/>
                <a:gd name="connsiteY3" fmla="*/ 5163 h 286181"/>
                <a:gd name="connsiteX4" fmla="*/ 735105 w 969414"/>
                <a:gd name="connsiteY4" fmla="*/ 41022 h 286181"/>
                <a:gd name="connsiteX5" fmla="*/ 770964 w 969414"/>
                <a:gd name="connsiteY5" fmla="*/ 130669 h 28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9414" h="286181">
                  <a:moveTo>
                    <a:pt x="0" y="274104"/>
                  </a:moveTo>
                  <a:cubicBezTo>
                    <a:pt x="340658" y="284563"/>
                    <a:pt x="681317" y="295022"/>
                    <a:pt x="842682" y="274104"/>
                  </a:cubicBezTo>
                  <a:cubicBezTo>
                    <a:pt x="1004047" y="253186"/>
                    <a:pt x="959223" y="193422"/>
                    <a:pt x="968188" y="148599"/>
                  </a:cubicBezTo>
                  <a:cubicBezTo>
                    <a:pt x="977153" y="103776"/>
                    <a:pt x="935317" y="23092"/>
                    <a:pt x="896470" y="5163"/>
                  </a:cubicBezTo>
                  <a:cubicBezTo>
                    <a:pt x="857623" y="-12766"/>
                    <a:pt x="756023" y="20104"/>
                    <a:pt x="735105" y="41022"/>
                  </a:cubicBezTo>
                  <a:cubicBezTo>
                    <a:pt x="714187" y="61940"/>
                    <a:pt x="742575" y="96304"/>
                    <a:pt x="770964" y="13066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Полилиния 37"/>
            <p:cNvSpPr/>
            <p:nvPr/>
          </p:nvSpPr>
          <p:spPr>
            <a:xfrm>
              <a:off x="2187388" y="5737412"/>
              <a:ext cx="811689" cy="233082"/>
            </a:xfrm>
            <a:custGeom>
              <a:avLst/>
              <a:gdLst>
                <a:gd name="connsiteX0" fmla="*/ 0 w 811689"/>
                <a:gd name="connsiteY0" fmla="*/ 233082 h 233082"/>
                <a:gd name="connsiteX1" fmla="*/ 735106 w 811689"/>
                <a:gd name="connsiteY1" fmla="*/ 215153 h 233082"/>
                <a:gd name="connsiteX2" fmla="*/ 788894 w 811689"/>
                <a:gd name="connsiteY2" fmla="*/ 71717 h 233082"/>
                <a:gd name="connsiteX3" fmla="*/ 735106 w 811689"/>
                <a:gd name="connsiteY3" fmla="*/ 0 h 233082"/>
              </a:gdLst>
              <a:ahLst/>
              <a:cxnLst>
                <a:cxn ang="0">
                  <a:pos x="connsiteX0" y="connsiteY0"/>
                </a:cxn>
                <a:cxn ang="0">
                  <a:pos x="connsiteX1" y="connsiteY1"/>
                </a:cxn>
                <a:cxn ang="0">
                  <a:pos x="connsiteX2" y="connsiteY2"/>
                </a:cxn>
                <a:cxn ang="0">
                  <a:pos x="connsiteX3" y="connsiteY3"/>
                </a:cxn>
              </a:cxnLst>
              <a:rect l="l" t="t" r="r" b="b"/>
              <a:pathLst>
                <a:path w="811689" h="233082">
                  <a:moveTo>
                    <a:pt x="0" y="233082"/>
                  </a:moveTo>
                  <a:lnTo>
                    <a:pt x="735106" y="215153"/>
                  </a:lnTo>
                  <a:cubicBezTo>
                    <a:pt x="866588" y="188259"/>
                    <a:pt x="788894" y="107576"/>
                    <a:pt x="788894" y="71717"/>
                  </a:cubicBezTo>
                  <a:cubicBezTo>
                    <a:pt x="788894" y="35858"/>
                    <a:pt x="762000" y="17929"/>
                    <a:pt x="73510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Полилиния 39"/>
            <p:cNvSpPr/>
            <p:nvPr/>
          </p:nvSpPr>
          <p:spPr>
            <a:xfrm>
              <a:off x="2473168" y="6021650"/>
              <a:ext cx="614233" cy="237117"/>
            </a:xfrm>
            <a:custGeom>
              <a:avLst/>
              <a:gdLst>
                <a:gd name="connsiteX0" fmla="*/ 0 w 614233"/>
                <a:gd name="connsiteY0" fmla="*/ 0 h 237117"/>
                <a:gd name="connsiteX1" fmla="*/ 466164 w 614233"/>
                <a:gd name="connsiteY1" fmla="*/ 35859 h 237117"/>
                <a:gd name="connsiteX2" fmla="*/ 609600 w 614233"/>
                <a:gd name="connsiteY2" fmla="*/ 107577 h 237117"/>
                <a:gd name="connsiteX3" fmla="*/ 573741 w 614233"/>
                <a:gd name="connsiteY3" fmla="*/ 215153 h 237117"/>
                <a:gd name="connsiteX4" fmla="*/ 519953 w 614233"/>
                <a:gd name="connsiteY4" fmla="*/ 233083 h 237117"/>
                <a:gd name="connsiteX5" fmla="*/ 519953 w 614233"/>
                <a:gd name="connsiteY5" fmla="*/ 161365 h 23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233" h="237117">
                  <a:moveTo>
                    <a:pt x="0" y="0"/>
                  </a:moveTo>
                  <a:cubicBezTo>
                    <a:pt x="182282" y="8965"/>
                    <a:pt x="364564" y="17930"/>
                    <a:pt x="466164" y="35859"/>
                  </a:cubicBezTo>
                  <a:cubicBezTo>
                    <a:pt x="567764" y="53789"/>
                    <a:pt x="591671" y="77695"/>
                    <a:pt x="609600" y="107577"/>
                  </a:cubicBezTo>
                  <a:cubicBezTo>
                    <a:pt x="627529" y="137459"/>
                    <a:pt x="588682" y="194235"/>
                    <a:pt x="573741" y="215153"/>
                  </a:cubicBezTo>
                  <a:cubicBezTo>
                    <a:pt x="558800" y="236071"/>
                    <a:pt x="528918" y="242048"/>
                    <a:pt x="519953" y="233083"/>
                  </a:cubicBezTo>
                  <a:cubicBezTo>
                    <a:pt x="510988" y="224118"/>
                    <a:pt x="515470" y="192741"/>
                    <a:pt x="519953" y="16136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Полилиния 40"/>
            <p:cNvSpPr/>
            <p:nvPr/>
          </p:nvSpPr>
          <p:spPr>
            <a:xfrm>
              <a:off x="2008094" y="5611906"/>
              <a:ext cx="412377" cy="176892"/>
            </a:xfrm>
            <a:custGeom>
              <a:avLst/>
              <a:gdLst>
                <a:gd name="connsiteX0" fmla="*/ 0 w 412377"/>
                <a:gd name="connsiteY0" fmla="*/ 161365 h 176892"/>
                <a:gd name="connsiteX1" fmla="*/ 340659 w 412377"/>
                <a:gd name="connsiteY1" fmla="*/ 161365 h 176892"/>
                <a:gd name="connsiteX2" fmla="*/ 412377 w 412377"/>
                <a:gd name="connsiteY2" fmla="*/ 0 h 176892"/>
              </a:gdLst>
              <a:ahLst/>
              <a:cxnLst>
                <a:cxn ang="0">
                  <a:pos x="connsiteX0" y="connsiteY0"/>
                </a:cxn>
                <a:cxn ang="0">
                  <a:pos x="connsiteX1" y="connsiteY1"/>
                </a:cxn>
                <a:cxn ang="0">
                  <a:pos x="connsiteX2" y="connsiteY2"/>
                </a:cxn>
              </a:cxnLst>
              <a:rect l="l" t="t" r="r" b="b"/>
              <a:pathLst>
                <a:path w="412377" h="176892">
                  <a:moveTo>
                    <a:pt x="0" y="161365"/>
                  </a:moveTo>
                  <a:cubicBezTo>
                    <a:pt x="135965" y="174812"/>
                    <a:pt x="271930" y="188259"/>
                    <a:pt x="340659" y="161365"/>
                  </a:cubicBezTo>
                  <a:cubicBezTo>
                    <a:pt x="409389" y="134471"/>
                    <a:pt x="410883" y="67235"/>
                    <a:pt x="412377"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Полилиния 41"/>
            <p:cNvSpPr/>
            <p:nvPr/>
          </p:nvSpPr>
          <p:spPr>
            <a:xfrm>
              <a:off x="1685365" y="6176621"/>
              <a:ext cx="703774" cy="313826"/>
            </a:xfrm>
            <a:custGeom>
              <a:avLst/>
              <a:gdLst>
                <a:gd name="connsiteX0" fmla="*/ 0 w 703774"/>
                <a:gd name="connsiteY0" fmla="*/ 26955 h 313826"/>
                <a:gd name="connsiteX1" fmla="*/ 484094 w 703774"/>
                <a:gd name="connsiteY1" fmla="*/ 9026 h 313826"/>
                <a:gd name="connsiteX2" fmla="*/ 699247 w 703774"/>
                <a:gd name="connsiteY2" fmla="*/ 152461 h 313826"/>
                <a:gd name="connsiteX3" fmla="*/ 609600 w 703774"/>
                <a:gd name="connsiteY3" fmla="*/ 313826 h 313826"/>
              </a:gdLst>
              <a:ahLst/>
              <a:cxnLst>
                <a:cxn ang="0">
                  <a:pos x="connsiteX0" y="connsiteY0"/>
                </a:cxn>
                <a:cxn ang="0">
                  <a:pos x="connsiteX1" y="connsiteY1"/>
                </a:cxn>
                <a:cxn ang="0">
                  <a:pos x="connsiteX2" y="connsiteY2"/>
                </a:cxn>
                <a:cxn ang="0">
                  <a:pos x="connsiteX3" y="connsiteY3"/>
                </a:cxn>
              </a:cxnLst>
              <a:rect l="l" t="t" r="r" b="b"/>
              <a:pathLst>
                <a:path w="703774" h="313826">
                  <a:moveTo>
                    <a:pt x="0" y="26955"/>
                  </a:moveTo>
                  <a:cubicBezTo>
                    <a:pt x="183776" y="7531"/>
                    <a:pt x="367553" y="-11892"/>
                    <a:pt x="484094" y="9026"/>
                  </a:cubicBezTo>
                  <a:cubicBezTo>
                    <a:pt x="600635" y="29944"/>
                    <a:pt x="678329" y="101661"/>
                    <a:pt x="699247" y="152461"/>
                  </a:cubicBezTo>
                  <a:cubicBezTo>
                    <a:pt x="720165" y="203261"/>
                    <a:pt x="664882" y="258543"/>
                    <a:pt x="609600" y="31382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44" name="TextBox 43"/>
          <p:cNvSpPr txBox="1"/>
          <p:nvPr/>
        </p:nvSpPr>
        <p:spPr>
          <a:xfrm>
            <a:off x="5568859" y="3830706"/>
            <a:ext cx="373820" cy="523220"/>
          </a:xfrm>
          <a:prstGeom prst="rect">
            <a:avLst/>
          </a:prstGeom>
          <a:noFill/>
        </p:spPr>
        <p:txBody>
          <a:bodyPr wrap="none" rtlCol="0">
            <a:spAutoFit/>
          </a:bodyPr>
          <a:lstStyle/>
          <a:p>
            <a:r>
              <a:rPr lang="en-US" sz="2800" dirty="0" smtClean="0">
                <a:solidFill>
                  <a:schemeClr val="bg1"/>
                </a:solidFill>
              </a:rPr>
              <a:t>h</a:t>
            </a:r>
            <a:endParaRPr lang="ru-RU" sz="2800" dirty="0">
              <a:solidFill>
                <a:schemeClr val="bg1"/>
              </a:solidFill>
            </a:endParaRPr>
          </a:p>
        </p:txBody>
      </p:sp>
      <p:sp>
        <p:nvSpPr>
          <p:cNvPr id="45" name="TextBox 44"/>
          <p:cNvSpPr txBox="1"/>
          <p:nvPr/>
        </p:nvSpPr>
        <p:spPr>
          <a:xfrm>
            <a:off x="77655" y="3294269"/>
            <a:ext cx="2148345" cy="461665"/>
          </a:xfrm>
          <a:prstGeom prst="rect">
            <a:avLst/>
          </a:prstGeom>
          <a:noFill/>
        </p:spPr>
        <p:txBody>
          <a:bodyPr wrap="none" rtlCol="0">
            <a:spAutoFit/>
          </a:bodyPr>
          <a:lstStyle/>
          <a:p>
            <a:r>
              <a:rPr lang="en-US" sz="2400" dirty="0" err="1" smtClean="0"/>
              <a:t>E</a:t>
            </a:r>
            <a:r>
              <a:rPr lang="en-US" sz="2400" baseline="-25000" dirty="0" err="1" smtClean="0"/>
              <a:t>hammer</a:t>
            </a:r>
            <a:r>
              <a:rPr lang="en-US" sz="2400" dirty="0" smtClean="0"/>
              <a:t>=m*V</a:t>
            </a:r>
            <a:r>
              <a:rPr lang="en-US" sz="2400" baseline="30000" dirty="0" smtClean="0"/>
              <a:t>2</a:t>
            </a:r>
            <a:r>
              <a:rPr lang="en-US" sz="2400" dirty="0" smtClean="0"/>
              <a:t>/2</a:t>
            </a:r>
            <a:endParaRPr lang="ru-RU" sz="2400" baseline="30000" dirty="0"/>
          </a:p>
        </p:txBody>
      </p:sp>
      <p:cxnSp>
        <p:nvCxnSpPr>
          <p:cNvPr id="50" name="Прямая со стрелкой 49"/>
          <p:cNvCxnSpPr/>
          <p:nvPr/>
        </p:nvCxnSpPr>
        <p:spPr>
          <a:xfrm flipV="1">
            <a:off x="2453096" y="4809482"/>
            <a:ext cx="460742" cy="7864"/>
          </a:xfrm>
          <a:prstGeom prst="straightConnector1">
            <a:avLst/>
          </a:prstGeom>
          <a:ln w="76200">
            <a:solidFill>
              <a:schemeClr val="bg2">
                <a:lumMod val="10000"/>
              </a:schemeClr>
            </a:solidFill>
            <a:prstDash val="dash"/>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55" name="TextBox 54"/>
          <p:cNvSpPr txBox="1"/>
          <p:nvPr/>
        </p:nvSpPr>
        <p:spPr>
          <a:xfrm>
            <a:off x="4798437" y="2028211"/>
            <a:ext cx="1236236" cy="461665"/>
          </a:xfrm>
          <a:prstGeom prst="rect">
            <a:avLst/>
          </a:prstGeom>
          <a:noFill/>
        </p:spPr>
        <p:txBody>
          <a:bodyPr wrap="none" rtlCol="0">
            <a:spAutoFit/>
          </a:bodyPr>
          <a:lstStyle/>
          <a:p>
            <a:r>
              <a:rPr lang="en-US" sz="2400" dirty="0" err="1" smtClean="0"/>
              <a:t>E</a:t>
            </a:r>
            <a:r>
              <a:rPr lang="en-US" sz="2800" baseline="-25000" dirty="0" err="1" smtClean="0"/>
              <a:t>wind</a:t>
            </a:r>
            <a:r>
              <a:rPr lang="ru-RU" sz="2400" baseline="-25000" dirty="0" smtClean="0"/>
              <a:t> </a:t>
            </a:r>
            <a:r>
              <a:rPr lang="en-US" sz="2400" dirty="0" smtClean="0"/>
              <a:t>≠</a:t>
            </a:r>
            <a:r>
              <a:rPr lang="ru-RU" sz="2400" dirty="0" smtClean="0"/>
              <a:t> 0</a:t>
            </a:r>
            <a:endParaRPr lang="ru-RU" sz="2400" baseline="30000" dirty="0"/>
          </a:p>
        </p:txBody>
      </p:sp>
      <p:sp>
        <p:nvSpPr>
          <p:cNvPr id="57" name="TextBox 56"/>
          <p:cNvSpPr txBox="1"/>
          <p:nvPr/>
        </p:nvSpPr>
        <p:spPr>
          <a:xfrm>
            <a:off x="5915653" y="1541352"/>
            <a:ext cx="1750800" cy="461665"/>
          </a:xfrm>
          <a:prstGeom prst="rect">
            <a:avLst/>
          </a:prstGeom>
          <a:noFill/>
        </p:spPr>
        <p:txBody>
          <a:bodyPr wrap="none" rtlCol="0">
            <a:spAutoFit/>
          </a:bodyPr>
          <a:lstStyle/>
          <a:p>
            <a:r>
              <a:rPr lang="en-US" sz="2400" dirty="0" err="1"/>
              <a:t>E</a:t>
            </a:r>
            <a:r>
              <a:rPr lang="en-US" sz="2800" baseline="-25000" dirty="0" err="1"/>
              <a:t>wind</a:t>
            </a:r>
            <a:r>
              <a:rPr lang="en-US" sz="2800" baseline="-25000" dirty="0"/>
              <a:t> </a:t>
            </a:r>
            <a:r>
              <a:rPr lang="en-US" sz="2400" dirty="0" smtClean="0"/>
              <a:t>&lt;&lt; </a:t>
            </a:r>
            <a:r>
              <a:rPr lang="en-US" sz="2400" dirty="0" err="1" smtClean="0"/>
              <a:t>E</a:t>
            </a:r>
            <a:r>
              <a:rPr lang="en-US" sz="2400" baseline="-25000" dirty="0" err="1" smtClean="0"/>
              <a:t>own</a:t>
            </a:r>
            <a:endParaRPr lang="ru-RU" sz="2400" dirty="0"/>
          </a:p>
        </p:txBody>
      </p:sp>
      <p:grpSp>
        <p:nvGrpSpPr>
          <p:cNvPr id="59" name="Группа 58"/>
          <p:cNvGrpSpPr/>
          <p:nvPr/>
        </p:nvGrpSpPr>
        <p:grpSpPr>
          <a:xfrm rot="1378105">
            <a:off x="575907" y="3909076"/>
            <a:ext cx="670081" cy="1138519"/>
            <a:chOff x="2043952" y="1801905"/>
            <a:chExt cx="1936375" cy="3290048"/>
          </a:xfrm>
        </p:grpSpPr>
        <p:sp>
          <p:nvSpPr>
            <p:cNvPr id="60" name="Прямоугольник 59"/>
            <p:cNvSpPr/>
            <p:nvPr/>
          </p:nvSpPr>
          <p:spPr>
            <a:xfrm>
              <a:off x="3025959" y="1801905"/>
              <a:ext cx="295092" cy="90396"/>
            </a:xfrm>
            <a:prstGeom prst="rect">
              <a:avLst/>
            </a:prstGeom>
            <a:solidFill>
              <a:schemeClr val="accent4">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61" name="Группа 60"/>
            <p:cNvGrpSpPr/>
            <p:nvPr/>
          </p:nvGrpSpPr>
          <p:grpSpPr>
            <a:xfrm>
              <a:off x="2043952" y="1846729"/>
              <a:ext cx="1936375" cy="3245224"/>
              <a:chOff x="2043952" y="1846729"/>
              <a:chExt cx="1936375" cy="3245224"/>
            </a:xfrm>
          </p:grpSpPr>
          <p:sp>
            <p:nvSpPr>
              <p:cNvPr id="62" name="Прямоугольник 61"/>
              <p:cNvSpPr/>
              <p:nvPr/>
            </p:nvSpPr>
            <p:spPr>
              <a:xfrm>
                <a:off x="2922494" y="2438399"/>
                <a:ext cx="502023" cy="2653554"/>
              </a:xfrm>
              <a:prstGeom prst="rect">
                <a:avLst/>
              </a:prstGeom>
              <a:solidFill>
                <a:schemeClr val="accent4">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3" name="Прямоугольник 62"/>
              <p:cNvSpPr/>
              <p:nvPr/>
            </p:nvSpPr>
            <p:spPr>
              <a:xfrm>
                <a:off x="2725269" y="1846729"/>
                <a:ext cx="1255058" cy="591670"/>
              </a:xfrm>
              <a:prstGeom prst="rect">
                <a:avLst/>
              </a:prstGeom>
              <a:solidFill>
                <a:schemeClr val="bg2">
                  <a:lumMod val="2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4" name="Трапеция 63"/>
              <p:cNvSpPr/>
              <p:nvPr/>
            </p:nvSpPr>
            <p:spPr>
              <a:xfrm rot="16200000">
                <a:off x="2097740" y="1792941"/>
                <a:ext cx="591670" cy="699246"/>
              </a:xfrm>
              <a:prstGeom prst="trapezoid">
                <a:avLst>
                  <a:gd name="adj" fmla="val 42647"/>
                </a:avLst>
              </a:prstGeom>
              <a:solidFill>
                <a:schemeClr val="bg2">
                  <a:lumMod val="2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sp>
        <p:nvSpPr>
          <p:cNvPr id="71" name="Полилиния 70"/>
          <p:cNvSpPr/>
          <p:nvPr/>
        </p:nvSpPr>
        <p:spPr>
          <a:xfrm rot="2405072">
            <a:off x="7368053" y="3089969"/>
            <a:ext cx="1169524" cy="897542"/>
          </a:xfrm>
          <a:custGeom>
            <a:avLst/>
            <a:gdLst>
              <a:gd name="connsiteX0" fmla="*/ 762000 w 1638300"/>
              <a:gd name="connsiteY0" fmla="*/ 50800 h 1257300"/>
              <a:gd name="connsiteX1" fmla="*/ 571500 w 1638300"/>
              <a:gd name="connsiteY1" fmla="*/ 203200 h 1257300"/>
              <a:gd name="connsiteX2" fmla="*/ 330200 w 1638300"/>
              <a:gd name="connsiteY2" fmla="*/ 355600 h 1257300"/>
              <a:gd name="connsiteX3" fmla="*/ 228600 w 1638300"/>
              <a:gd name="connsiteY3" fmla="*/ 596900 h 1257300"/>
              <a:gd name="connsiteX4" fmla="*/ 127000 w 1638300"/>
              <a:gd name="connsiteY4" fmla="*/ 596900 h 1257300"/>
              <a:gd name="connsiteX5" fmla="*/ 127000 w 1638300"/>
              <a:gd name="connsiteY5" fmla="*/ 787400 h 1257300"/>
              <a:gd name="connsiteX6" fmla="*/ 0 w 1638300"/>
              <a:gd name="connsiteY6" fmla="*/ 927100 h 1257300"/>
              <a:gd name="connsiteX7" fmla="*/ 88900 w 1638300"/>
              <a:gd name="connsiteY7" fmla="*/ 1054100 h 1257300"/>
              <a:gd name="connsiteX8" fmla="*/ 241300 w 1638300"/>
              <a:gd name="connsiteY8" fmla="*/ 1206500 h 1257300"/>
              <a:gd name="connsiteX9" fmla="*/ 508000 w 1638300"/>
              <a:gd name="connsiteY9" fmla="*/ 1231900 h 1257300"/>
              <a:gd name="connsiteX10" fmla="*/ 749300 w 1638300"/>
              <a:gd name="connsiteY10" fmla="*/ 1193800 h 1257300"/>
              <a:gd name="connsiteX11" fmla="*/ 876300 w 1638300"/>
              <a:gd name="connsiteY11" fmla="*/ 1181100 h 1257300"/>
              <a:gd name="connsiteX12" fmla="*/ 939800 w 1638300"/>
              <a:gd name="connsiteY12" fmla="*/ 1206500 h 1257300"/>
              <a:gd name="connsiteX13" fmla="*/ 1066800 w 1638300"/>
              <a:gd name="connsiteY13" fmla="*/ 1181100 h 1257300"/>
              <a:gd name="connsiteX14" fmla="*/ 1320800 w 1638300"/>
              <a:gd name="connsiteY14" fmla="*/ 1257300 h 1257300"/>
              <a:gd name="connsiteX15" fmla="*/ 1511300 w 1638300"/>
              <a:gd name="connsiteY15" fmla="*/ 1054100 h 1257300"/>
              <a:gd name="connsiteX16" fmla="*/ 1638300 w 1638300"/>
              <a:gd name="connsiteY16" fmla="*/ 838200 h 1257300"/>
              <a:gd name="connsiteX17" fmla="*/ 1511300 w 1638300"/>
              <a:gd name="connsiteY17" fmla="*/ 571500 h 1257300"/>
              <a:gd name="connsiteX18" fmla="*/ 1562100 w 1638300"/>
              <a:gd name="connsiteY18" fmla="*/ 444500 h 1257300"/>
              <a:gd name="connsiteX19" fmla="*/ 1422400 w 1638300"/>
              <a:gd name="connsiteY19" fmla="*/ 304800 h 1257300"/>
              <a:gd name="connsiteX20" fmla="*/ 1270000 w 1638300"/>
              <a:gd name="connsiteY20" fmla="*/ 279400 h 1257300"/>
              <a:gd name="connsiteX21" fmla="*/ 977900 w 1638300"/>
              <a:gd name="connsiteY21" fmla="*/ 0 h 1257300"/>
              <a:gd name="connsiteX22" fmla="*/ 838200 w 1638300"/>
              <a:gd name="connsiteY22" fmla="*/ 152400 h 1257300"/>
              <a:gd name="connsiteX23" fmla="*/ 762000 w 1638300"/>
              <a:gd name="connsiteY23" fmla="*/ 50800 h 12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38300" h="1257300">
                <a:moveTo>
                  <a:pt x="762000" y="50800"/>
                </a:moveTo>
                <a:lnTo>
                  <a:pt x="571500" y="203200"/>
                </a:lnTo>
                <a:lnTo>
                  <a:pt x="330200" y="355600"/>
                </a:lnTo>
                <a:lnTo>
                  <a:pt x="228600" y="596900"/>
                </a:lnTo>
                <a:lnTo>
                  <a:pt x="127000" y="596900"/>
                </a:lnTo>
                <a:lnTo>
                  <a:pt x="127000" y="787400"/>
                </a:lnTo>
                <a:lnTo>
                  <a:pt x="0" y="927100"/>
                </a:lnTo>
                <a:lnTo>
                  <a:pt x="88900" y="1054100"/>
                </a:lnTo>
                <a:lnTo>
                  <a:pt x="241300" y="1206500"/>
                </a:lnTo>
                <a:lnTo>
                  <a:pt x="508000" y="1231900"/>
                </a:lnTo>
                <a:lnTo>
                  <a:pt x="749300" y="1193800"/>
                </a:lnTo>
                <a:lnTo>
                  <a:pt x="876300" y="1181100"/>
                </a:lnTo>
                <a:lnTo>
                  <a:pt x="939800" y="1206500"/>
                </a:lnTo>
                <a:lnTo>
                  <a:pt x="1066800" y="1181100"/>
                </a:lnTo>
                <a:lnTo>
                  <a:pt x="1320800" y="1257300"/>
                </a:lnTo>
                <a:lnTo>
                  <a:pt x="1511300" y="1054100"/>
                </a:lnTo>
                <a:lnTo>
                  <a:pt x="1638300" y="838200"/>
                </a:lnTo>
                <a:lnTo>
                  <a:pt x="1511300" y="571500"/>
                </a:lnTo>
                <a:lnTo>
                  <a:pt x="1562100" y="444500"/>
                </a:lnTo>
                <a:lnTo>
                  <a:pt x="1422400" y="304800"/>
                </a:lnTo>
                <a:lnTo>
                  <a:pt x="1270000" y="279400"/>
                </a:lnTo>
                <a:lnTo>
                  <a:pt x="977900" y="0"/>
                </a:lnTo>
                <a:lnTo>
                  <a:pt x="838200" y="152400"/>
                </a:lnTo>
                <a:lnTo>
                  <a:pt x="762000" y="50800"/>
                </a:lnTo>
                <a:close/>
              </a:path>
            </a:pathLst>
          </a:custGeom>
          <a:solidFill>
            <a:schemeClr val="accent3">
              <a:lumMod val="75000"/>
              <a:alpha val="3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8" name="TextBox 77"/>
          <p:cNvSpPr txBox="1"/>
          <p:nvPr/>
        </p:nvSpPr>
        <p:spPr>
          <a:xfrm>
            <a:off x="685139" y="516586"/>
            <a:ext cx="3010825" cy="830997"/>
          </a:xfrm>
          <a:prstGeom prst="rect">
            <a:avLst/>
          </a:prstGeom>
          <a:noFill/>
        </p:spPr>
        <p:txBody>
          <a:bodyPr wrap="none" rtlCol="0">
            <a:spAutoFit/>
          </a:bodyPr>
          <a:lstStyle/>
          <a:p>
            <a:pPr algn="ctr"/>
            <a:r>
              <a:rPr lang="en-US" sz="2400" dirty="0" smtClean="0"/>
              <a:t>Change of state</a:t>
            </a:r>
            <a:endParaRPr lang="ru-RU" sz="2400" dirty="0" smtClean="0"/>
          </a:p>
          <a:p>
            <a:pPr algn="ctr"/>
            <a:r>
              <a:rPr lang="en-US" sz="2400" dirty="0" smtClean="0"/>
              <a:t>due to external energy</a:t>
            </a:r>
            <a:endParaRPr lang="ru-RU" sz="2400" dirty="0"/>
          </a:p>
        </p:txBody>
      </p:sp>
      <p:sp>
        <p:nvSpPr>
          <p:cNvPr id="79" name="TextBox 78"/>
          <p:cNvSpPr txBox="1"/>
          <p:nvPr/>
        </p:nvSpPr>
        <p:spPr>
          <a:xfrm>
            <a:off x="4954883" y="273982"/>
            <a:ext cx="3806235" cy="1384995"/>
          </a:xfrm>
          <a:prstGeom prst="rect">
            <a:avLst/>
          </a:prstGeom>
          <a:noFill/>
        </p:spPr>
        <p:txBody>
          <a:bodyPr wrap="none" rtlCol="0">
            <a:spAutoFit/>
          </a:bodyPr>
          <a:lstStyle/>
          <a:p>
            <a:pPr algn="ctr"/>
            <a:r>
              <a:rPr lang="en-US" dirty="0" smtClean="0"/>
              <a:t>External energy only starts the process</a:t>
            </a:r>
          </a:p>
          <a:p>
            <a:pPr algn="ctr"/>
            <a:r>
              <a:rPr lang="en-US" sz="2400" dirty="0" smtClean="0"/>
              <a:t>Change </a:t>
            </a:r>
            <a:r>
              <a:rPr lang="en-US" sz="2400" dirty="0"/>
              <a:t>of </a:t>
            </a:r>
            <a:r>
              <a:rPr lang="en-US" sz="2400" dirty="0" smtClean="0"/>
              <a:t>state</a:t>
            </a:r>
            <a:endParaRPr lang="ru-RU" sz="2400" dirty="0" smtClean="0"/>
          </a:p>
          <a:p>
            <a:pPr algn="ctr"/>
            <a:r>
              <a:rPr lang="en-US" sz="2400" dirty="0" smtClean="0"/>
              <a:t>due </a:t>
            </a:r>
            <a:r>
              <a:rPr lang="en-US" sz="2400" dirty="0"/>
              <a:t>to </a:t>
            </a:r>
            <a:r>
              <a:rPr lang="en-US" sz="2400" b="1" dirty="0" smtClean="0"/>
              <a:t>own</a:t>
            </a:r>
            <a:r>
              <a:rPr lang="en-US" sz="2400" dirty="0" smtClean="0"/>
              <a:t> potential energy</a:t>
            </a:r>
            <a:endParaRPr lang="ru-RU" sz="2400" dirty="0"/>
          </a:p>
          <a:p>
            <a:pPr algn="ctr"/>
            <a:endParaRPr lang="ru-RU" dirty="0"/>
          </a:p>
        </p:txBody>
      </p:sp>
      <p:cxnSp>
        <p:nvCxnSpPr>
          <p:cNvPr id="47" name="Прямая со стрелкой 46"/>
          <p:cNvCxnSpPr/>
          <p:nvPr/>
        </p:nvCxnSpPr>
        <p:spPr>
          <a:xfrm>
            <a:off x="7333822" y="2653986"/>
            <a:ext cx="0" cy="924269"/>
          </a:xfrm>
          <a:prstGeom prst="straightConnector1">
            <a:avLst/>
          </a:prstGeom>
          <a:ln w="38100">
            <a:headEnd type="oval" w="med" len="med"/>
            <a:tailEnd type="triangle" w="med" len="med"/>
          </a:ln>
        </p:spPr>
        <p:style>
          <a:lnRef idx="1">
            <a:schemeClr val="dk1"/>
          </a:lnRef>
          <a:fillRef idx="0">
            <a:schemeClr val="dk1"/>
          </a:fillRef>
          <a:effectRef idx="0">
            <a:schemeClr val="dk1"/>
          </a:effectRef>
          <a:fontRef idx="minor">
            <a:schemeClr val="tx1"/>
          </a:fontRef>
        </p:style>
      </p:cxnSp>
      <p:cxnSp>
        <p:nvCxnSpPr>
          <p:cNvPr id="80" name="Прямая со стрелкой 79"/>
          <p:cNvCxnSpPr/>
          <p:nvPr/>
        </p:nvCxnSpPr>
        <p:spPr>
          <a:xfrm>
            <a:off x="7879260" y="3623635"/>
            <a:ext cx="0" cy="924269"/>
          </a:xfrm>
          <a:prstGeom prst="straightConnector1">
            <a:avLst/>
          </a:prstGeom>
          <a:ln w="38100">
            <a:headEnd type="oval" w="med" len="med"/>
            <a:tailEnd type="triangle" w="med" len="med"/>
          </a:ln>
        </p:spPr>
        <p:style>
          <a:lnRef idx="1">
            <a:schemeClr val="dk1"/>
          </a:lnRef>
          <a:fillRef idx="0">
            <a:schemeClr val="dk1"/>
          </a:fillRef>
          <a:effectRef idx="0">
            <a:schemeClr val="dk1"/>
          </a:effectRef>
          <a:fontRef idx="minor">
            <a:schemeClr val="tx1"/>
          </a:fontRef>
        </p:style>
      </p:cxnSp>
      <p:sp>
        <p:nvSpPr>
          <p:cNvPr id="82" name="Полилиния 81"/>
          <p:cNvSpPr/>
          <p:nvPr/>
        </p:nvSpPr>
        <p:spPr>
          <a:xfrm rot="621391">
            <a:off x="542394" y="4210372"/>
            <a:ext cx="899885" cy="162503"/>
          </a:xfrm>
          <a:custGeom>
            <a:avLst/>
            <a:gdLst>
              <a:gd name="connsiteX0" fmla="*/ 0 w 899885"/>
              <a:gd name="connsiteY0" fmla="*/ 75417 h 162503"/>
              <a:gd name="connsiteX1" fmla="*/ 493485 w 899885"/>
              <a:gd name="connsiteY1" fmla="*/ 2846 h 162503"/>
              <a:gd name="connsiteX2" fmla="*/ 899885 w 899885"/>
              <a:gd name="connsiteY2" fmla="*/ 162503 h 162503"/>
            </a:gdLst>
            <a:ahLst/>
            <a:cxnLst>
              <a:cxn ang="0">
                <a:pos x="connsiteX0" y="connsiteY0"/>
              </a:cxn>
              <a:cxn ang="0">
                <a:pos x="connsiteX1" y="connsiteY1"/>
              </a:cxn>
              <a:cxn ang="0">
                <a:pos x="connsiteX2" y="connsiteY2"/>
              </a:cxn>
            </a:cxnLst>
            <a:rect l="l" t="t" r="r" b="b"/>
            <a:pathLst>
              <a:path w="899885" h="162503">
                <a:moveTo>
                  <a:pt x="0" y="75417"/>
                </a:moveTo>
                <a:cubicBezTo>
                  <a:pt x="171752" y="31874"/>
                  <a:pt x="343504" y="-11668"/>
                  <a:pt x="493485" y="2846"/>
                </a:cubicBezTo>
                <a:cubicBezTo>
                  <a:pt x="643466" y="17360"/>
                  <a:pt x="771675" y="89931"/>
                  <a:pt x="899885" y="162503"/>
                </a:cubicBezTo>
              </a:path>
            </a:pathLst>
          </a:custGeom>
          <a:noFill/>
          <a:ln>
            <a:solidFill>
              <a:schemeClr val="tx1">
                <a:lumMod val="75000"/>
                <a:lumOff val="25000"/>
              </a:schemeClr>
            </a:solidFill>
            <a:prstDash val="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3" name="Прямоугольник 82"/>
          <p:cNvSpPr/>
          <p:nvPr/>
        </p:nvSpPr>
        <p:spPr>
          <a:xfrm>
            <a:off x="880436" y="4172101"/>
            <a:ext cx="316112" cy="369332"/>
          </a:xfrm>
          <a:prstGeom prst="rect">
            <a:avLst/>
          </a:prstGeom>
        </p:spPr>
        <p:txBody>
          <a:bodyPr wrap="none">
            <a:spAutoFit/>
          </a:bodyPr>
          <a:lstStyle/>
          <a:p>
            <a:r>
              <a:rPr lang="en-US" dirty="0"/>
              <a:t>V</a:t>
            </a:r>
            <a:endParaRPr lang="ru-RU" dirty="0"/>
          </a:p>
        </p:txBody>
      </p:sp>
    </p:spTree>
    <p:extLst>
      <p:ext uri="{BB962C8B-B14F-4D97-AF65-F5344CB8AC3E}">
        <p14:creationId xmlns:p14="http://schemas.microsoft.com/office/powerpoint/2010/main" val="1566053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Прямоугольник 94"/>
          <p:cNvSpPr/>
          <p:nvPr/>
        </p:nvSpPr>
        <p:spPr>
          <a:xfrm>
            <a:off x="4795051" y="5507877"/>
            <a:ext cx="4356846" cy="176704"/>
          </a:xfrm>
          <a:prstGeom prst="rect">
            <a:avLst/>
          </a:prstGeom>
          <a:solidFill>
            <a:srgbClr val="FFF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792" y="2763429"/>
            <a:ext cx="3301430" cy="3290046"/>
          </a:xfrm>
          <a:prstGeom prst="rect">
            <a:avLst/>
          </a:prstGeom>
        </p:spPr>
      </p:pic>
      <p:sp>
        <p:nvSpPr>
          <p:cNvPr id="6" name="Прямоугольник 5"/>
          <p:cNvSpPr/>
          <p:nvPr/>
        </p:nvSpPr>
        <p:spPr>
          <a:xfrm>
            <a:off x="4787155" y="5679155"/>
            <a:ext cx="4356846" cy="15688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4787155" y="4913317"/>
            <a:ext cx="4356846" cy="59167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1" name="Группа 10"/>
          <p:cNvGrpSpPr/>
          <p:nvPr/>
        </p:nvGrpSpPr>
        <p:grpSpPr>
          <a:xfrm>
            <a:off x="4787155" y="5836037"/>
            <a:ext cx="4356846" cy="176680"/>
            <a:chOff x="4572001" y="4477870"/>
            <a:chExt cx="3657600" cy="264460"/>
          </a:xfrm>
        </p:grpSpPr>
        <p:sp>
          <p:nvSpPr>
            <p:cNvPr id="13" name="Прямоугольник 12"/>
            <p:cNvSpPr/>
            <p:nvPr/>
          </p:nvSpPr>
          <p:spPr>
            <a:xfrm>
              <a:off x="4572001" y="4477870"/>
              <a:ext cx="3657600" cy="13223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4572001" y="4610100"/>
              <a:ext cx="3657600" cy="1322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7" name="Прямоугольник 16"/>
          <p:cNvSpPr/>
          <p:nvPr/>
        </p:nvSpPr>
        <p:spPr>
          <a:xfrm>
            <a:off x="6965577" y="0"/>
            <a:ext cx="2178423" cy="491331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Блок-схема: сохраненные данные 19"/>
          <p:cNvSpPr/>
          <p:nvPr/>
        </p:nvSpPr>
        <p:spPr>
          <a:xfrm rot="16200000">
            <a:off x="6708629" y="-66166"/>
            <a:ext cx="4700032" cy="2967702"/>
          </a:xfrm>
          <a:prstGeom prst="flowChartOnlineStorage">
            <a:avLst/>
          </a:prstGeom>
          <a:solidFill>
            <a:srgbClr val="E8F4F8">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1" name="TextBox 20"/>
          <p:cNvSpPr txBox="1"/>
          <p:nvPr/>
        </p:nvSpPr>
        <p:spPr>
          <a:xfrm>
            <a:off x="7967918" y="4032588"/>
            <a:ext cx="946093" cy="523220"/>
          </a:xfrm>
          <a:prstGeom prst="rect">
            <a:avLst/>
          </a:prstGeom>
          <a:noFill/>
        </p:spPr>
        <p:txBody>
          <a:bodyPr wrap="none" rtlCol="0">
            <a:spAutoFit/>
          </a:bodyPr>
          <a:lstStyle/>
          <a:p>
            <a:r>
              <a:rPr lang="en-US" sz="2800" dirty="0" smtClean="0"/>
              <a:t>Glass</a:t>
            </a:r>
            <a:endParaRPr lang="ru-RU" sz="2800" dirty="0"/>
          </a:p>
        </p:txBody>
      </p:sp>
      <p:sp>
        <p:nvSpPr>
          <p:cNvPr id="22" name="Овал 21"/>
          <p:cNvSpPr/>
          <p:nvPr/>
        </p:nvSpPr>
        <p:spPr>
          <a:xfrm>
            <a:off x="4787155" y="5093857"/>
            <a:ext cx="244640" cy="2446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endParaRPr lang="ru-RU" dirty="0"/>
          </a:p>
        </p:txBody>
      </p:sp>
      <p:sp>
        <p:nvSpPr>
          <p:cNvPr id="24" name="Овал 23"/>
          <p:cNvSpPr/>
          <p:nvPr/>
        </p:nvSpPr>
        <p:spPr>
          <a:xfrm>
            <a:off x="4794373" y="5462825"/>
            <a:ext cx="244640" cy="2446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a:t>
            </a:r>
            <a:endParaRPr lang="ru-RU" dirty="0"/>
          </a:p>
        </p:txBody>
      </p:sp>
      <p:sp>
        <p:nvSpPr>
          <p:cNvPr id="25" name="Овал 24"/>
          <p:cNvSpPr/>
          <p:nvPr/>
        </p:nvSpPr>
        <p:spPr>
          <a:xfrm>
            <a:off x="5152988" y="5596353"/>
            <a:ext cx="244640" cy="2446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ru-RU" dirty="0"/>
          </a:p>
        </p:txBody>
      </p:sp>
      <p:sp>
        <p:nvSpPr>
          <p:cNvPr id="26" name="Овал 25"/>
          <p:cNvSpPr/>
          <p:nvPr/>
        </p:nvSpPr>
        <p:spPr>
          <a:xfrm>
            <a:off x="5580208" y="5686856"/>
            <a:ext cx="244640" cy="2446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a:t>
            </a:r>
            <a:endParaRPr lang="ru-RU" dirty="0"/>
          </a:p>
        </p:txBody>
      </p:sp>
      <p:cxnSp>
        <p:nvCxnSpPr>
          <p:cNvPr id="27" name="Прямая со стрелкой 26"/>
          <p:cNvCxnSpPr/>
          <p:nvPr/>
        </p:nvCxnSpPr>
        <p:spPr>
          <a:xfrm>
            <a:off x="5232763" y="3213100"/>
            <a:ext cx="787037" cy="1700217"/>
          </a:xfrm>
          <a:prstGeom prst="straightConnector1">
            <a:avLst/>
          </a:prstGeom>
          <a:ln>
            <a:solidFill>
              <a:schemeClr val="accent1">
                <a:alpha val="1000"/>
              </a:schemeClr>
            </a:solidFill>
            <a:tailEnd type="triangle"/>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p:cNvCxnSpPr/>
          <p:nvPr/>
        </p:nvCxnSpPr>
        <p:spPr>
          <a:xfrm>
            <a:off x="6021719" y="4913317"/>
            <a:ext cx="156821" cy="591670"/>
          </a:xfrm>
          <a:prstGeom prst="straightConnector1">
            <a:avLst/>
          </a:prstGeom>
          <a:ln>
            <a:solidFill>
              <a:schemeClr val="accent1">
                <a:alpha val="1000"/>
              </a:schemeClr>
            </a:solidFill>
            <a:tailEnd type="triangle"/>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p:cNvCxnSpPr/>
          <p:nvPr/>
        </p:nvCxnSpPr>
        <p:spPr>
          <a:xfrm flipV="1">
            <a:off x="6176997" y="4913317"/>
            <a:ext cx="156821" cy="591670"/>
          </a:xfrm>
          <a:prstGeom prst="straightConnector1">
            <a:avLst/>
          </a:prstGeom>
          <a:ln>
            <a:solidFill>
              <a:schemeClr val="accent1">
                <a:alpha val="1000"/>
              </a:schemeClr>
            </a:solidFill>
            <a:tailEnd type="triangle"/>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2" name="Прямая со стрелкой 31"/>
          <p:cNvCxnSpPr/>
          <p:nvPr/>
        </p:nvCxnSpPr>
        <p:spPr>
          <a:xfrm flipV="1">
            <a:off x="6333818" y="3570610"/>
            <a:ext cx="631756" cy="1342708"/>
          </a:xfrm>
          <a:prstGeom prst="straightConnector1">
            <a:avLst/>
          </a:prstGeom>
          <a:ln>
            <a:solidFill>
              <a:schemeClr val="accent1">
                <a:alpha val="1000"/>
              </a:schemeClr>
            </a:solidFill>
            <a:tailEnd type="triangle"/>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8" name="Прямая со стрелкой 37"/>
          <p:cNvCxnSpPr/>
          <p:nvPr/>
        </p:nvCxnSpPr>
        <p:spPr>
          <a:xfrm flipV="1">
            <a:off x="6965575" y="3213100"/>
            <a:ext cx="609218" cy="357510"/>
          </a:xfrm>
          <a:prstGeom prst="straightConnector1">
            <a:avLst/>
          </a:prstGeom>
          <a:ln>
            <a:solidFill>
              <a:schemeClr val="accent1">
                <a:alpha val="1000"/>
              </a:schemeClr>
            </a:solidFill>
            <a:tailEnd type="triangle"/>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1" name="Прямая со стрелкой 40"/>
          <p:cNvCxnSpPr/>
          <p:nvPr/>
        </p:nvCxnSpPr>
        <p:spPr>
          <a:xfrm flipV="1">
            <a:off x="7574696" y="2066950"/>
            <a:ext cx="1483948" cy="1146151"/>
          </a:xfrm>
          <a:prstGeom prst="straightConnector1">
            <a:avLst/>
          </a:prstGeom>
          <a:ln>
            <a:solidFill>
              <a:schemeClr val="accent1">
                <a:alpha val="1000"/>
              </a:schemeClr>
            </a:solidFill>
            <a:tailEnd type="triangle"/>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8" name="Прямая со стрелкой 47"/>
          <p:cNvCxnSpPr/>
          <p:nvPr/>
        </p:nvCxnSpPr>
        <p:spPr>
          <a:xfrm>
            <a:off x="6004052" y="3213100"/>
            <a:ext cx="904635" cy="1705261"/>
          </a:xfrm>
          <a:prstGeom prst="straightConnector1">
            <a:avLst/>
          </a:prstGeom>
          <a:ln>
            <a:solidFill>
              <a:schemeClr val="accent1">
                <a:alpha val="1000"/>
              </a:schemeClr>
            </a:solidFill>
            <a:tailEnd type="triangle"/>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9" name="Прямая со стрелкой 48"/>
          <p:cNvCxnSpPr/>
          <p:nvPr/>
        </p:nvCxnSpPr>
        <p:spPr>
          <a:xfrm>
            <a:off x="6910606" y="4918361"/>
            <a:ext cx="210246" cy="586625"/>
          </a:xfrm>
          <a:prstGeom prst="straightConnector1">
            <a:avLst/>
          </a:prstGeom>
          <a:ln>
            <a:solidFill>
              <a:schemeClr val="accent1">
                <a:alpha val="1000"/>
              </a:schemeClr>
            </a:solidFill>
            <a:tailEnd type="triangle"/>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3" name="Прямая со стрелкой 52"/>
          <p:cNvCxnSpPr/>
          <p:nvPr/>
        </p:nvCxnSpPr>
        <p:spPr>
          <a:xfrm flipV="1">
            <a:off x="7124317" y="4895466"/>
            <a:ext cx="222190" cy="587437"/>
          </a:xfrm>
          <a:prstGeom prst="straightConnector1">
            <a:avLst/>
          </a:prstGeom>
          <a:ln>
            <a:solidFill>
              <a:schemeClr val="accent1">
                <a:alpha val="1000"/>
              </a:schemeClr>
            </a:solidFill>
            <a:tailEnd type="triangle"/>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4" name="Прямая со стрелкой 53"/>
          <p:cNvCxnSpPr/>
          <p:nvPr/>
        </p:nvCxnSpPr>
        <p:spPr>
          <a:xfrm flipV="1">
            <a:off x="7337768" y="4335212"/>
            <a:ext cx="153712" cy="567064"/>
          </a:xfrm>
          <a:prstGeom prst="straightConnector1">
            <a:avLst/>
          </a:prstGeom>
          <a:ln>
            <a:solidFill>
              <a:schemeClr val="accent1">
                <a:alpha val="1000"/>
              </a:schemeClr>
            </a:solidFill>
            <a:tailEnd type="triangle"/>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9" name="Прямая со стрелкой 58"/>
          <p:cNvCxnSpPr/>
          <p:nvPr/>
        </p:nvCxnSpPr>
        <p:spPr>
          <a:xfrm flipV="1">
            <a:off x="7486413" y="3481383"/>
            <a:ext cx="237760" cy="877128"/>
          </a:xfrm>
          <a:prstGeom prst="straightConnector1">
            <a:avLst/>
          </a:prstGeom>
          <a:ln>
            <a:solidFill>
              <a:schemeClr val="accent1">
                <a:alpha val="1000"/>
              </a:schemeClr>
            </a:solidFill>
            <a:tailEnd type="triangle"/>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6" name="Прямая со стрелкой 65"/>
          <p:cNvCxnSpPr/>
          <p:nvPr/>
        </p:nvCxnSpPr>
        <p:spPr>
          <a:xfrm flipV="1">
            <a:off x="7712933" y="2233274"/>
            <a:ext cx="289939" cy="1255229"/>
          </a:xfrm>
          <a:prstGeom prst="straightConnector1">
            <a:avLst/>
          </a:prstGeom>
          <a:ln>
            <a:solidFill>
              <a:schemeClr val="accent1">
                <a:alpha val="1000"/>
              </a:schemeClr>
            </a:solidFill>
            <a:tailEnd type="triangle"/>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7963999" y="1554999"/>
            <a:ext cx="1078757" cy="523220"/>
          </a:xfrm>
          <a:prstGeom prst="rect">
            <a:avLst/>
          </a:prstGeom>
          <a:noFill/>
        </p:spPr>
        <p:txBody>
          <a:bodyPr wrap="none" rtlCol="0">
            <a:spAutoFit/>
          </a:bodyPr>
          <a:lstStyle/>
          <a:p>
            <a:r>
              <a:rPr lang="en-US" sz="2800" dirty="0" smtClean="0"/>
              <a:t>Water</a:t>
            </a:r>
            <a:endParaRPr lang="ru-RU" sz="2800" dirty="0"/>
          </a:p>
        </p:txBody>
      </p:sp>
      <p:grpSp>
        <p:nvGrpSpPr>
          <p:cNvPr id="75" name="Группа 74"/>
          <p:cNvGrpSpPr/>
          <p:nvPr/>
        </p:nvGrpSpPr>
        <p:grpSpPr>
          <a:xfrm>
            <a:off x="4997514" y="2233274"/>
            <a:ext cx="891462" cy="776312"/>
            <a:chOff x="4471868" y="1804256"/>
            <a:chExt cx="891462" cy="776312"/>
          </a:xfrm>
        </p:grpSpPr>
        <p:grpSp>
          <p:nvGrpSpPr>
            <p:cNvPr id="71" name="Группа 70"/>
            <p:cNvGrpSpPr/>
            <p:nvPr/>
          </p:nvGrpSpPr>
          <p:grpSpPr>
            <a:xfrm>
              <a:off x="4518893" y="1804256"/>
              <a:ext cx="748901" cy="776312"/>
              <a:chOff x="4343400" y="1554999"/>
              <a:chExt cx="1046714" cy="1085026"/>
            </a:xfrm>
            <a:effectLst>
              <a:glow rad="63500">
                <a:schemeClr val="accent2">
                  <a:satMod val="175000"/>
                  <a:alpha val="40000"/>
                </a:schemeClr>
              </a:glow>
            </a:effectLst>
          </p:grpSpPr>
          <p:sp>
            <p:nvSpPr>
              <p:cNvPr id="1028" name="Овал 1027"/>
              <p:cNvSpPr/>
              <p:nvPr/>
            </p:nvSpPr>
            <p:spPr>
              <a:xfrm>
                <a:off x="4558526" y="1770259"/>
                <a:ext cx="615920" cy="615920"/>
              </a:xfrm>
              <a:prstGeom prst="ellipse">
                <a:avLst/>
              </a:prstGeom>
              <a:noFill/>
              <a:ln>
                <a:solidFill>
                  <a:schemeClr val="accent1">
                    <a:alpha val="1000"/>
                  </a:schemeClr>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030" name="Прямая соединительная линия 1029"/>
              <p:cNvCxnSpPr>
                <a:stCxn id="1028" idx="2"/>
              </p:cNvCxnSpPr>
              <p:nvPr/>
            </p:nvCxnSpPr>
            <p:spPr>
              <a:xfrm flipH="1">
                <a:off x="4343400" y="2078219"/>
                <a:ext cx="215126" cy="0"/>
              </a:xfrm>
              <a:prstGeom prst="line">
                <a:avLst/>
              </a:prstGeom>
              <a:ln>
                <a:solidFill>
                  <a:schemeClr val="accent1">
                    <a:alpha val="1000"/>
                  </a:schemeClr>
                </a:solidFill>
              </a:ln>
            </p:spPr>
            <p:style>
              <a:lnRef idx="1">
                <a:schemeClr val="accent1"/>
              </a:lnRef>
              <a:fillRef idx="0">
                <a:schemeClr val="accent1"/>
              </a:fillRef>
              <a:effectRef idx="0">
                <a:schemeClr val="accent1"/>
              </a:effectRef>
              <a:fontRef idx="minor">
                <a:schemeClr val="tx1"/>
              </a:fontRef>
            </p:style>
          </p:cxnSp>
          <p:cxnSp>
            <p:nvCxnSpPr>
              <p:cNvPr id="76" name="Прямая соединительная линия 75"/>
              <p:cNvCxnSpPr>
                <a:endCxn id="1028" idx="3"/>
              </p:cNvCxnSpPr>
              <p:nvPr/>
            </p:nvCxnSpPr>
            <p:spPr>
              <a:xfrm flipV="1">
                <a:off x="4488047" y="2295980"/>
                <a:ext cx="160678" cy="160678"/>
              </a:xfrm>
              <a:prstGeom prst="line">
                <a:avLst/>
              </a:prstGeom>
              <a:ln>
                <a:solidFill>
                  <a:schemeClr val="accent1">
                    <a:alpha val="1000"/>
                  </a:schemeClr>
                </a:solidFill>
              </a:ln>
            </p:spPr>
            <p:style>
              <a:lnRef idx="1">
                <a:schemeClr val="accent1"/>
              </a:lnRef>
              <a:fillRef idx="0">
                <a:schemeClr val="accent1"/>
              </a:fillRef>
              <a:effectRef idx="0">
                <a:schemeClr val="accent1"/>
              </a:effectRef>
              <a:fontRef idx="minor">
                <a:schemeClr val="tx1"/>
              </a:fontRef>
            </p:style>
          </p:cxnSp>
          <p:cxnSp>
            <p:nvCxnSpPr>
              <p:cNvPr id="83" name="Прямая соединительная линия 82"/>
              <p:cNvCxnSpPr>
                <a:endCxn id="1028" idx="5"/>
              </p:cNvCxnSpPr>
              <p:nvPr/>
            </p:nvCxnSpPr>
            <p:spPr>
              <a:xfrm flipH="1" flipV="1">
                <a:off x="5084247" y="2295980"/>
                <a:ext cx="177170" cy="177170"/>
              </a:xfrm>
              <a:prstGeom prst="line">
                <a:avLst/>
              </a:prstGeom>
              <a:ln>
                <a:solidFill>
                  <a:schemeClr val="accent1">
                    <a:alpha val="1000"/>
                  </a:schemeClr>
                </a:solidFill>
              </a:ln>
            </p:spPr>
            <p:style>
              <a:lnRef idx="1">
                <a:schemeClr val="accent1"/>
              </a:lnRef>
              <a:fillRef idx="0">
                <a:schemeClr val="accent1"/>
              </a:fillRef>
              <a:effectRef idx="0">
                <a:schemeClr val="accent1"/>
              </a:effectRef>
              <a:fontRef idx="minor">
                <a:schemeClr val="tx1"/>
              </a:fontRef>
            </p:style>
          </p:cxnSp>
          <p:cxnSp>
            <p:nvCxnSpPr>
              <p:cNvPr id="89" name="Прямая соединительная линия 88"/>
              <p:cNvCxnSpPr>
                <a:stCxn id="1028" idx="4"/>
              </p:cNvCxnSpPr>
              <p:nvPr/>
            </p:nvCxnSpPr>
            <p:spPr>
              <a:xfrm>
                <a:off x="4866486" y="2386179"/>
                <a:ext cx="0" cy="253846"/>
              </a:xfrm>
              <a:prstGeom prst="line">
                <a:avLst/>
              </a:prstGeom>
              <a:ln>
                <a:solidFill>
                  <a:schemeClr val="accent1">
                    <a:alpha val="1000"/>
                  </a:schemeClr>
                </a:solidFill>
              </a:ln>
            </p:spPr>
            <p:style>
              <a:lnRef idx="1">
                <a:schemeClr val="accent1"/>
              </a:lnRef>
              <a:fillRef idx="0">
                <a:schemeClr val="accent1"/>
              </a:fillRef>
              <a:effectRef idx="0">
                <a:schemeClr val="accent1"/>
              </a:effectRef>
              <a:fontRef idx="minor">
                <a:schemeClr val="tx1"/>
              </a:fontRef>
            </p:style>
          </p:cxnSp>
          <p:cxnSp>
            <p:nvCxnSpPr>
              <p:cNvPr id="93" name="Прямая соединительная линия 92"/>
              <p:cNvCxnSpPr>
                <a:stCxn id="1028" idx="6"/>
              </p:cNvCxnSpPr>
              <p:nvPr/>
            </p:nvCxnSpPr>
            <p:spPr>
              <a:xfrm>
                <a:off x="5174446" y="2078219"/>
                <a:ext cx="215668" cy="0"/>
              </a:xfrm>
              <a:prstGeom prst="line">
                <a:avLst/>
              </a:prstGeom>
              <a:ln>
                <a:solidFill>
                  <a:schemeClr val="accent1">
                    <a:alpha val="1000"/>
                  </a:schemeClr>
                </a:solidFill>
              </a:ln>
            </p:spPr>
            <p:style>
              <a:lnRef idx="1">
                <a:schemeClr val="accent1"/>
              </a:lnRef>
              <a:fillRef idx="0">
                <a:schemeClr val="accent1"/>
              </a:fillRef>
              <a:effectRef idx="0">
                <a:schemeClr val="accent1"/>
              </a:effectRef>
              <a:fontRef idx="minor">
                <a:schemeClr val="tx1"/>
              </a:fontRef>
            </p:style>
          </p:cxnSp>
          <p:cxnSp>
            <p:nvCxnSpPr>
              <p:cNvPr id="97" name="Прямая соединительная линия 96"/>
              <p:cNvCxnSpPr>
                <a:stCxn id="1028" idx="7"/>
              </p:cNvCxnSpPr>
              <p:nvPr/>
            </p:nvCxnSpPr>
            <p:spPr>
              <a:xfrm flipV="1">
                <a:off x="5084247" y="1699780"/>
                <a:ext cx="160678" cy="160678"/>
              </a:xfrm>
              <a:prstGeom prst="line">
                <a:avLst/>
              </a:prstGeom>
              <a:ln>
                <a:solidFill>
                  <a:schemeClr val="accent1">
                    <a:alpha val="1000"/>
                  </a:schemeClr>
                </a:solidFill>
              </a:ln>
            </p:spPr>
            <p:style>
              <a:lnRef idx="1">
                <a:schemeClr val="accent1"/>
              </a:lnRef>
              <a:fillRef idx="0">
                <a:schemeClr val="accent1"/>
              </a:fillRef>
              <a:effectRef idx="0">
                <a:schemeClr val="accent1"/>
              </a:effectRef>
              <a:fontRef idx="minor">
                <a:schemeClr val="tx1"/>
              </a:fontRef>
            </p:style>
          </p:cxnSp>
          <p:cxnSp>
            <p:nvCxnSpPr>
              <p:cNvPr id="102" name="Прямая соединительная линия 101"/>
              <p:cNvCxnSpPr>
                <a:stCxn id="1028" idx="0"/>
              </p:cNvCxnSpPr>
              <p:nvPr/>
            </p:nvCxnSpPr>
            <p:spPr>
              <a:xfrm flipV="1">
                <a:off x="4866486" y="1554999"/>
                <a:ext cx="0" cy="215260"/>
              </a:xfrm>
              <a:prstGeom prst="line">
                <a:avLst/>
              </a:prstGeom>
              <a:ln>
                <a:solidFill>
                  <a:schemeClr val="accent1">
                    <a:alpha val="1000"/>
                  </a:schemeClr>
                </a:solidFill>
              </a:ln>
            </p:spPr>
            <p:style>
              <a:lnRef idx="1">
                <a:schemeClr val="accent1"/>
              </a:lnRef>
              <a:fillRef idx="0">
                <a:schemeClr val="accent1"/>
              </a:fillRef>
              <a:effectRef idx="0">
                <a:schemeClr val="accent1"/>
              </a:effectRef>
              <a:fontRef idx="minor">
                <a:schemeClr val="tx1"/>
              </a:fontRef>
            </p:style>
          </p:cxnSp>
          <p:cxnSp>
            <p:nvCxnSpPr>
              <p:cNvPr id="106" name="Прямая соединительная линия 105"/>
              <p:cNvCxnSpPr>
                <a:endCxn id="1028" idx="1"/>
              </p:cNvCxnSpPr>
              <p:nvPr/>
            </p:nvCxnSpPr>
            <p:spPr>
              <a:xfrm>
                <a:off x="4465629" y="1677362"/>
                <a:ext cx="183096" cy="183096"/>
              </a:xfrm>
              <a:prstGeom prst="line">
                <a:avLst/>
              </a:prstGeom>
              <a:ln>
                <a:solidFill>
                  <a:schemeClr val="accent1">
                    <a:alpha val="1000"/>
                  </a:schemeClr>
                </a:solidFill>
              </a:ln>
            </p:spPr>
            <p:style>
              <a:lnRef idx="1">
                <a:schemeClr val="accent1"/>
              </a:lnRef>
              <a:fillRef idx="0">
                <a:schemeClr val="accent1"/>
              </a:fillRef>
              <a:effectRef idx="0">
                <a:schemeClr val="accent1"/>
              </a:effectRef>
              <a:fontRef idx="minor">
                <a:schemeClr val="tx1"/>
              </a:fontRef>
            </p:style>
          </p:cxnSp>
        </p:grpSp>
        <p:sp>
          <p:nvSpPr>
            <p:cNvPr id="112" name="TextBox 111"/>
            <p:cNvSpPr txBox="1"/>
            <p:nvPr/>
          </p:nvSpPr>
          <p:spPr>
            <a:xfrm>
              <a:off x="4471868" y="1915919"/>
              <a:ext cx="891462" cy="523220"/>
            </a:xfrm>
            <a:prstGeom prst="rect">
              <a:avLst/>
            </a:prstGeom>
            <a:noFill/>
          </p:spPr>
          <p:txBody>
            <a:bodyPr wrap="none" rtlCol="0">
              <a:spAutoFit/>
            </a:bodyPr>
            <a:lstStyle/>
            <a:p>
              <a:r>
                <a:rPr lang="en-US" sz="2800" dirty="0" smtClean="0"/>
                <a:t>Light</a:t>
              </a:r>
              <a:endParaRPr lang="ru-RU" sz="2800" dirty="0"/>
            </a:p>
          </p:txBody>
        </p:sp>
      </p:grpSp>
      <p:sp>
        <p:nvSpPr>
          <p:cNvPr id="115" name="TextBox 114"/>
          <p:cNvSpPr txBox="1"/>
          <p:nvPr/>
        </p:nvSpPr>
        <p:spPr>
          <a:xfrm>
            <a:off x="7558649" y="4983357"/>
            <a:ext cx="1675843" cy="400110"/>
          </a:xfrm>
          <a:prstGeom prst="rect">
            <a:avLst/>
          </a:prstGeom>
          <a:noFill/>
        </p:spPr>
        <p:txBody>
          <a:bodyPr wrap="none" rtlCol="0">
            <a:spAutoFit/>
          </a:bodyPr>
          <a:lstStyle/>
          <a:p>
            <a:r>
              <a:rPr lang="en-US" sz="2000" dirty="0" smtClean="0"/>
              <a:t>Polycarbonate</a:t>
            </a:r>
            <a:endParaRPr lang="ru-RU" sz="2000" dirty="0"/>
          </a:p>
        </p:txBody>
      </p:sp>
      <p:sp>
        <p:nvSpPr>
          <p:cNvPr id="74" name="Прямоугольник 73"/>
          <p:cNvSpPr/>
          <p:nvPr/>
        </p:nvSpPr>
        <p:spPr>
          <a:xfrm>
            <a:off x="7898083" y="5550597"/>
            <a:ext cx="1210588" cy="369332"/>
          </a:xfrm>
          <a:prstGeom prst="rect">
            <a:avLst/>
          </a:prstGeom>
        </p:spPr>
        <p:txBody>
          <a:bodyPr wrap="none">
            <a:spAutoFit/>
          </a:bodyPr>
          <a:lstStyle/>
          <a:p>
            <a:r>
              <a:rPr lang="en-US" dirty="0"/>
              <a:t>Aluminum </a:t>
            </a:r>
            <a:endParaRPr lang="ru-RU" dirty="0"/>
          </a:p>
        </p:txBody>
      </p:sp>
      <p:grpSp>
        <p:nvGrpSpPr>
          <p:cNvPr id="80" name="Группа 79"/>
          <p:cNvGrpSpPr/>
          <p:nvPr/>
        </p:nvGrpSpPr>
        <p:grpSpPr>
          <a:xfrm>
            <a:off x="6167112" y="2119120"/>
            <a:ext cx="2848806" cy="3366311"/>
            <a:chOff x="6329397" y="2291076"/>
            <a:chExt cx="2848806" cy="3366311"/>
          </a:xfrm>
          <a:effectLst>
            <a:glow rad="12700">
              <a:schemeClr val="accent1">
                <a:alpha val="0"/>
              </a:schemeClr>
            </a:glow>
          </a:effectLst>
        </p:grpSpPr>
        <p:cxnSp>
          <p:nvCxnSpPr>
            <p:cNvPr id="123" name="Прямая со стрелкой 122"/>
            <p:cNvCxnSpPr/>
            <p:nvPr/>
          </p:nvCxnSpPr>
          <p:spPr>
            <a:xfrm flipV="1">
              <a:off x="6329397" y="5065717"/>
              <a:ext cx="156821" cy="591670"/>
            </a:xfrm>
            <a:prstGeom prst="straightConnector1">
              <a:avLst/>
            </a:prstGeom>
            <a:ln w="3175">
              <a:solidFill>
                <a:schemeClr val="accent1">
                  <a:alpha val="1000"/>
                </a:schemeClr>
              </a:solidFill>
              <a:headEnd type="none" w="med" len="med"/>
              <a:tailEnd type="none" w="med" len="med"/>
            </a:ln>
            <a:effectLst>
              <a:glow rad="38100">
                <a:schemeClr val="accent1">
                  <a:satMod val="175000"/>
                  <a:alpha val="18000"/>
                </a:schemeClr>
              </a:glow>
            </a:effectLst>
          </p:spPr>
          <p:style>
            <a:lnRef idx="1">
              <a:schemeClr val="accent1"/>
            </a:lnRef>
            <a:fillRef idx="0">
              <a:schemeClr val="accent1"/>
            </a:fillRef>
            <a:effectRef idx="0">
              <a:schemeClr val="accent1"/>
            </a:effectRef>
            <a:fontRef idx="minor">
              <a:schemeClr val="tx1"/>
            </a:fontRef>
          </p:style>
        </p:cxnSp>
        <p:cxnSp>
          <p:nvCxnSpPr>
            <p:cNvPr id="124" name="Прямая со стрелкой 123"/>
            <p:cNvCxnSpPr/>
            <p:nvPr/>
          </p:nvCxnSpPr>
          <p:spPr>
            <a:xfrm flipV="1">
              <a:off x="6486218" y="3723010"/>
              <a:ext cx="631756" cy="1342708"/>
            </a:xfrm>
            <a:prstGeom prst="straightConnector1">
              <a:avLst/>
            </a:prstGeom>
            <a:ln w="3175">
              <a:solidFill>
                <a:schemeClr val="accent1">
                  <a:alpha val="1000"/>
                </a:schemeClr>
              </a:solidFill>
              <a:headEnd type="none" w="med" len="med"/>
              <a:tailEnd type="none" w="med" len="med"/>
            </a:ln>
            <a:effectLst>
              <a:glow rad="38100">
                <a:schemeClr val="accent1">
                  <a:satMod val="175000"/>
                  <a:alpha val="18000"/>
                </a:schemeClr>
              </a:glow>
            </a:effectLst>
          </p:spPr>
          <p:style>
            <a:lnRef idx="1">
              <a:schemeClr val="accent1"/>
            </a:lnRef>
            <a:fillRef idx="0">
              <a:schemeClr val="accent1"/>
            </a:fillRef>
            <a:effectRef idx="0">
              <a:schemeClr val="accent1"/>
            </a:effectRef>
            <a:fontRef idx="minor">
              <a:schemeClr val="tx1"/>
            </a:fontRef>
          </p:style>
        </p:cxnSp>
        <p:cxnSp>
          <p:nvCxnSpPr>
            <p:cNvPr id="125" name="Прямая со стрелкой 124"/>
            <p:cNvCxnSpPr/>
            <p:nvPr/>
          </p:nvCxnSpPr>
          <p:spPr>
            <a:xfrm flipV="1">
              <a:off x="7117975" y="3365500"/>
              <a:ext cx="609218" cy="357510"/>
            </a:xfrm>
            <a:prstGeom prst="straightConnector1">
              <a:avLst/>
            </a:prstGeom>
            <a:ln w="3175">
              <a:solidFill>
                <a:schemeClr val="accent1">
                  <a:alpha val="1000"/>
                </a:schemeClr>
              </a:solidFill>
              <a:headEnd type="none" w="med" len="med"/>
              <a:tailEnd type="none" w="med" len="med"/>
            </a:ln>
            <a:effectLst>
              <a:glow rad="38100">
                <a:schemeClr val="accent1">
                  <a:satMod val="175000"/>
                  <a:alpha val="11000"/>
                </a:schemeClr>
              </a:glow>
            </a:effectLst>
          </p:spPr>
          <p:style>
            <a:lnRef idx="1">
              <a:schemeClr val="accent1"/>
            </a:lnRef>
            <a:fillRef idx="0">
              <a:schemeClr val="accent1"/>
            </a:fillRef>
            <a:effectRef idx="0">
              <a:schemeClr val="accent1"/>
            </a:effectRef>
            <a:fontRef idx="minor">
              <a:schemeClr val="tx1"/>
            </a:fontRef>
          </p:style>
        </p:cxnSp>
        <p:cxnSp>
          <p:nvCxnSpPr>
            <p:cNvPr id="126" name="Прямая со стрелкой 125"/>
            <p:cNvCxnSpPr/>
            <p:nvPr/>
          </p:nvCxnSpPr>
          <p:spPr>
            <a:xfrm flipV="1">
              <a:off x="7727096" y="2291076"/>
              <a:ext cx="1451107" cy="1074426"/>
            </a:xfrm>
            <a:prstGeom prst="straightConnector1">
              <a:avLst/>
            </a:prstGeom>
            <a:ln w="3175">
              <a:solidFill>
                <a:schemeClr val="accent1">
                  <a:alpha val="1000"/>
                </a:schemeClr>
              </a:solidFill>
              <a:headEnd type="none" w="med" len="med"/>
              <a:tailEnd type="none" w="med" len="med"/>
            </a:ln>
            <a:effectLst>
              <a:glow rad="38100">
                <a:schemeClr val="accent1">
                  <a:satMod val="175000"/>
                  <a:alpha val="9000"/>
                </a:schemeClr>
              </a:glow>
            </a:effectLst>
          </p:spPr>
          <p:style>
            <a:lnRef idx="1">
              <a:schemeClr val="accent1"/>
            </a:lnRef>
            <a:fillRef idx="0">
              <a:schemeClr val="accent1"/>
            </a:fillRef>
            <a:effectRef idx="0">
              <a:schemeClr val="accent1"/>
            </a:effectRef>
            <a:fontRef idx="minor">
              <a:schemeClr val="tx1"/>
            </a:fontRef>
          </p:style>
        </p:cxnSp>
      </p:grpSp>
      <p:cxnSp>
        <p:nvCxnSpPr>
          <p:cNvPr id="137" name="Прямая со стрелкой 136"/>
          <p:cNvCxnSpPr/>
          <p:nvPr/>
        </p:nvCxnSpPr>
        <p:spPr>
          <a:xfrm flipH="1" flipV="1">
            <a:off x="6086506" y="5143500"/>
            <a:ext cx="81488" cy="339403"/>
          </a:xfrm>
          <a:prstGeom prst="straightConnector1">
            <a:avLst/>
          </a:prstGeom>
          <a:ln w="3175">
            <a:solidFill>
              <a:schemeClr val="accent1">
                <a:alpha val="1000"/>
              </a:schemeClr>
            </a:solidFill>
            <a:headEnd type="none" w="med" len="med"/>
            <a:tailEnd type="none" w="med" len="med"/>
          </a:ln>
          <a:effectLst>
            <a:glow rad="38100">
              <a:schemeClr val="accent1">
                <a:satMod val="175000"/>
                <a:alpha val="9000"/>
              </a:schemeClr>
            </a:glow>
          </a:effectLst>
        </p:spPr>
        <p:style>
          <a:lnRef idx="1">
            <a:schemeClr val="accent1"/>
          </a:lnRef>
          <a:fillRef idx="0">
            <a:schemeClr val="accent1"/>
          </a:fillRef>
          <a:effectRef idx="0">
            <a:schemeClr val="accent1"/>
          </a:effectRef>
          <a:fontRef idx="minor">
            <a:schemeClr val="tx1"/>
          </a:fontRef>
        </p:style>
      </p:cxnSp>
      <p:grpSp>
        <p:nvGrpSpPr>
          <p:cNvPr id="86" name="Группа 85"/>
          <p:cNvGrpSpPr/>
          <p:nvPr/>
        </p:nvGrpSpPr>
        <p:grpSpPr>
          <a:xfrm>
            <a:off x="6973474" y="2233274"/>
            <a:ext cx="1038581" cy="3271712"/>
            <a:chOff x="6973474" y="2233274"/>
            <a:chExt cx="1038581" cy="3271712"/>
          </a:xfrm>
        </p:grpSpPr>
        <p:cxnSp>
          <p:nvCxnSpPr>
            <p:cNvPr id="142" name="Прямая со стрелкой 141"/>
            <p:cNvCxnSpPr/>
            <p:nvPr/>
          </p:nvCxnSpPr>
          <p:spPr>
            <a:xfrm>
              <a:off x="6973474" y="5079807"/>
              <a:ext cx="156561" cy="425179"/>
            </a:xfrm>
            <a:prstGeom prst="straightConnector1">
              <a:avLst/>
            </a:prstGeom>
            <a:ln>
              <a:solidFill>
                <a:schemeClr val="accent1">
                  <a:alpha val="1000"/>
                </a:schemeClr>
              </a:solidFill>
              <a:headEnd type="none" w="med" len="med"/>
              <a:tailEnd type="none" w="med" len="med"/>
            </a:ln>
            <a:effectLst>
              <a:glow rad="38100">
                <a:schemeClr val="accent1">
                  <a:satMod val="175000"/>
                  <a:alpha val="8000"/>
                </a:schemeClr>
              </a:glow>
            </a:effectLst>
          </p:spPr>
          <p:style>
            <a:lnRef idx="1">
              <a:schemeClr val="accent1"/>
            </a:lnRef>
            <a:fillRef idx="0">
              <a:schemeClr val="accent1"/>
            </a:fillRef>
            <a:effectRef idx="0">
              <a:schemeClr val="accent1"/>
            </a:effectRef>
            <a:fontRef idx="minor">
              <a:schemeClr val="tx1"/>
            </a:fontRef>
          </p:style>
        </p:cxnSp>
        <p:cxnSp>
          <p:nvCxnSpPr>
            <p:cNvPr id="143" name="Прямая со стрелкой 142"/>
            <p:cNvCxnSpPr/>
            <p:nvPr/>
          </p:nvCxnSpPr>
          <p:spPr>
            <a:xfrm flipV="1">
              <a:off x="7133500" y="4895466"/>
              <a:ext cx="222190" cy="587437"/>
            </a:xfrm>
            <a:prstGeom prst="straightConnector1">
              <a:avLst/>
            </a:prstGeom>
            <a:ln>
              <a:solidFill>
                <a:schemeClr val="accent1">
                  <a:alpha val="1000"/>
                </a:schemeClr>
              </a:solidFill>
              <a:headEnd type="none" w="med" len="med"/>
              <a:tailEnd type="none" w="med" len="med"/>
            </a:ln>
            <a:effectLst>
              <a:glow rad="38100">
                <a:schemeClr val="accent1">
                  <a:satMod val="175000"/>
                  <a:alpha val="15000"/>
                </a:schemeClr>
              </a:glow>
            </a:effectLst>
          </p:spPr>
          <p:style>
            <a:lnRef idx="1">
              <a:schemeClr val="accent1"/>
            </a:lnRef>
            <a:fillRef idx="0">
              <a:schemeClr val="accent1"/>
            </a:fillRef>
            <a:effectRef idx="0">
              <a:schemeClr val="accent1"/>
            </a:effectRef>
            <a:fontRef idx="minor">
              <a:schemeClr val="tx1"/>
            </a:fontRef>
          </p:style>
        </p:cxnSp>
        <p:cxnSp>
          <p:nvCxnSpPr>
            <p:cNvPr id="144" name="Прямая со стрелкой 143"/>
            <p:cNvCxnSpPr/>
            <p:nvPr/>
          </p:nvCxnSpPr>
          <p:spPr>
            <a:xfrm flipV="1">
              <a:off x="7346951" y="4335212"/>
              <a:ext cx="153712" cy="567064"/>
            </a:xfrm>
            <a:prstGeom prst="straightConnector1">
              <a:avLst/>
            </a:prstGeom>
            <a:ln>
              <a:solidFill>
                <a:schemeClr val="accent1">
                  <a:alpha val="1000"/>
                </a:schemeClr>
              </a:solidFill>
              <a:headEnd type="none" w="med" len="med"/>
              <a:tailEnd type="none" w="med" len="med"/>
            </a:ln>
            <a:effectLst>
              <a:glow rad="38100">
                <a:schemeClr val="accent1">
                  <a:satMod val="175000"/>
                  <a:alpha val="15000"/>
                </a:schemeClr>
              </a:glow>
            </a:effectLst>
          </p:spPr>
          <p:style>
            <a:lnRef idx="1">
              <a:schemeClr val="accent1"/>
            </a:lnRef>
            <a:fillRef idx="0">
              <a:schemeClr val="accent1"/>
            </a:fillRef>
            <a:effectRef idx="0">
              <a:schemeClr val="accent1"/>
            </a:effectRef>
            <a:fontRef idx="minor">
              <a:schemeClr val="tx1"/>
            </a:fontRef>
          </p:style>
        </p:cxnSp>
        <p:cxnSp>
          <p:nvCxnSpPr>
            <p:cNvPr id="145" name="Прямая со стрелкой 144"/>
            <p:cNvCxnSpPr/>
            <p:nvPr/>
          </p:nvCxnSpPr>
          <p:spPr>
            <a:xfrm flipV="1">
              <a:off x="7495596" y="3481383"/>
              <a:ext cx="237760" cy="877128"/>
            </a:xfrm>
            <a:prstGeom prst="straightConnector1">
              <a:avLst/>
            </a:prstGeom>
            <a:ln>
              <a:solidFill>
                <a:schemeClr val="accent1">
                  <a:alpha val="1000"/>
                </a:schemeClr>
              </a:solidFill>
              <a:headEnd type="none" w="med" len="med"/>
              <a:tailEnd type="none" w="med" len="med"/>
            </a:ln>
            <a:effectLst>
              <a:glow rad="38100">
                <a:schemeClr val="accent1">
                  <a:satMod val="175000"/>
                  <a:alpha val="9000"/>
                </a:schemeClr>
              </a:glow>
            </a:effectLst>
          </p:spPr>
          <p:style>
            <a:lnRef idx="1">
              <a:schemeClr val="accent1"/>
            </a:lnRef>
            <a:fillRef idx="0">
              <a:schemeClr val="accent1"/>
            </a:fillRef>
            <a:effectRef idx="0">
              <a:schemeClr val="accent1"/>
            </a:effectRef>
            <a:fontRef idx="minor">
              <a:schemeClr val="tx1"/>
            </a:fontRef>
          </p:style>
        </p:cxnSp>
        <p:cxnSp>
          <p:nvCxnSpPr>
            <p:cNvPr id="146" name="Прямая со стрелкой 145"/>
            <p:cNvCxnSpPr/>
            <p:nvPr/>
          </p:nvCxnSpPr>
          <p:spPr>
            <a:xfrm flipV="1">
              <a:off x="7722116" y="2233274"/>
              <a:ext cx="289939" cy="1255229"/>
            </a:xfrm>
            <a:prstGeom prst="straightConnector1">
              <a:avLst/>
            </a:prstGeom>
            <a:ln>
              <a:solidFill>
                <a:schemeClr val="accent1">
                  <a:alpha val="1000"/>
                </a:schemeClr>
              </a:solidFill>
              <a:headEnd type="none" w="med" len="med"/>
              <a:tailEnd type="none" w="med" len="med"/>
            </a:ln>
            <a:effectLst>
              <a:glow rad="38100">
                <a:schemeClr val="accent1">
                  <a:satMod val="175000"/>
                  <a:alpha val="7000"/>
                </a:schemeClr>
              </a:glow>
            </a:effectLst>
          </p:spPr>
          <p:style>
            <a:lnRef idx="1">
              <a:schemeClr val="accent1"/>
            </a:lnRef>
            <a:fillRef idx="0">
              <a:schemeClr val="accent1"/>
            </a:fillRef>
            <a:effectRef idx="0">
              <a:schemeClr val="accent1"/>
            </a:effectRef>
            <a:fontRef idx="minor">
              <a:schemeClr val="tx1"/>
            </a:fontRef>
          </p:style>
        </p:cxnSp>
      </p:grpSp>
      <p:sp>
        <p:nvSpPr>
          <p:cNvPr id="7" name="Прямоугольник 6"/>
          <p:cNvSpPr/>
          <p:nvPr/>
        </p:nvSpPr>
        <p:spPr>
          <a:xfrm>
            <a:off x="3047351" y="299431"/>
            <a:ext cx="2150140" cy="369332"/>
          </a:xfrm>
          <a:prstGeom prst="rect">
            <a:avLst/>
          </a:prstGeom>
        </p:spPr>
        <p:txBody>
          <a:bodyPr wrap="none">
            <a:spAutoFit/>
          </a:bodyPr>
          <a:lstStyle/>
          <a:p>
            <a:r>
              <a:rPr lang="en-US" dirty="0" smtClean="0">
                <a:latin typeface="+mj-lt"/>
              </a:rPr>
              <a:t>Polycarbonate plastic</a:t>
            </a:r>
            <a:endParaRPr lang="ru-RU" dirty="0">
              <a:latin typeface="+mj-lt"/>
            </a:endParaRPr>
          </a:p>
        </p:txBody>
      </p:sp>
      <p:sp>
        <p:nvSpPr>
          <p:cNvPr id="9" name="Прямоугольник 8"/>
          <p:cNvSpPr/>
          <p:nvPr/>
        </p:nvSpPr>
        <p:spPr>
          <a:xfrm>
            <a:off x="3054519" y="1048353"/>
            <a:ext cx="1196161" cy="369332"/>
          </a:xfrm>
          <a:prstGeom prst="rect">
            <a:avLst/>
          </a:prstGeom>
        </p:spPr>
        <p:txBody>
          <a:bodyPr wrap="none">
            <a:spAutoFit/>
          </a:bodyPr>
          <a:lstStyle/>
          <a:p>
            <a:r>
              <a:rPr lang="en-US" dirty="0" smtClean="0">
                <a:latin typeface="+mj-lt"/>
              </a:rPr>
              <a:t>Aluminum </a:t>
            </a:r>
            <a:endParaRPr lang="ru-RU" dirty="0">
              <a:latin typeface="+mj-lt"/>
            </a:endParaRPr>
          </a:p>
        </p:txBody>
      </p:sp>
      <p:sp>
        <p:nvSpPr>
          <p:cNvPr id="8" name="Прямоугольник 7"/>
          <p:cNvSpPr/>
          <p:nvPr/>
        </p:nvSpPr>
        <p:spPr>
          <a:xfrm>
            <a:off x="3070245" y="1402212"/>
            <a:ext cx="974947" cy="369332"/>
          </a:xfrm>
          <a:prstGeom prst="rect">
            <a:avLst/>
          </a:prstGeom>
        </p:spPr>
        <p:txBody>
          <a:bodyPr wrap="none">
            <a:spAutoFit/>
          </a:bodyPr>
          <a:lstStyle/>
          <a:p>
            <a:r>
              <a:rPr lang="en-US" dirty="0" smtClean="0">
                <a:latin typeface="+mj-lt"/>
              </a:rPr>
              <a:t>Lacquer</a:t>
            </a:r>
            <a:r>
              <a:rPr lang="ru-RU" dirty="0" smtClean="0">
                <a:latin typeface="+mj-lt"/>
              </a:rPr>
              <a:t> </a:t>
            </a:r>
            <a:endParaRPr lang="ru-RU" dirty="0">
              <a:latin typeface="+mj-lt"/>
            </a:endParaRPr>
          </a:p>
        </p:txBody>
      </p:sp>
      <p:sp>
        <p:nvSpPr>
          <p:cNvPr id="10" name="Прямоугольник 9"/>
          <p:cNvSpPr/>
          <p:nvPr/>
        </p:nvSpPr>
        <p:spPr>
          <a:xfrm>
            <a:off x="3103878" y="1816609"/>
            <a:ext cx="1463093" cy="369332"/>
          </a:xfrm>
          <a:prstGeom prst="rect">
            <a:avLst/>
          </a:prstGeom>
        </p:spPr>
        <p:txBody>
          <a:bodyPr wrap="none">
            <a:spAutoFit/>
          </a:bodyPr>
          <a:lstStyle/>
          <a:p>
            <a:r>
              <a:rPr lang="en-US" dirty="0" smtClean="0">
                <a:latin typeface="+mj-lt"/>
              </a:rPr>
              <a:t>Cover, </a:t>
            </a:r>
            <a:r>
              <a:rPr lang="en-US" dirty="0">
                <a:latin typeface="+mj-lt"/>
              </a:rPr>
              <a:t>Label</a:t>
            </a:r>
            <a:r>
              <a:rPr lang="en-US" dirty="0" smtClean="0">
                <a:latin typeface="+mj-lt"/>
              </a:rPr>
              <a:t>..</a:t>
            </a:r>
            <a:r>
              <a:rPr lang="en-US" dirty="0">
                <a:latin typeface="+mj-lt"/>
              </a:rPr>
              <a:t> </a:t>
            </a:r>
            <a:endParaRPr lang="ru-RU" dirty="0">
              <a:latin typeface="+mj-lt"/>
            </a:endParaRPr>
          </a:p>
        </p:txBody>
      </p:sp>
      <p:grpSp>
        <p:nvGrpSpPr>
          <p:cNvPr id="88" name="Группа 87"/>
          <p:cNvGrpSpPr/>
          <p:nvPr/>
        </p:nvGrpSpPr>
        <p:grpSpPr>
          <a:xfrm flipV="1">
            <a:off x="876404" y="1656348"/>
            <a:ext cx="2106210" cy="867167"/>
            <a:chOff x="673581" y="661816"/>
            <a:chExt cx="2106210" cy="867167"/>
          </a:xfrm>
        </p:grpSpPr>
        <p:sp>
          <p:nvSpPr>
            <p:cNvPr id="91" name="Овал 90"/>
            <p:cNvSpPr/>
            <p:nvPr/>
          </p:nvSpPr>
          <p:spPr bwMode="auto">
            <a:xfrm>
              <a:off x="673581" y="661816"/>
              <a:ext cx="2106210" cy="867167"/>
            </a:xfrm>
            <a:prstGeom prst="ellipse">
              <a:avLst/>
            </a:prstGeom>
            <a:solidFill>
              <a:srgbClr val="720101"/>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dirty="0">
                <a:latin typeface="Lucida Grande"/>
                <a:ea typeface="Open sans" panose="020B0606030504020204" pitchFamily="34" charset="0"/>
                <a:cs typeface="Open sans" panose="020B0606030504020204" pitchFamily="34" charset="0"/>
              </a:endParaRPr>
            </a:p>
            <a:p>
              <a:pPr algn="ctr" eaLnBrk="1" hangingPunct="1">
                <a:defRPr/>
              </a:pPr>
              <a:endParaRPr lang="en-US" sz="1600" dirty="0">
                <a:latin typeface="Lucida Grande"/>
                <a:ea typeface="Open sans" panose="020B0606030504020204" pitchFamily="34" charset="0"/>
                <a:cs typeface="Open sans" panose="020B0606030504020204" pitchFamily="34" charset="0"/>
              </a:endParaRPr>
            </a:p>
            <a:p>
              <a:pPr algn="ctr" eaLnBrk="1" hangingPunct="1">
                <a:defRPr/>
              </a:pPr>
              <a:r>
                <a:rPr lang="en-US" sz="1600" dirty="0">
                  <a:latin typeface="Lucida Grande"/>
                  <a:ea typeface="Open sans" panose="020B0606030504020204" pitchFamily="34" charset="0"/>
                  <a:cs typeface="Open sans" panose="020B0606030504020204" pitchFamily="34" charset="0"/>
                </a:rPr>
                <a:t>        </a:t>
              </a:r>
              <a:endParaRPr lang="ru-RU"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92" name="Овал 91"/>
            <p:cNvSpPr/>
            <p:nvPr/>
          </p:nvSpPr>
          <p:spPr bwMode="auto">
            <a:xfrm>
              <a:off x="1501021" y="1002489"/>
              <a:ext cx="451331" cy="185822"/>
            </a:xfrm>
            <a:prstGeom prst="ellipse">
              <a:avLst/>
            </a:prstGeom>
            <a:solidFill>
              <a:schemeClr val="accent1">
                <a:lumMod val="20000"/>
                <a:lumOff val="80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600">
                <a:latin typeface="Open sans" panose="020B0606030504020204" pitchFamily="34" charset="0"/>
                <a:ea typeface="Open sans" panose="020B0606030504020204" pitchFamily="34" charset="0"/>
                <a:cs typeface="Open sans" panose="020B0606030504020204" pitchFamily="34" charset="0"/>
              </a:endParaRPr>
            </a:p>
          </p:txBody>
        </p:sp>
        <p:sp>
          <p:nvSpPr>
            <p:cNvPr id="94" name="Овал 93"/>
            <p:cNvSpPr/>
            <p:nvPr/>
          </p:nvSpPr>
          <p:spPr bwMode="auto">
            <a:xfrm>
              <a:off x="1613852" y="1048971"/>
              <a:ext cx="225665" cy="92911"/>
            </a:xfrm>
            <a:prstGeom prst="ellipse">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600">
                <a:latin typeface="Open sans" panose="020B0606030504020204" pitchFamily="34" charset="0"/>
                <a:ea typeface="Open sans" panose="020B0606030504020204" pitchFamily="34" charset="0"/>
                <a:cs typeface="Open sans" panose="020B0606030504020204" pitchFamily="34" charset="0"/>
              </a:endParaRPr>
            </a:p>
          </p:txBody>
        </p:sp>
      </p:grpSp>
      <p:sp>
        <p:nvSpPr>
          <p:cNvPr id="3" name="Прямоугольник 2"/>
          <p:cNvSpPr/>
          <p:nvPr/>
        </p:nvSpPr>
        <p:spPr>
          <a:xfrm>
            <a:off x="3058717" y="660309"/>
            <a:ext cx="1454309" cy="369332"/>
          </a:xfrm>
          <a:prstGeom prst="rect">
            <a:avLst/>
          </a:prstGeom>
        </p:spPr>
        <p:txBody>
          <a:bodyPr wrap="none">
            <a:spAutoFit/>
          </a:bodyPr>
          <a:lstStyle/>
          <a:p>
            <a:r>
              <a:rPr lang="ru-RU" dirty="0" err="1">
                <a:latin typeface="+mj-lt"/>
              </a:rPr>
              <a:t>Chemical</a:t>
            </a:r>
            <a:r>
              <a:rPr lang="ru-RU" dirty="0">
                <a:latin typeface="+mj-lt"/>
              </a:rPr>
              <a:t> </a:t>
            </a:r>
            <a:r>
              <a:rPr lang="ru-RU" dirty="0" err="1">
                <a:latin typeface="+mj-lt"/>
              </a:rPr>
              <a:t>Dye</a:t>
            </a:r>
            <a:endParaRPr lang="ru-RU" dirty="0">
              <a:latin typeface="+mj-lt"/>
            </a:endParaRPr>
          </a:p>
        </p:txBody>
      </p:sp>
      <p:sp>
        <p:nvSpPr>
          <p:cNvPr id="96" name="Овал 95"/>
          <p:cNvSpPr/>
          <p:nvPr/>
        </p:nvSpPr>
        <p:spPr>
          <a:xfrm>
            <a:off x="492339" y="2076182"/>
            <a:ext cx="244640" cy="2446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a:t>
            </a:r>
            <a:endParaRPr lang="ru-RU" dirty="0"/>
          </a:p>
        </p:txBody>
      </p:sp>
      <p:sp>
        <p:nvSpPr>
          <p:cNvPr id="98" name="Овал 97"/>
          <p:cNvSpPr/>
          <p:nvPr/>
        </p:nvSpPr>
        <p:spPr>
          <a:xfrm>
            <a:off x="492339" y="1571969"/>
            <a:ext cx="244640" cy="2446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a:t>
            </a:r>
            <a:endParaRPr lang="ru-RU" dirty="0"/>
          </a:p>
        </p:txBody>
      </p:sp>
      <p:sp>
        <p:nvSpPr>
          <p:cNvPr id="99" name="Овал 98"/>
          <p:cNvSpPr/>
          <p:nvPr/>
        </p:nvSpPr>
        <p:spPr>
          <a:xfrm>
            <a:off x="492339" y="1235812"/>
            <a:ext cx="244640" cy="2446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ru-RU" dirty="0"/>
          </a:p>
        </p:txBody>
      </p:sp>
      <p:sp>
        <p:nvSpPr>
          <p:cNvPr id="100" name="Овал 99"/>
          <p:cNvSpPr/>
          <p:nvPr/>
        </p:nvSpPr>
        <p:spPr>
          <a:xfrm>
            <a:off x="492339" y="840367"/>
            <a:ext cx="244640" cy="2446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a:t>
            </a:r>
            <a:endParaRPr lang="ru-RU" dirty="0"/>
          </a:p>
        </p:txBody>
      </p:sp>
      <p:sp>
        <p:nvSpPr>
          <p:cNvPr id="101" name="Овал 100"/>
          <p:cNvSpPr/>
          <p:nvPr/>
        </p:nvSpPr>
        <p:spPr>
          <a:xfrm>
            <a:off x="486442" y="427649"/>
            <a:ext cx="244640" cy="2446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ru-RU" dirty="0"/>
          </a:p>
        </p:txBody>
      </p:sp>
      <p:sp>
        <p:nvSpPr>
          <p:cNvPr id="103" name="Овал 102"/>
          <p:cNvSpPr/>
          <p:nvPr/>
        </p:nvSpPr>
        <p:spPr>
          <a:xfrm>
            <a:off x="6004930" y="5822330"/>
            <a:ext cx="244640" cy="2446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a:t>
            </a:r>
            <a:endParaRPr lang="ru-RU" dirty="0"/>
          </a:p>
        </p:txBody>
      </p:sp>
      <p:grpSp>
        <p:nvGrpSpPr>
          <p:cNvPr id="82" name="Группа 81"/>
          <p:cNvGrpSpPr/>
          <p:nvPr/>
        </p:nvGrpSpPr>
        <p:grpSpPr>
          <a:xfrm flipV="1">
            <a:off x="884837" y="1246206"/>
            <a:ext cx="2106210" cy="867167"/>
            <a:chOff x="673581" y="661816"/>
            <a:chExt cx="2106210" cy="867167"/>
          </a:xfrm>
        </p:grpSpPr>
        <p:sp>
          <p:nvSpPr>
            <p:cNvPr id="84" name="Овал 83"/>
            <p:cNvSpPr/>
            <p:nvPr/>
          </p:nvSpPr>
          <p:spPr bwMode="auto">
            <a:xfrm>
              <a:off x="673581" y="661816"/>
              <a:ext cx="2106210" cy="867167"/>
            </a:xfrm>
            <a:prstGeom prst="ellipse">
              <a:avLst/>
            </a:prstGeom>
            <a:solidFill>
              <a:srgbClr val="DADADA">
                <a:alpha val="60000"/>
              </a:srgb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dirty="0">
                <a:latin typeface="Lucida Grande"/>
                <a:ea typeface="Open sans" panose="020B0606030504020204" pitchFamily="34" charset="0"/>
                <a:cs typeface="Open sans" panose="020B0606030504020204" pitchFamily="34" charset="0"/>
              </a:endParaRPr>
            </a:p>
            <a:p>
              <a:pPr algn="ctr" eaLnBrk="1" hangingPunct="1">
                <a:defRPr/>
              </a:pPr>
              <a:endParaRPr lang="en-US" sz="1600" dirty="0">
                <a:latin typeface="Lucida Grande"/>
                <a:ea typeface="Open sans" panose="020B0606030504020204" pitchFamily="34" charset="0"/>
                <a:cs typeface="Open sans" panose="020B0606030504020204" pitchFamily="34" charset="0"/>
              </a:endParaRPr>
            </a:p>
            <a:p>
              <a:pPr algn="ctr" eaLnBrk="1" hangingPunct="1">
                <a:defRPr/>
              </a:pPr>
              <a:r>
                <a:rPr lang="en-US" sz="1600" dirty="0">
                  <a:latin typeface="Lucida Grande"/>
                  <a:ea typeface="Open sans" panose="020B0606030504020204" pitchFamily="34" charset="0"/>
                  <a:cs typeface="Open sans" panose="020B0606030504020204" pitchFamily="34" charset="0"/>
                </a:rPr>
                <a:t>        </a:t>
              </a:r>
              <a:endParaRPr lang="ru-RU"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85" name="Овал 84"/>
            <p:cNvSpPr/>
            <p:nvPr/>
          </p:nvSpPr>
          <p:spPr bwMode="auto">
            <a:xfrm>
              <a:off x="1501021" y="1002489"/>
              <a:ext cx="451331" cy="185822"/>
            </a:xfrm>
            <a:prstGeom prst="ellipse">
              <a:avLst/>
            </a:prstGeom>
            <a:solidFill>
              <a:schemeClr val="accent1">
                <a:lumMod val="20000"/>
                <a:lumOff val="80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600">
                <a:latin typeface="Open sans" panose="020B0606030504020204" pitchFamily="34" charset="0"/>
                <a:ea typeface="Open sans" panose="020B0606030504020204" pitchFamily="34" charset="0"/>
                <a:cs typeface="Open sans" panose="020B0606030504020204" pitchFamily="34" charset="0"/>
              </a:endParaRPr>
            </a:p>
          </p:txBody>
        </p:sp>
        <p:sp>
          <p:nvSpPr>
            <p:cNvPr id="87" name="Овал 86"/>
            <p:cNvSpPr/>
            <p:nvPr/>
          </p:nvSpPr>
          <p:spPr bwMode="auto">
            <a:xfrm>
              <a:off x="1613852" y="1048971"/>
              <a:ext cx="225665" cy="92911"/>
            </a:xfrm>
            <a:prstGeom prst="ellipse">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6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77" name="Группа 76"/>
          <p:cNvGrpSpPr/>
          <p:nvPr/>
        </p:nvGrpSpPr>
        <p:grpSpPr>
          <a:xfrm flipV="1">
            <a:off x="867971" y="913289"/>
            <a:ext cx="2106210" cy="867167"/>
            <a:chOff x="673581" y="661816"/>
            <a:chExt cx="2106210" cy="867167"/>
          </a:xfrm>
        </p:grpSpPr>
        <p:sp>
          <p:nvSpPr>
            <p:cNvPr id="78" name="Овал 77"/>
            <p:cNvSpPr/>
            <p:nvPr/>
          </p:nvSpPr>
          <p:spPr bwMode="auto">
            <a:xfrm>
              <a:off x="673581" y="661816"/>
              <a:ext cx="2106210" cy="867167"/>
            </a:xfrm>
            <a:prstGeom prst="ellipse">
              <a:avLst/>
            </a:prstGeom>
            <a:solidFill>
              <a:srgbClr val="C9C9C9"/>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dirty="0">
                <a:latin typeface="Lucida Grande"/>
                <a:ea typeface="Open sans" panose="020B0606030504020204" pitchFamily="34" charset="0"/>
                <a:cs typeface="Open sans" panose="020B0606030504020204" pitchFamily="34" charset="0"/>
              </a:endParaRPr>
            </a:p>
            <a:p>
              <a:pPr algn="ctr" eaLnBrk="1" hangingPunct="1">
                <a:defRPr/>
              </a:pPr>
              <a:endParaRPr lang="en-US" sz="1600" dirty="0">
                <a:latin typeface="Lucida Grande"/>
                <a:ea typeface="Open sans" panose="020B0606030504020204" pitchFamily="34" charset="0"/>
                <a:cs typeface="Open sans" panose="020B0606030504020204" pitchFamily="34" charset="0"/>
              </a:endParaRPr>
            </a:p>
            <a:p>
              <a:pPr algn="ctr" eaLnBrk="1" hangingPunct="1">
                <a:defRPr/>
              </a:pPr>
              <a:r>
                <a:rPr lang="en-US" sz="1600" dirty="0">
                  <a:latin typeface="Lucida Grande"/>
                  <a:ea typeface="Open sans" panose="020B0606030504020204" pitchFamily="34" charset="0"/>
                  <a:cs typeface="Open sans" panose="020B0606030504020204" pitchFamily="34" charset="0"/>
                </a:rPr>
                <a:t>        </a:t>
              </a:r>
              <a:endParaRPr lang="ru-RU"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79" name="Овал 78"/>
            <p:cNvSpPr/>
            <p:nvPr/>
          </p:nvSpPr>
          <p:spPr bwMode="auto">
            <a:xfrm>
              <a:off x="1501021" y="1002489"/>
              <a:ext cx="451331" cy="185822"/>
            </a:xfrm>
            <a:prstGeom prst="ellipse">
              <a:avLst/>
            </a:prstGeom>
            <a:solidFill>
              <a:schemeClr val="accent1">
                <a:lumMod val="20000"/>
                <a:lumOff val="80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600">
                <a:latin typeface="Open sans" panose="020B0606030504020204" pitchFamily="34" charset="0"/>
                <a:ea typeface="Open sans" panose="020B0606030504020204" pitchFamily="34" charset="0"/>
                <a:cs typeface="Open sans" panose="020B0606030504020204" pitchFamily="34" charset="0"/>
              </a:endParaRPr>
            </a:p>
          </p:txBody>
        </p:sp>
        <p:sp>
          <p:nvSpPr>
            <p:cNvPr id="81" name="Овал 80"/>
            <p:cNvSpPr/>
            <p:nvPr/>
          </p:nvSpPr>
          <p:spPr bwMode="auto">
            <a:xfrm>
              <a:off x="1613852" y="1048971"/>
              <a:ext cx="225665" cy="92911"/>
            </a:xfrm>
            <a:prstGeom prst="ellipse">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6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7" name="Группа 66"/>
          <p:cNvGrpSpPr/>
          <p:nvPr/>
        </p:nvGrpSpPr>
        <p:grpSpPr>
          <a:xfrm flipV="1">
            <a:off x="876404" y="503147"/>
            <a:ext cx="2106210" cy="867167"/>
            <a:chOff x="673581" y="661816"/>
            <a:chExt cx="2106210" cy="867167"/>
          </a:xfrm>
          <a:solidFill>
            <a:srgbClr val="FFFFC9"/>
          </a:solidFill>
        </p:grpSpPr>
        <p:sp>
          <p:nvSpPr>
            <p:cNvPr id="69" name="Овал 68"/>
            <p:cNvSpPr/>
            <p:nvPr/>
          </p:nvSpPr>
          <p:spPr bwMode="auto">
            <a:xfrm>
              <a:off x="673581" y="661816"/>
              <a:ext cx="2106210" cy="867167"/>
            </a:xfrm>
            <a:prstGeom prst="ellipse">
              <a:avLst/>
            </a:prstGeom>
            <a:solidFill>
              <a:srgbClr val="FFFFC9">
                <a:alpha val="90000"/>
              </a:srgb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dirty="0">
                <a:latin typeface="Lucida Grande"/>
                <a:ea typeface="Open sans" panose="020B0606030504020204" pitchFamily="34" charset="0"/>
                <a:cs typeface="Open sans" panose="020B0606030504020204" pitchFamily="34" charset="0"/>
              </a:endParaRPr>
            </a:p>
            <a:p>
              <a:pPr algn="ctr" eaLnBrk="1" hangingPunct="1">
                <a:defRPr/>
              </a:pPr>
              <a:endParaRPr lang="en-US" sz="1600" dirty="0">
                <a:latin typeface="Lucida Grande"/>
                <a:ea typeface="Open sans" panose="020B0606030504020204" pitchFamily="34" charset="0"/>
                <a:cs typeface="Open sans" panose="020B0606030504020204" pitchFamily="34" charset="0"/>
              </a:endParaRPr>
            </a:p>
            <a:p>
              <a:pPr algn="ctr" eaLnBrk="1" hangingPunct="1">
                <a:defRPr/>
              </a:pPr>
              <a:r>
                <a:rPr lang="en-US" sz="1600" dirty="0">
                  <a:latin typeface="Lucida Grande"/>
                  <a:ea typeface="Open sans" panose="020B0606030504020204" pitchFamily="34" charset="0"/>
                  <a:cs typeface="Open sans" panose="020B0606030504020204" pitchFamily="34" charset="0"/>
                </a:rPr>
                <a:t>        </a:t>
              </a:r>
              <a:endParaRPr lang="ru-RU"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70" name="Овал 69"/>
            <p:cNvSpPr/>
            <p:nvPr/>
          </p:nvSpPr>
          <p:spPr bwMode="auto">
            <a:xfrm>
              <a:off x="1501021" y="1002489"/>
              <a:ext cx="451331" cy="185822"/>
            </a:xfrm>
            <a:prstGeom prst="ellipse">
              <a:avLst/>
            </a:prstGeom>
            <a:grp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600">
                <a:latin typeface="Open sans" panose="020B0606030504020204" pitchFamily="34" charset="0"/>
                <a:ea typeface="Open sans" panose="020B0606030504020204" pitchFamily="34" charset="0"/>
                <a:cs typeface="Open sans" panose="020B0606030504020204" pitchFamily="34" charset="0"/>
              </a:endParaRPr>
            </a:p>
          </p:txBody>
        </p:sp>
        <p:sp>
          <p:nvSpPr>
            <p:cNvPr id="72" name="Овал 71"/>
            <p:cNvSpPr/>
            <p:nvPr/>
          </p:nvSpPr>
          <p:spPr bwMode="auto">
            <a:xfrm>
              <a:off x="1613852" y="1048971"/>
              <a:ext cx="225665" cy="92911"/>
            </a:xfrm>
            <a:prstGeom prst="ellipse">
              <a:avLst/>
            </a:prstGeom>
            <a:grp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6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2" name="Группа 61"/>
          <p:cNvGrpSpPr/>
          <p:nvPr/>
        </p:nvGrpSpPr>
        <p:grpSpPr>
          <a:xfrm flipV="1">
            <a:off x="873309" y="121199"/>
            <a:ext cx="2106210" cy="867167"/>
            <a:chOff x="673581" y="661816"/>
            <a:chExt cx="2106210" cy="867167"/>
          </a:xfrm>
        </p:grpSpPr>
        <p:sp>
          <p:nvSpPr>
            <p:cNvPr id="63" name="Овал 62"/>
            <p:cNvSpPr/>
            <p:nvPr/>
          </p:nvSpPr>
          <p:spPr bwMode="auto">
            <a:xfrm>
              <a:off x="673581" y="661816"/>
              <a:ext cx="2106210" cy="867167"/>
            </a:xfrm>
            <a:prstGeom prst="ellipse">
              <a:avLst/>
            </a:prstGeom>
            <a:solidFill>
              <a:srgbClr val="DEEBF7">
                <a:alpha val="60000"/>
              </a:srgb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dirty="0">
                <a:latin typeface="Lucida Grande"/>
                <a:ea typeface="Open sans" panose="020B0606030504020204" pitchFamily="34" charset="0"/>
                <a:cs typeface="Open sans" panose="020B0606030504020204" pitchFamily="34" charset="0"/>
              </a:endParaRPr>
            </a:p>
            <a:p>
              <a:pPr algn="ctr" eaLnBrk="1" hangingPunct="1">
                <a:defRPr/>
              </a:pPr>
              <a:endParaRPr lang="en-US" sz="1600" dirty="0">
                <a:latin typeface="Lucida Grande"/>
                <a:ea typeface="Open sans" panose="020B0606030504020204" pitchFamily="34" charset="0"/>
                <a:cs typeface="Open sans" panose="020B0606030504020204" pitchFamily="34" charset="0"/>
              </a:endParaRPr>
            </a:p>
            <a:p>
              <a:pPr algn="ctr" eaLnBrk="1" hangingPunct="1">
                <a:defRPr/>
              </a:pPr>
              <a:r>
                <a:rPr lang="en-US" sz="1600" dirty="0">
                  <a:latin typeface="Lucida Grande"/>
                  <a:ea typeface="Open sans" panose="020B0606030504020204" pitchFamily="34" charset="0"/>
                  <a:cs typeface="Open sans" panose="020B0606030504020204" pitchFamily="34" charset="0"/>
                </a:rPr>
                <a:t>        </a:t>
              </a:r>
              <a:endParaRPr lang="ru-RU"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64" name="Овал 63"/>
            <p:cNvSpPr/>
            <p:nvPr/>
          </p:nvSpPr>
          <p:spPr bwMode="auto">
            <a:xfrm>
              <a:off x="1501021" y="1002489"/>
              <a:ext cx="451331" cy="185822"/>
            </a:xfrm>
            <a:prstGeom prst="ellipse">
              <a:avLst/>
            </a:prstGeom>
            <a:solidFill>
              <a:schemeClr val="accent1">
                <a:lumMod val="20000"/>
                <a:lumOff val="80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600">
                <a:latin typeface="Open sans" panose="020B0606030504020204" pitchFamily="34" charset="0"/>
                <a:ea typeface="Open sans" panose="020B0606030504020204" pitchFamily="34" charset="0"/>
                <a:cs typeface="Open sans" panose="020B0606030504020204" pitchFamily="34" charset="0"/>
              </a:endParaRPr>
            </a:p>
          </p:txBody>
        </p:sp>
        <p:sp>
          <p:nvSpPr>
            <p:cNvPr id="65" name="Овал 64"/>
            <p:cNvSpPr/>
            <p:nvPr/>
          </p:nvSpPr>
          <p:spPr bwMode="auto">
            <a:xfrm>
              <a:off x="1613852" y="1048971"/>
              <a:ext cx="225665" cy="92911"/>
            </a:xfrm>
            <a:prstGeom prst="ellipse">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600">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34726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Прямоугольник 2"/>
          <p:cNvSpPr/>
          <p:nvPr/>
        </p:nvSpPr>
        <p:spPr>
          <a:xfrm>
            <a:off x="0" y="3168134"/>
            <a:ext cx="9144000" cy="523220"/>
          </a:xfrm>
          <a:prstGeom prst="rect">
            <a:avLst/>
          </a:prstGeom>
        </p:spPr>
        <p:txBody>
          <a:bodyPr wrap="square">
            <a:spAutoFit/>
          </a:bodyPr>
          <a:lstStyle/>
          <a:p>
            <a:pPr algn="ctr"/>
            <a:r>
              <a:rPr lang="en-US" sz="2800" b="1" dirty="0" smtClean="0">
                <a:solidFill>
                  <a:schemeClr val="bg1"/>
                </a:solidFill>
              </a:rPr>
              <a:t>SECOND QUESTION</a:t>
            </a:r>
            <a:endParaRPr lang="en-US" sz="2800" b="1" dirty="0">
              <a:solidFill>
                <a:schemeClr val="bg1"/>
              </a:solidFill>
            </a:endParaRPr>
          </a:p>
        </p:txBody>
      </p:sp>
    </p:spTree>
    <p:extLst>
      <p:ext uri="{BB962C8B-B14F-4D97-AF65-F5344CB8AC3E}">
        <p14:creationId xmlns:p14="http://schemas.microsoft.com/office/powerpoint/2010/main" val="235094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67099"/>
            <a:ext cx="9143093" cy="1692771"/>
          </a:xfrm>
          <a:prstGeom prst="rect">
            <a:avLst/>
          </a:prstGeom>
          <a:noFill/>
        </p:spPr>
        <p:txBody>
          <a:bodyPr wrap="square" rtlCol="0">
            <a:spAutoFit/>
          </a:bodyPr>
          <a:lstStyle/>
          <a:p>
            <a:pPr algn="ctr"/>
            <a:r>
              <a:rPr lang="en-US" sz="2800" dirty="0" smtClean="0">
                <a:latin typeface="Segoe UI Light" panose="020B0502040204020203" pitchFamily="34" charset="0"/>
              </a:rPr>
              <a:t>Preclinical trial </a:t>
            </a:r>
            <a:r>
              <a:rPr lang="en-US" sz="2800" dirty="0">
                <a:latin typeface="Segoe UI Light" panose="020B0502040204020203" pitchFamily="34" charset="0"/>
              </a:rPr>
              <a:t>of </a:t>
            </a:r>
            <a:r>
              <a:rPr lang="en-US" sz="2800" dirty="0" err="1">
                <a:latin typeface="Segoe UI Light" panose="020B0502040204020203" pitchFamily="34" charset="0"/>
              </a:rPr>
              <a:t>immunomodulatory</a:t>
            </a:r>
            <a:r>
              <a:rPr lang="en-US" sz="2800" dirty="0">
                <a:latin typeface="Segoe UI Light" panose="020B0502040204020203" pitchFamily="34" charset="0"/>
              </a:rPr>
              <a:t> </a:t>
            </a:r>
            <a:r>
              <a:rPr lang="en-US" sz="2800" dirty="0" smtClean="0">
                <a:latin typeface="Segoe UI Light" panose="020B0502040204020203" pitchFamily="34" charset="0"/>
              </a:rPr>
              <a:t>properties of normal saline exposed of CD with Informational Copies of </a:t>
            </a:r>
            <a:r>
              <a:rPr lang="en-US" sz="2800" b="1" dirty="0" err="1" smtClean="0">
                <a:latin typeface="Segoe UI Light" panose="020B0502040204020203" pitchFamily="34" charset="0"/>
              </a:rPr>
              <a:t>Arbidol</a:t>
            </a:r>
            <a:r>
              <a:rPr lang="en-US" sz="2800" dirty="0" smtClean="0">
                <a:latin typeface="Segoe UI Light" panose="020B0502040204020203" pitchFamily="34" charset="0"/>
              </a:rPr>
              <a:t>, L-</a:t>
            </a:r>
            <a:r>
              <a:rPr lang="en-US" sz="2800" dirty="0" err="1" smtClean="0">
                <a:latin typeface="Segoe UI Light" panose="020B0502040204020203" pitchFamily="34" charset="0"/>
              </a:rPr>
              <a:t>Thyroxine</a:t>
            </a:r>
            <a:r>
              <a:rPr lang="en-US" sz="2800" dirty="0">
                <a:latin typeface="Segoe UI Light" panose="020B0502040204020203" pitchFamily="34" charset="0"/>
              </a:rPr>
              <a:t> </a:t>
            </a:r>
            <a:r>
              <a:rPr lang="en-US" sz="2800" dirty="0" smtClean="0">
                <a:latin typeface="Segoe UI Light" panose="020B0502040204020203" pitchFamily="34" charset="0"/>
              </a:rPr>
              <a:t>and </a:t>
            </a:r>
            <a:r>
              <a:rPr lang="en-US" sz="2800" dirty="0" err="1" smtClean="0">
                <a:latin typeface="Segoe UI Light" panose="020B0502040204020203" pitchFamily="34" charset="0"/>
              </a:rPr>
              <a:t>Galavite</a:t>
            </a:r>
            <a:endParaRPr lang="en-US" sz="2000" dirty="0" smtClean="0">
              <a:latin typeface="Segoe UI Light" panose="020B0502040204020203" pitchFamily="34" charset="0"/>
            </a:endParaRPr>
          </a:p>
          <a:p>
            <a:pPr algn="ctr"/>
            <a:r>
              <a:rPr lang="en-US" sz="2000" dirty="0" smtClean="0">
                <a:latin typeface="Segoe UI Light" panose="020B0502040204020203" pitchFamily="34" charset="0"/>
              </a:rPr>
              <a:t>Boris </a:t>
            </a:r>
            <a:r>
              <a:rPr lang="en-US" sz="2000" dirty="0" err="1" smtClean="0">
                <a:latin typeface="Segoe UI Light" panose="020B0502040204020203" pitchFamily="34" charset="0"/>
              </a:rPr>
              <a:t>Surinov</a:t>
            </a:r>
            <a:r>
              <a:rPr lang="en-US" sz="2000" dirty="0" smtClean="0">
                <a:latin typeface="Segoe UI Light" panose="020B0502040204020203" pitchFamily="34" charset="0"/>
              </a:rPr>
              <a:t> et at.</a:t>
            </a:r>
            <a:endParaRPr lang="ru-RU" sz="2800" dirty="0">
              <a:latin typeface="Segoe UI Light" panose="020B0502040204020203" pitchFamily="34" charset="0"/>
            </a:endParaRPr>
          </a:p>
        </p:txBody>
      </p:sp>
      <p:graphicFrame>
        <p:nvGraphicFramePr>
          <p:cNvPr id="6" name="Диаграмма 5"/>
          <p:cNvGraphicFramePr/>
          <p:nvPr>
            <p:extLst/>
          </p:nvPr>
        </p:nvGraphicFramePr>
        <p:xfrm>
          <a:off x="907" y="2191882"/>
          <a:ext cx="9143093" cy="4666118"/>
        </p:xfrm>
        <a:graphic>
          <a:graphicData uri="http://schemas.openxmlformats.org/drawingml/2006/chart">
            <c:chart xmlns:c="http://schemas.openxmlformats.org/drawingml/2006/chart" xmlns:r="http://schemas.openxmlformats.org/officeDocument/2006/relationships" r:id="rId3"/>
          </a:graphicData>
        </a:graphic>
      </p:graphicFrame>
      <p:sp>
        <p:nvSpPr>
          <p:cNvPr id="7" name="Прямоугольник 6"/>
          <p:cNvSpPr/>
          <p:nvPr/>
        </p:nvSpPr>
        <p:spPr>
          <a:xfrm>
            <a:off x="4293917" y="6151307"/>
            <a:ext cx="1060098" cy="369332"/>
          </a:xfrm>
          <a:prstGeom prst="rect">
            <a:avLst/>
          </a:prstGeom>
        </p:spPr>
        <p:txBody>
          <a:bodyPr wrap="none">
            <a:spAutoFit/>
          </a:bodyPr>
          <a:lstStyle/>
          <a:p>
            <a:r>
              <a:rPr lang="en-US" dirty="0" smtClean="0">
                <a:solidFill>
                  <a:schemeClr val="bg2">
                    <a:lumMod val="25000"/>
                  </a:schemeClr>
                </a:solidFill>
                <a:latin typeface="Segoe UI Light" panose="020B0502040204020203" pitchFamily="34" charset="0"/>
                <a:cs typeface="Segoe UI Light" panose="020B0502040204020203" pitchFamily="34" charset="0"/>
              </a:rPr>
              <a:t>of </a:t>
            </a:r>
            <a:r>
              <a:rPr lang="ru-RU" dirty="0" err="1" smtClean="0">
                <a:solidFill>
                  <a:schemeClr val="bg2">
                    <a:lumMod val="25000"/>
                  </a:schemeClr>
                </a:solidFill>
                <a:latin typeface="Segoe UI Light" panose="020B0502040204020203" pitchFamily="34" charset="0"/>
                <a:cs typeface="Segoe UI Light" panose="020B0502040204020203" pitchFamily="34" charset="0"/>
              </a:rPr>
              <a:t>spleen</a:t>
            </a:r>
            <a:endParaRPr lang="ru-RU" dirty="0">
              <a:solidFill>
                <a:schemeClr val="bg2">
                  <a:lumMod val="25000"/>
                </a:schemeClr>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995102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1235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DDE37F"/>
        </a:soli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stretch>
            <a:fillRect/>
          </a:stretch>
        </p:blipFill>
        <p:spPr>
          <a:xfrm>
            <a:off x="11702" y="995343"/>
            <a:ext cx="9132298" cy="4643457"/>
          </a:xfrm>
          <a:prstGeom prst="rect">
            <a:avLst/>
          </a:prstGeom>
        </p:spPr>
      </p:pic>
    </p:spTree>
    <p:extLst>
      <p:ext uri="{BB962C8B-B14F-4D97-AF65-F5344CB8AC3E}">
        <p14:creationId xmlns:p14="http://schemas.microsoft.com/office/powerpoint/2010/main" val="101856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DDE37F"/>
        </a:soli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71450" y="651440"/>
            <a:ext cx="8972550" cy="5258446"/>
          </a:xfrm>
          <a:prstGeom prst="rect">
            <a:avLst/>
          </a:prstGeom>
        </p:spPr>
      </p:pic>
    </p:spTree>
    <p:extLst>
      <p:ext uri="{BB962C8B-B14F-4D97-AF65-F5344CB8AC3E}">
        <p14:creationId xmlns:p14="http://schemas.microsoft.com/office/powerpoint/2010/main" val="58299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860" y="-1"/>
            <a:ext cx="9280476" cy="1077218"/>
          </a:xfrm>
          <a:prstGeom prst="rect">
            <a:avLst/>
          </a:prstGeom>
          <a:noFill/>
        </p:spPr>
        <p:txBody>
          <a:bodyPr wrap="square" rtlCol="0">
            <a:spAutoFit/>
          </a:bodyPr>
          <a:lstStyle/>
          <a:p>
            <a:pPr algn="ctr"/>
            <a:r>
              <a:rPr lang="en-US" sz="3200" b="1" dirty="0">
                <a:latin typeface="Segoe UI Light" panose="020B0502040204020203" pitchFamily="34" charset="0"/>
              </a:rPr>
              <a:t>IC of </a:t>
            </a:r>
            <a:r>
              <a:rPr lang="en-US" sz="3200" b="1" dirty="0" smtClean="0">
                <a:latin typeface="Segoe UI Light" panose="020B0502040204020203" pitchFamily="34" charset="0"/>
              </a:rPr>
              <a:t>Glucophage</a:t>
            </a:r>
            <a:r>
              <a:rPr lang="en-US" sz="3200" dirty="0">
                <a:latin typeface="Segoe UI Light" panose="020B0502040204020203" pitchFamily="34" charset="0"/>
              </a:rPr>
              <a:t/>
            </a:r>
            <a:br>
              <a:rPr lang="en-US" sz="3200" dirty="0">
                <a:latin typeface="Segoe UI Light" panose="020B0502040204020203" pitchFamily="34" charset="0"/>
              </a:rPr>
            </a:br>
            <a:r>
              <a:rPr lang="en-US" sz="3200" dirty="0">
                <a:latin typeface="Segoe UI Light" panose="020B0502040204020203" pitchFamily="34" charset="0"/>
              </a:rPr>
              <a:t>Impact on the pancreas</a:t>
            </a:r>
            <a:endParaRPr lang="ru-RU" sz="3200" dirty="0">
              <a:latin typeface="Segoe UI Light" panose="020B0502040204020203" pitchFamily="34" charset="0"/>
            </a:endParaRPr>
          </a:p>
        </p:txBody>
      </p:sp>
      <p:sp>
        <p:nvSpPr>
          <p:cNvPr id="5" name="TextBox 4"/>
          <p:cNvSpPr txBox="1"/>
          <p:nvPr/>
        </p:nvSpPr>
        <p:spPr>
          <a:xfrm>
            <a:off x="0" y="1507733"/>
            <a:ext cx="9144000" cy="461665"/>
          </a:xfrm>
          <a:prstGeom prst="rect">
            <a:avLst/>
          </a:prstGeom>
          <a:noFill/>
        </p:spPr>
        <p:txBody>
          <a:bodyPr wrap="square" rtlCol="0">
            <a:spAutoFit/>
          </a:bodyPr>
          <a:lstStyle/>
          <a:p>
            <a:pPr algn="ctr"/>
            <a:r>
              <a:rPr lang="en-US" sz="2400" dirty="0" smtClean="0">
                <a:latin typeface="Segoe UI Light" panose="020B0502040204020203" pitchFamily="34" charset="0"/>
              </a:rPr>
              <a:t>After a month of use, </a:t>
            </a:r>
            <a:r>
              <a:rPr lang="en-US" sz="2400" dirty="0">
                <a:latin typeface="Segoe UI Light" panose="020B0502040204020203" pitchFamily="34" charset="0"/>
              </a:rPr>
              <a:t>the insulin dose was reduced by </a:t>
            </a:r>
            <a:r>
              <a:rPr lang="en-US" sz="2400" dirty="0" smtClean="0">
                <a:latin typeface="Segoe UI Light" panose="020B0502040204020203" pitchFamily="34" charset="0"/>
              </a:rPr>
              <a:t>1/3</a:t>
            </a:r>
            <a:endParaRPr lang="ru-RU" sz="2400" dirty="0">
              <a:latin typeface="Segoe UI Light" panose="020B0502040204020203" pitchFamily="34" charset="0"/>
            </a:endParaRPr>
          </a:p>
        </p:txBody>
      </p:sp>
      <p:sp>
        <p:nvSpPr>
          <p:cNvPr id="6" name="TextBox 5"/>
          <p:cNvSpPr txBox="1"/>
          <p:nvPr/>
        </p:nvSpPr>
        <p:spPr>
          <a:xfrm>
            <a:off x="81920" y="2672007"/>
            <a:ext cx="9062080" cy="492443"/>
          </a:xfrm>
          <a:prstGeom prst="rect">
            <a:avLst/>
          </a:prstGeom>
          <a:noFill/>
        </p:spPr>
        <p:txBody>
          <a:bodyPr wrap="square" rtlCol="0">
            <a:spAutoFit/>
          </a:bodyPr>
          <a:lstStyle/>
          <a:p>
            <a:pPr algn="ctr"/>
            <a:r>
              <a:rPr lang="en-US" sz="2600" b="1" dirty="0" smtClean="0">
                <a:latin typeface="Segoe UI Light" panose="020B0502040204020203" pitchFamily="34" charset="0"/>
              </a:rPr>
              <a:t>Aim</a:t>
            </a:r>
            <a:r>
              <a:rPr lang="bg-BG" sz="2600" dirty="0" smtClean="0">
                <a:latin typeface="Segoe UI Light" panose="020B0502040204020203" pitchFamily="34" charset="0"/>
              </a:rPr>
              <a:t>: </a:t>
            </a:r>
            <a:r>
              <a:rPr lang="en-US" sz="2600" dirty="0">
                <a:latin typeface="Segoe UI Light" panose="020B0502040204020203" pitchFamily="34" charset="0"/>
              </a:rPr>
              <a:t>do not use insulin</a:t>
            </a:r>
            <a:endParaRPr lang="ru-RU" sz="2600" dirty="0">
              <a:latin typeface="Segoe UI Light" panose="020B0502040204020203" pitchFamily="34" charset="0"/>
            </a:endParaRPr>
          </a:p>
        </p:txBody>
      </p:sp>
      <p:sp>
        <p:nvSpPr>
          <p:cNvPr id="7" name="Прямоугольник 6"/>
          <p:cNvSpPr/>
          <p:nvPr/>
        </p:nvSpPr>
        <p:spPr>
          <a:xfrm>
            <a:off x="0" y="3948679"/>
            <a:ext cx="3114955" cy="2003883"/>
          </a:xfrm>
          <a:prstGeom prst="rect">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latin typeface="Segoe UI Light" panose="020B0502040204020203" pitchFamily="34" charset="0"/>
              </a:rPr>
              <a:t>1</a:t>
            </a:r>
            <a:endParaRPr lang="ru-RU" dirty="0">
              <a:solidFill>
                <a:schemeClr val="tx1"/>
              </a:solidFill>
              <a:latin typeface="Segoe UI Light" panose="020B0502040204020203" pitchFamily="34" charset="0"/>
            </a:endParaRPr>
          </a:p>
        </p:txBody>
      </p:sp>
      <p:sp>
        <p:nvSpPr>
          <p:cNvPr id="8" name="Прямоугольник 7"/>
          <p:cNvSpPr/>
          <p:nvPr/>
        </p:nvSpPr>
        <p:spPr>
          <a:xfrm>
            <a:off x="5777198" y="4931118"/>
            <a:ext cx="932329" cy="990600"/>
          </a:xfrm>
          <a:prstGeom prst="rect">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latin typeface="Segoe UI Light" panose="020B0502040204020203" pitchFamily="34" charset="0"/>
              </a:rPr>
              <a:t>1/2</a:t>
            </a:r>
            <a:endParaRPr lang="ru-RU" dirty="0">
              <a:solidFill>
                <a:schemeClr val="tx1"/>
              </a:solidFill>
              <a:latin typeface="Segoe UI Light" panose="020B0502040204020203" pitchFamily="34" charset="0"/>
            </a:endParaRPr>
          </a:p>
        </p:txBody>
      </p:sp>
      <p:sp>
        <p:nvSpPr>
          <p:cNvPr id="9" name="Прямоугольник 8"/>
          <p:cNvSpPr/>
          <p:nvPr/>
        </p:nvSpPr>
        <p:spPr>
          <a:xfrm>
            <a:off x="3979912" y="4435818"/>
            <a:ext cx="932329" cy="1485900"/>
          </a:xfrm>
          <a:prstGeom prst="rect">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latin typeface="Segoe UI Light" panose="020B0502040204020203" pitchFamily="34" charset="0"/>
              </a:rPr>
              <a:t>2/3</a:t>
            </a:r>
            <a:endParaRPr lang="ru-RU" dirty="0">
              <a:solidFill>
                <a:schemeClr val="tx1"/>
              </a:solidFill>
              <a:latin typeface="Segoe UI Light" panose="020B0502040204020203" pitchFamily="34" charset="0"/>
            </a:endParaRPr>
          </a:p>
        </p:txBody>
      </p:sp>
      <p:sp>
        <p:nvSpPr>
          <p:cNvPr id="10" name="Прямоугольник 9"/>
          <p:cNvSpPr/>
          <p:nvPr/>
        </p:nvSpPr>
        <p:spPr>
          <a:xfrm flipV="1">
            <a:off x="7574484" y="5921716"/>
            <a:ext cx="1569516" cy="45719"/>
          </a:xfrm>
          <a:prstGeom prst="rect">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smtClean="0">
              <a:solidFill>
                <a:schemeClr val="tx1"/>
              </a:solidFill>
              <a:latin typeface="Segoe UI Light" panose="020B0502040204020203" pitchFamily="34" charset="0"/>
            </a:endParaRPr>
          </a:p>
          <a:p>
            <a:pPr algn="ctr"/>
            <a:r>
              <a:rPr lang="ru-RU" sz="2400" dirty="0" smtClean="0">
                <a:solidFill>
                  <a:schemeClr val="tx1"/>
                </a:solidFill>
                <a:latin typeface="Segoe UI Light" panose="020B0502040204020203" pitchFamily="34" charset="0"/>
              </a:rPr>
              <a:t>0</a:t>
            </a:r>
            <a:endParaRPr lang="ru-RU" sz="2400" dirty="0">
              <a:solidFill>
                <a:schemeClr val="tx1"/>
              </a:solidFill>
              <a:latin typeface="Segoe UI Light" panose="020B0502040204020203" pitchFamily="34" charset="0"/>
            </a:endParaRPr>
          </a:p>
        </p:txBody>
      </p:sp>
      <p:sp>
        <p:nvSpPr>
          <p:cNvPr id="11" name="TextBox 10"/>
          <p:cNvSpPr txBox="1"/>
          <p:nvPr/>
        </p:nvSpPr>
        <p:spPr>
          <a:xfrm>
            <a:off x="3714145" y="6004684"/>
            <a:ext cx="1463862" cy="369332"/>
          </a:xfrm>
          <a:prstGeom prst="rect">
            <a:avLst/>
          </a:prstGeom>
          <a:noFill/>
        </p:spPr>
        <p:txBody>
          <a:bodyPr wrap="none" rtlCol="0">
            <a:spAutoFit/>
          </a:bodyPr>
          <a:lstStyle/>
          <a:p>
            <a:r>
              <a:rPr lang="ru-RU" dirty="0" smtClean="0">
                <a:latin typeface="Segoe UI Light" panose="020B0502040204020203" pitchFamily="34" charset="0"/>
              </a:rPr>
              <a:t>Через месяц</a:t>
            </a:r>
            <a:endParaRPr lang="ru-RU" dirty="0">
              <a:latin typeface="Segoe UI Light" panose="020B0502040204020203" pitchFamily="34" charset="0"/>
            </a:endParaRPr>
          </a:p>
        </p:txBody>
      </p:sp>
      <p:sp>
        <p:nvSpPr>
          <p:cNvPr id="12" name="TextBox 11"/>
          <p:cNvSpPr txBox="1"/>
          <p:nvPr/>
        </p:nvSpPr>
        <p:spPr>
          <a:xfrm>
            <a:off x="5363954" y="6004684"/>
            <a:ext cx="1758815" cy="369332"/>
          </a:xfrm>
          <a:prstGeom prst="rect">
            <a:avLst/>
          </a:prstGeom>
          <a:noFill/>
        </p:spPr>
        <p:txBody>
          <a:bodyPr wrap="none" rtlCol="0">
            <a:spAutoFit/>
          </a:bodyPr>
          <a:lstStyle/>
          <a:p>
            <a:r>
              <a:rPr lang="ru-RU" dirty="0" smtClean="0">
                <a:latin typeface="Segoe UI Light" panose="020B0502040204020203" pitchFamily="34" charset="0"/>
              </a:rPr>
              <a:t>Через 2 месяца</a:t>
            </a:r>
            <a:endParaRPr lang="ru-RU" dirty="0">
              <a:latin typeface="Segoe UI Light" panose="020B0502040204020203" pitchFamily="34" charset="0"/>
            </a:endParaRPr>
          </a:p>
        </p:txBody>
      </p:sp>
      <p:sp>
        <p:nvSpPr>
          <p:cNvPr id="13" name="TextBox 12"/>
          <p:cNvSpPr txBox="1"/>
          <p:nvPr/>
        </p:nvSpPr>
        <p:spPr>
          <a:xfrm>
            <a:off x="-52900" y="6004684"/>
            <a:ext cx="3220753" cy="369332"/>
          </a:xfrm>
          <a:prstGeom prst="rect">
            <a:avLst/>
          </a:prstGeom>
          <a:noFill/>
        </p:spPr>
        <p:txBody>
          <a:bodyPr wrap="none" rtlCol="0">
            <a:spAutoFit/>
          </a:bodyPr>
          <a:lstStyle/>
          <a:p>
            <a:r>
              <a:rPr lang="ru-RU" dirty="0" smtClean="0">
                <a:latin typeface="Segoe UI Light" panose="020B0502040204020203" pitchFamily="34" charset="0"/>
              </a:rPr>
              <a:t>До использования </a:t>
            </a:r>
            <a:r>
              <a:rPr lang="en-US" dirty="0" smtClean="0">
                <a:latin typeface="Segoe UI Light" panose="020B0502040204020203" pitchFamily="34" charset="0"/>
              </a:rPr>
              <a:t>IC Medicals</a:t>
            </a:r>
            <a:endParaRPr lang="ru-RU" dirty="0">
              <a:latin typeface="Segoe UI Light" panose="020B0502040204020203" pitchFamily="34" charset="0"/>
            </a:endParaRPr>
          </a:p>
        </p:txBody>
      </p:sp>
      <p:sp>
        <p:nvSpPr>
          <p:cNvPr id="21" name="TextBox 20"/>
          <p:cNvSpPr txBox="1"/>
          <p:nvPr/>
        </p:nvSpPr>
        <p:spPr>
          <a:xfrm>
            <a:off x="0" y="2111036"/>
            <a:ext cx="9144000" cy="477054"/>
          </a:xfrm>
          <a:prstGeom prst="rect">
            <a:avLst/>
          </a:prstGeom>
          <a:noFill/>
        </p:spPr>
        <p:txBody>
          <a:bodyPr wrap="square" rtlCol="0">
            <a:spAutoFit/>
          </a:bodyPr>
          <a:lstStyle/>
          <a:p>
            <a:pPr algn="ctr"/>
            <a:r>
              <a:rPr lang="en-US" sz="2500" dirty="0" smtClean="0">
                <a:latin typeface="Segoe UI Light" panose="020B0502040204020203" pitchFamily="34" charset="0"/>
              </a:rPr>
              <a:t>One month later </a:t>
            </a:r>
            <a:r>
              <a:rPr lang="en-US" sz="2500" dirty="0">
                <a:latin typeface="Segoe UI Light" panose="020B0502040204020203" pitchFamily="34" charset="0"/>
              </a:rPr>
              <a:t>the dose was decreased by </a:t>
            </a:r>
            <a:r>
              <a:rPr lang="en-US" sz="2500" dirty="0" smtClean="0">
                <a:latin typeface="Segoe UI Light" panose="020B0502040204020203" pitchFamily="34" charset="0"/>
              </a:rPr>
              <a:t>1/2</a:t>
            </a:r>
            <a:endParaRPr lang="ru-RU" sz="2500" dirty="0">
              <a:latin typeface="Segoe UI Light" panose="020B0502040204020203" pitchFamily="34" charset="0"/>
            </a:endParaRPr>
          </a:p>
        </p:txBody>
      </p:sp>
      <p:sp>
        <p:nvSpPr>
          <p:cNvPr id="24" name="Полилиния 23"/>
          <p:cNvSpPr/>
          <p:nvPr/>
        </p:nvSpPr>
        <p:spPr>
          <a:xfrm>
            <a:off x="2191657" y="3222171"/>
            <a:ext cx="6023429" cy="2467429"/>
          </a:xfrm>
          <a:custGeom>
            <a:avLst/>
            <a:gdLst>
              <a:gd name="connsiteX0" fmla="*/ 0 w 6023429"/>
              <a:gd name="connsiteY0" fmla="*/ 0 h 2467429"/>
              <a:gd name="connsiteX1" fmla="*/ 899886 w 6023429"/>
              <a:gd name="connsiteY1" fmla="*/ 638629 h 2467429"/>
              <a:gd name="connsiteX2" fmla="*/ 2598057 w 6023429"/>
              <a:gd name="connsiteY2" fmla="*/ 1204686 h 2467429"/>
              <a:gd name="connsiteX3" fmla="*/ 4223657 w 6023429"/>
              <a:gd name="connsiteY3" fmla="*/ 1698172 h 2467429"/>
              <a:gd name="connsiteX4" fmla="*/ 6023429 w 6023429"/>
              <a:gd name="connsiteY4" fmla="*/ 2467429 h 2467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3429" h="2467429">
                <a:moveTo>
                  <a:pt x="0" y="0"/>
                </a:moveTo>
                <a:cubicBezTo>
                  <a:pt x="233438" y="218924"/>
                  <a:pt x="466877" y="437848"/>
                  <a:pt x="899886" y="638629"/>
                </a:cubicBezTo>
                <a:cubicBezTo>
                  <a:pt x="1332896" y="839410"/>
                  <a:pt x="2044095" y="1028096"/>
                  <a:pt x="2598057" y="1204686"/>
                </a:cubicBezTo>
                <a:cubicBezTo>
                  <a:pt x="3152019" y="1381276"/>
                  <a:pt x="3652762" y="1487715"/>
                  <a:pt x="4223657" y="1698172"/>
                </a:cubicBezTo>
                <a:cubicBezTo>
                  <a:pt x="4794552" y="1908629"/>
                  <a:pt x="5408990" y="2188029"/>
                  <a:pt x="6023429" y="2467429"/>
                </a:cubicBezTo>
              </a:path>
            </a:pathLst>
          </a:custGeom>
          <a:ln>
            <a:prstDash val="lgDash"/>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ru-RU"/>
          </a:p>
        </p:txBody>
      </p:sp>
    </p:spTree>
    <p:extLst>
      <p:ext uri="{BB962C8B-B14F-4D97-AF65-F5344CB8AC3E}">
        <p14:creationId xmlns:p14="http://schemas.microsoft.com/office/powerpoint/2010/main" val="423539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0" y="704850"/>
            <a:ext cx="9144000" cy="3662541"/>
          </a:xfrm>
          <a:prstGeom prst="rect">
            <a:avLst/>
          </a:prstGeom>
          <a:noFill/>
        </p:spPr>
        <p:txBody>
          <a:bodyPr wrap="square" rtlCol="0">
            <a:spAutoFit/>
          </a:bodyPr>
          <a:lstStyle/>
          <a:p>
            <a:r>
              <a:rPr lang="en-US" sz="3200" dirty="0" smtClean="0">
                <a:solidFill>
                  <a:schemeClr val="bg1"/>
                </a:solidFill>
              </a:rPr>
              <a:t>Conclusions:</a:t>
            </a:r>
          </a:p>
          <a:p>
            <a:endParaRPr lang="en-US" sz="3200" dirty="0" smtClean="0">
              <a:solidFill>
                <a:schemeClr val="bg1"/>
              </a:solidFill>
            </a:endParaRPr>
          </a:p>
          <a:p>
            <a:pPr marL="342900" indent="-342900">
              <a:buAutoNum type="arabicPeriod"/>
            </a:pPr>
            <a:r>
              <a:rPr lang="en-US" sz="2400" dirty="0" smtClean="0">
                <a:solidFill>
                  <a:schemeClr val="bg1"/>
                </a:solidFill>
              </a:rPr>
              <a:t>Electromagnetic field can be a carrier of information</a:t>
            </a:r>
          </a:p>
          <a:p>
            <a:pPr marL="342900" indent="-342900">
              <a:buAutoNum type="arabicPeriod"/>
            </a:pPr>
            <a:endParaRPr lang="en-US" sz="2400" dirty="0">
              <a:solidFill>
                <a:schemeClr val="bg1"/>
              </a:solidFill>
            </a:endParaRPr>
          </a:p>
          <a:p>
            <a:pPr marL="342900" indent="-342900">
              <a:buAutoNum type="arabicPeriod"/>
            </a:pPr>
            <a:r>
              <a:rPr lang="en-US" sz="2400" dirty="0" smtClean="0">
                <a:solidFill>
                  <a:schemeClr val="bg1"/>
                </a:solidFill>
              </a:rPr>
              <a:t>We may use “informational image” of the substance instead of substance to start changes of material (physical, biological objects) </a:t>
            </a:r>
          </a:p>
          <a:p>
            <a:pPr marL="342900" indent="-342900">
              <a:buAutoNum type="arabicPeriod"/>
            </a:pPr>
            <a:endParaRPr lang="en-US" sz="2400" dirty="0">
              <a:solidFill>
                <a:schemeClr val="bg1"/>
              </a:solidFill>
            </a:endParaRPr>
          </a:p>
          <a:p>
            <a:pPr marL="342900" indent="-342900">
              <a:buAutoNum type="arabicPeriod"/>
            </a:pPr>
            <a:r>
              <a:rPr lang="en-US" sz="2400" dirty="0" smtClean="0">
                <a:solidFill>
                  <a:schemeClr val="bg1"/>
                </a:solidFill>
              </a:rPr>
              <a:t>There are promising  perspectives of using Informational Technologies in different kind of everyday life.  </a:t>
            </a:r>
            <a:endParaRPr lang="ru-RU" sz="2400" dirty="0">
              <a:solidFill>
                <a:schemeClr val="bg1"/>
              </a:solidFill>
            </a:endParaRPr>
          </a:p>
        </p:txBody>
      </p:sp>
    </p:spTree>
    <p:extLst>
      <p:ext uri="{BB962C8B-B14F-4D97-AF65-F5344CB8AC3E}">
        <p14:creationId xmlns:p14="http://schemas.microsoft.com/office/powerpoint/2010/main" val="272655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4809"/>
            <a:ext cx="9144000" cy="5128381"/>
          </a:xfrm>
          <a:prstGeom prst="rect">
            <a:avLst/>
          </a:prstGeom>
        </p:spPr>
      </p:pic>
      <p:grpSp>
        <p:nvGrpSpPr>
          <p:cNvPr id="2" name="Группа 1"/>
          <p:cNvGrpSpPr/>
          <p:nvPr/>
        </p:nvGrpSpPr>
        <p:grpSpPr>
          <a:xfrm>
            <a:off x="905" y="5189624"/>
            <a:ext cx="9143095" cy="803566"/>
            <a:chOff x="905" y="4891314"/>
            <a:chExt cx="9143095" cy="803566"/>
          </a:xfrm>
        </p:grpSpPr>
        <p:sp>
          <p:nvSpPr>
            <p:cNvPr id="3" name="Прямоугольник 2"/>
            <p:cNvSpPr/>
            <p:nvPr/>
          </p:nvSpPr>
          <p:spPr>
            <a:xfrm>
              <a:off x="905" y="4891314"/>
              <a:ext cx="9143095" cy="803566"/>
            </a:xfrm>
            <a:prstGeom prst="rect">
              <a:avLst/>
            </a:prstGeom>
            <a:solidFill>
              <a:srgbClr val="00B0F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30" dirty="0"/>
            </a:p>
          </p:txBody>
        </p:sp>
        <p:grpSp>
          <p:nvGrpSpPr>
            <p:cNvPr id="5" name="Группа 4"/>
            <p:cNvGrpSpPr/>
            <p:nvPr/>
          </p:nvGrpSpPr>
          <p:grpSpPr>
            <a:xfrm>
              <a:off x="206506" y="5012167"/>
              <a:ext cx="8852835" cy="543778"/>
              <a:chOff x="643167" y="2387032"/>
              <a:chExt cx="6578264" cy="324076"/>
            </a:xfrm>
          </p:grpSpPr>
          <p:sp>
            <p:nvSpPr>
              <p:cNvPr id="6" name="TextBox 5"/>
              <p:cNvSpPr txBox="1"/>
              <p:nvPr/>
            </p:nvSpPr>
            <p:spPr>
              <a:xfrm>
                <a:off x="643167" y="2387033"/>
                <a:ext cx="785499" cy="321187"/>
              </a:xfrm>
              <a:prstGeom prst="rect">
                <a:avLst/>
              </a:prstGeom>
              <a:noFill/>
            </p:spPr>
            <p:txBody>
              <a:bodyPr wrap="square" rtlCol="0">
                <a:spAutoFit/>
              </a:bodyPr>
              <a:lstStyle/>
              <a:p>
                <a:r>
                  <a:rPr lang="en-US" sz="2902" dirty="0">
                    <a:latin typeface="Segoe UI Light" panose="020B0502040204020203" pitchFamily="34" charset="0"/>
                  </a:rPr>
                  <a:t>Free</a:t>
                </a:r>
                <a:endParaRPr lang="ru-RU" sz="2902" dirty="0">
                  <a:latin typeface="Segoe UI Light" panose="020B0502040204020203" pitchFamily="34" charset="0"/>
                </a:endParaRPr>
              </a:p>
            </p:txBody>
          </p:sp>
          <p:sp>
            <p:nvSpPr>
              <p:cNvPr id="7" name="TextBox 6"/>
              <p:cNvSpPr txBox="1"/>
              <p:nvPr/>
            </p:nvSpPr>
            <p:spPr>
              <a:xfrm>
                <a:off x="1938484" y="2389921"/>
                <a:ext cx="1292791" cy="321187"/>
              </a:xfrm>
              <a:prstGeom prst="rect">
                <a:avLst/>
              </a:prstGeom>
              <a:noFill/>
            </p:spPr>
            <p:txBody>
              <a:bodyPr wrap="square" rtlCol="0">
                <a:spAutoFit/>
              </a:bodyPr>
              <a:lstStyle/>
              <a:p>
                <a:r>
                  <a:rPr lang="en-US" sz="2902" dirty="0">
                    <a:latin typeface="Segoe UI Light" panose="020B0502040204020203" pitchFamily="34" charset="0"/>
                  </a:rPr>
                  <a:t>Effective</a:t>
                </a:r>
                <a:endParaRPr lang="ru-RU" sz="2902" dirty="0">
                  <a:latin typeface="Segoe UI Light" panose="020B0502040204020203" pitchFamily="34" charset="0"/>
                </a:endParaRPr>
              </a:p>
            </p:txBody>
          </p:sp>
          <p:sp>
            <p:nvSpPr>
              <p:cNvPr id="8" name="TextBox 7"/>
              <p:cNvSpPr txBox="1"/>
              <p:nvPr/>
            </p:nvSpPr>
            <p:spPr>
              <a:xfrm>
                <a:off x="3741093" y="2387032"/>
                <a:ext cx="733167" cy="321187"/>
              </a:xfrm>
              <a:prstGeom prst="rect">
                <a:avLst/>
              </a:prstGeom>
              <a:noFill/>
            </p:spPr>
            <p:txBody>
              <a:bodyPr wrap="square" rtlCol="0">
                <a:spAutoFit/>
              </a:bodyPr>
              <a:lstStyle/>
              <a:p>
                <a:r>
                  <a:rPr lang="en-US" sz="2902" dirty="0">
                    <a:latin typeface="Segoe UI Light" panose="020B0502040204020203" pitchFamily="34" charset="0"/>
                  </a:rPr>
                  <a:t>Safe</a:t>
                </a:r>
                <a:endParaRPr lang="ru-RU" sz="2902" dirty="0">
                  <a:latin typeface="Segoe UI Light" panose="020B0502040204020203" pitchFamily="34" charset="0"/>
                </a:endParaRPr>
              </a:p>
            </p:txBody>
          </p:sp>
          <p:sp>
            <p:nvSpPr>
              <p:cNvPr id="9" name="TextBox 8"/>
              <p:cNvSpPr txBox="1"/>
              <p:nvPr/>
            </p:nvSpPr>
            <p:spPr>
              <a:xfrm>
                <a:off x="4984078" y="2387032"/>
                <a:ext cx="2237353" cy="321187"/>
              </a:xfrm>
              <a:prstGeom prst="rect">
                <a:avLst/>
              </a:prstGeom>
              <a:noFill/>
            </p:spPr>
            <p:txBody>
              <a:bodyPr wrap="square" rtlCol="0">
                <a:spAutoFit/>
              </a:bodyPr>
              <a:lstStyle/>
              <a:p>
                <a:r>
                  <a:rPr lang="en-US" sz="2902" dirty="0">
                    <a:latin typeface="Segoe UI Light" panose="020B0502040204020203" pitchFamily="34" charset="0"/>
                  </a:rPr>
                  <a:t>Always available</a:t>
                </a:r>
                <a:endParaRPr lang="ru-RU" sz="2902" dirty="0">
                  <a:latin typeface="Segoe UI Light" panose="020B0502040204020203" pitchFamily="34" charset="0"/>
                </a:endParaRPr>
              </a:p>
            </p:txBody>
          </p:sp>
        </p:grpSp>
      </p:grpSp>
    </p:spTree>
    <p:extLst>
      <p:ext uri="{BB962C8B-B14F-4D97-AF65-F5344CB8AC3E}">
        <p14:creationId xmlns:p14="http://schemas.microsoft.com/office/powerpoint/2010/main" val="1114501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Группа 76"/>
          <p:cNvGrpSpPr/>
          <p:nvPr/>
        </p:nvGrpSpPr>
        <p:grpSpPr>
          <a:xfrm>
            <a:off x="1" y="0"/>
            <a:ext cx="9143999" cy="6858000"/>
            <a:chOff x="0" y="0"/>
            <a:chExt cx="9931400" cy="6721254"/>
          </a:xfrm>
          <a:solidFill>
            <a:srgbClr val="FBF1E9"/>
          </a:solidFill>
        </p:grpSpPr>
        <p:sp>
          <p:nvSpPr>
            <p:cNvPr id="75" name="Прямоугольник 74"/>
            <p:cNvSpPr/>
            <p:nvPr/>
          </p:nvSpPr>
          <p:spPr>
            <a:xfrm>
              <a:off x="0" y="0"/>
              <a:ext cx="4965701" cy="67212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6" name="Прямоугольник 75"/>
            <p:cNvSpPr/>
            <p:nvPr/>
          </p:nvSpPr>
          <p:spPr>
            <a:xfrm>
              <a:off x="4965700" y="0"/>
              <a:ext cx="4965700" cy="6721254"/>
            </a:xfrm>
            <a:prstGeom prst="rect">
              <a:avLst/>
            </a:prstGeom>
            <a:solidFill>
              <a:srgbClr val="EC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 name="Группа 1"/>
          <p:cNvGrpSpPr/>
          <p:nvPr/>
        </p:nvGrpSpPr>
        <p:grpSpPr>
          <a:xfrm>
            <a:off x="628789" y="3078970"/>
            <a:ext cx="4076700" cy="2707183"/>
            <a:chOff x="-48795" y="3566163"/>
            <a:chExt cx="4076700" cy="2707183"/>
          </a:xfrm>
        </p:grpSpPr>
        <p:pic>
          <p:nvPicPr>
            <p:cNvPr id="72" name="Picture 2" descr="Old Padl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95" y="3566163"/>
              <a:ext cx="4076700" cy="270718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29" name="Группа 28"/>
            <p:cNvGrpSpPr/>
            <p:nvPr/>
          </p:nvGrpSpPr>
          <p:grpSpPr>
            <a:xfrm rot="18426734" flipV="1">
              <a:off x="2107802" y="4581256"/>
              <a:ext cx="1388413" cy="938253"/>
              <a:chOff x="6332992" y="2075541"/>
              <a:chExt cx="4495848" cy="4093030"/>
            </a:xfrm>
          </p:grpSpPr>
          <p:sp>
            <p:nvSpPr>
              <p:cNvPr id="10" name="Полилиния 9"/>
              <p:cNvSpPr/>
              <p:nvPr/>
            </p:nvSpPr>
            <p:spPr>
              <a:xfrm flipV="1">
                <a:off x="8708571" y="2075542"/>
                <a:ext cx="2120269" cy="4093029"/>
              </a:xfrm>
              <a:custGeom>
                <a:avLst/>
                <a:gdLst>
                  <a:gd name="connsiteX0" fmla="*/ 0 w 2120269"/>
                  <a:gd name="connsiteY0" fmla="*/ 0 h 4093029"/>
                  <a:gd name="connsiteX1" fmla="*/ 1494972 w 2120269"/>
                  <a:gd name="connsiteY1" fmla="*/ 638629 h 4093029"/>
                  <a:gd name="connsiteX2" fmla="*/ 2119086 w 2120269"/>
                  <a:gd name="connsiteY2" fmla="*/ 1930400 h 4093029"/>
                  <a:gd name="connsiteX3" fmla="*/ 1611086 w 2120269"/>
                  <a:gd name="connsiteY3" fmla="*/ 3410857 h 4093029"/>
                  <a:gd name="connsiteX4" fmla="*/ 275772 w 2120269"/>
                  <a:gd name="connsiteY4" fmla="*/ 4093029 h 4093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0269" h="4093029">
                    <a:moveTo>
                      <a:pt x="0" y="0"/>
                    </a:moveTo>
                    <a:cubicBezTo>
                      <a:pt x="570895" y="158448"/>
                      <a:pt x="1141791" y="316896"/>
                      <a:pt x="1494972" y="638629"/>
                    </a:cubicBezTo>
                    <a:cubicBezTo>
                      <a:pt x="1848153" y="960362"/>
                      <a:pt x="2099734" y="1468362"/>
                      <a:pt x="2119086" y="1930400"/>
                    </a:cubicBezTo>
                    <a:cubicBezTo>
                      <a:pt x="2138438" y="2392438"/>
                      <a:pt x="1918305" y="3050419"/>
                      <a:pt x="1611086" y="3410857"/>
                    </a:cubicBezTo>
                    <a:cubicBezTo>
                      <a:pt x="1303867" y="3771295"/>
                      <a:pt x="789819" y="3932162"/>
                      <a:pt x="275772" y="4093029"/>
                    </a:cubicBezTo>
                  </a:path>
                </a:pathLst>
              </a:custGeom>
              <a:noFill/>
              <a:ln w="57150">
                <a:solidFill>
                  <a:schemeClr val="accent2">
                    <a:lumMod val="75000"/>
                  </a:schemeClr>
                </a:solidFill>
                <a:prstDash val="sysDash"/>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4" name="Полилиния 73"/>
              <p:cNvSpPr/>
              <p:nvPr/>
            </p:nvSpPr>
            <p:spPr>
              <a:xfrm flipH="1">
                <a:off x="6332992" y="2075541"/>
                <a:ext cx="2120269" cy="4093029"/>
              </a:xfrm>
              <a:custGeom>
                <a:avLst/>
                <a:gdLst>
                  <a:gd name="connsiteX0" fmla="*/ 0 w 2120269"/>
                  <a:gd name="connsiteY0" fmla="*/ 0 h 4093029"/>
                  <a:gd name="connsiteX1" fmla="*/ 1494972 w 2120269"/>
                  <a:gd name="connsiteY1" fmla="*/ 638629 h 4093029"/>
                  <a:gd name="connsiteX2" fmla="*/ 2119086 w 2120269"/>
                  <a:gd name="connsiteY2" fmla="*/ 1930400 h 4093029"/>
                  <a:gd name="connsiteX3" fmla="*/ 1611086 w 2120269"/>
                  <a:gd name="connsiteY3" fmla="*/ 3410857 h 4093029"/>
                  <a:gd name="connsiteX4" fmla="*/ 275772 w 2120269"/>
                  <a:gd name="connsiteY4" fmla="*/ 4093029 h 4093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0269" h="4093029">
                    <a:moveTo>
                      <a:pt x="0" y="0"/>
                    </a:moveTo>
                    <a:cubicBezTo>
                      <a:pt x="570895" y="158448"/>
                      <a:pt x="1141791" y="316896"/>
                      <a:pt x="1494972" y="638629"/>
                    </a:cubicBezTo>
                    <a:cubicBezTo>
                      <a:pt x="1848153" y="960362"/>
                      <a:pt x="2099734" y="1468362"/>
                      <a:pt x="2119086" y="1930400"/>
                    </a:cubicBezTo>
                    <a:cubicBezTo>
                      <a:pt x="2138438" y="2392438"/>
                      <a:pt x="1918305" y="3050419"/>
                      <a:pt x="1611086" y="3410857"/>
                    </a:cubicBezTo>
                    <a:cubicBezTo>
                      <a:pt x="1303867" y="3771295"/>
                      <a:pt x="789819" y="3932162"/>
                      <a:pt x="275772" y="4093029"/>
                    </a:cubicBezTo>
                  </a:path>
                </a:pathLst>
              </a:custGeom>
              <a:noFill/>
              <a:ln w="57150">
                <a:solidFill>
                  <a:schemeClr val="accent2">
                    <a:lumMod val="75000"/>
                  </a:schemeClr>
                </a:solidFill>
                <a:prstDash val="sysDash"/>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grpSp>
        <p:nvGrpSpPr>
          <p:cNvPr id="3" name="Группа 2"/>
          <p:cNvGrpSpPr/>
          <p:nvPr/>
        </p:nvGrpSpPr>
        <p:grpSpPr>
          <a:xfrm>
            <a:off x="5136591" y="3183730"/>
            <a:ext cx="4226062" cy="3197721"/>
            <a:chOff x="5173249" y="3089878"/>
            <a:chExt cx="4226062" cy="3197721"/>
          </a:xfrm>
        </p:grpSpPr>
        <p:pic>
          <p:nvPicPr>
            <p:cNvPr id="73" name="Picture 6" descr="Hotel Key Cards Manufacturer and Other from U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3249" y="3089878"/>
              <a:ext cx="4226062" cy="319772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46" name="Группа 45"/>
            <p:cNvGrpSpPr/>
            <p:nvPr/>
          </p:nvGrpSpPr>
          <p:grpSpPr>
            <a:xfrm>
              <a:off x="7286171" y="3112697"/>
              <a:ext cx="1485674" cy="858833"/>
              <a:chOff x="7286171" y="1682808"/>
              <a:chExt cx="1485674" cy="858833"/>
            </a:xfrm>
          </p:grpSpPr>
          <p:grpSp>
            <p:nvGrpSpPr>
              <p:cNvPr id="39" name="Группа 38"/>
              <p:cNvGrpSpPr/>
              <p:nvPr/>
            </p:nvGrpSpPr>
            <p:grpSpPr>
              <a:xfrm>
                <a:off x="7286171" y="1682808"/>
                <a:ext cx="1146629" cy="858833"/>
                <a:chOff x="7286171" y="1682808"/>
                <a:chExt cx="1146629" cy="858833"/>
              </a:xfrm>
            </p:grpSpPr>
            <p:sp>
              <p:nvSpPr>
                <p:cNvPr id="30" name="Полилиния 29"/>
                <p:cNvSpPr/>
                <p:nvPr/>
              </p:nvSpPr>
              <p:spPr>
                <a:xfrm>
                  <a:off x="7286171" y="1682808"/>
                  <a:ext cx="1146629" cy="349192"/>
                </a:xfrm>
                <a:custGeom>
                  <a:avLst/>
                  <a:gdLst>
                    <a:gd name="connsiteX0" fmla="*/ 1146629 w 1146629"/>
                    <a:gd name="connsiteY0" fmla="*/ 15363 h 349192"/>
                    <a:gd name="connsiteX1" fmla="*/ 653143 w 1146629"/>
                    <a:gd name="connsiteY1" fmla="*/ 15363 h 349192"/>
                    <a:gd name="connsiteX2" fmla="*/ 537029 w 1146629"/>
                    <a:gd name="connsiteY2" fmla="*/ 175021 h 349192"/>
                    <a:gd name="connsiteX3" fmla="*/ 0 w 1146629"/>
                    <a:gd name="connsiteY3" fmla="*/ 349192 h 349192"/>
                  </a:gdLst>
                  <a:ahLst/>
                  <a:cxnLst>
                    <a:cxn ang="0">
                      <a:pos x="connsiteX0" y="connsiteY0"/>
                    </a:cxn>
                    <a:cxn ang="0">
                      <a:pos x="connsiteX1" y="connsiteY1"/>
                    </a:cxn>
                    <a:cxn ang="0">
                      <a:pos x="connsiteX2" y="connsiteY2"/>
                    </a:cxn>
                    <a:cxn ang="0">
                      <a:pos x="connsiteX3" y="connsiteY3"/>
                    </a:cxn>
                  </a:cxnLst>
                  <a:rect l="l" t="t" r="r" b="b"/>
                  <a:pathLst>
                    <a:path w="1146629" h="349192">
                      <a:moveTo>
                        <a:pt x="1146629" y="15363"/>
                      </a:moveTo>
                      <a:cubicBezTo>
                        <a:pt x="950686" y="2058"/>
                        <a:pt x="754743" y="-11247"/>
                        <a:pt x="653143" y="15363"/>
                      </a:cubicBezTo>
                      <a:cubicBezTo>
                        <a:pt x="551543" y="41973"/>
                        <a:pt x="645886" y="119383"/>
                        <a:pt x="537029" y="175021"/>
                      </a:cubicBezTo>
                      <a:cubicBezTo>
                        <a:pt x="428172" y="230659"/>
                        <a:pt x="214086" y="289925"/>
                        <a:pt x="0" y="349192"/>
                      </a:cubicBezTo>
                    </a:path>
                  </a:pathLst>
                </a:cu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Полилиния 32"/>
                <p:cNvSpPr/>
                <p:nvPr/>
              </p:nvSpPr>
              <p:spPr>
                <a:xfrm>
                  <a:off x="7518400" y="2278743"/>
                  <a:ext cx="870857" cy="262898"/>
                </a:xfrm>
                <a:custGeom>
                  <a:avLst/>
                  <a:gdLst>
                    <a:gd name="connsiteX0" fmla="*/ 870857 w 870857"/>
                    <a:gd name="connsiteY0" fmla="*/ 159657 h 262898"/>
                    <a:gd name="connsiteX1" fmla="*/ 711200 w 870857"/>
                    <a:gd name="connsiteY1" fmla="*/ 261257 h 262898"/>
                    <a:gd name="connsiteX2" fmla="*/ 362857 w 870857"/>
                    <a:gd name="connsiteY2" fmla="*/ 87086 h 262898"/>
                    <a:gd name="connsiteX3" fmla="*/ 0 w 870857"/>
                    <a:gd name="connsiteY3" fmla="*/ 0 h 262898"/>
                  </a:gdLst>
                  <a:ahLst/>
                  <a:cxnLst>
                    <a:cxn ang="0">
                      <a:pos x="connsiteX0" y="connsiteY0"/>
                    </a:cxn>
                    <a:cxn ang="0">
                      <a:pos x="connsiteX1" y="connsiteY1"/>
                    </a:cxn>
                    <a:cxn ang="0">
                      <a:pos x="connsiteX2" y="connsiteY2"/>
                    </a:cxn>
                    <a:cxn ang="0">
                      <a:pos x="connsiteX3" y="connsiteY3"/>
                    </a:cxn>
                  </a:cxnLst>
                  <a:rect l="l" t="t" r="r" b="b"/>
                  <a:pathLst>
                    <a:path w="870857" h="262898">
                      <a:moveTo>
                        <a:pt x="870857" y="159657"/>
                      </a:moveTo>
                      <a:cubicBezTo>
                        <a:pt x="833362" y="216504"/>
                        <a:pt x="795867" y="273352"/>
                        <a:pt x="711200" y="261257"/>
                      </a:cubicBezTo>
                      <a:cubicBezTo>
                        <a:pt x="626533" y="249162"/>
                        <a:pt x="481390" y="130629"/>
                        <a:pt x="362857" y="87086"/>
                      </a:cubicBezTo>
                      <a:cubicBezTo>
                        <a:pt x="244324" y="43543"/>
                        <a:pt x="122162" y="21771"/>
                        <a:pt x="0" y="0"/>
                      </a:cubicBezTo>
                    </a:path>
                  </a:pathLst>
                </a:cu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81" name="Picture 2" descr="Главная Page 19 InDevices.ru - новейшие разработки в области устройств"/>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4132" y="1704619"/>
                <a:ext cx="747713" cy="74771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8" name="TextBox 47"/>
          <p:cNvSpPr txBox="1"/>
          <p:nvPr/>
        </p:nvSpPr>
        <p:spPr>
          <a:xfrm>
            <a:off x="2937001" y="122393"/>
            <a:ext cx="3269998" cy="954107"/>
          </a:xfrm>
          <a:prstGeom prst="rect">
            <a:avLst/>
          </a:prstGeom>
          <a:noFill/>
        </p:spPr>
        <p:txBody>
          <a:bodyPr wrap="none" rtlCol="0">
            <a:spAutoFit/>
          </a:bodyPr>
          <a:lstStyle/>
          <a:p>
            <a:pPr algn="ctr"/>
            <a:r>
              <a:rPr lang="en-US" sz="3200" dirty="0" smtClean="0"/>
              <a:t>Key Lock Principle:</a:t>
            </a:r>
          </a:p>
          <a:p>
            <a:pPr algn="ctr"/>
            <a:r>
              <a:rPr lang="en-US" sz="2400" dirty="0" smtClean="0"/>
              <a:t>THEN AND NOW</a:t>
            </a:r>
            <a:endParaRPr lang="ru-RU" sz="2400" dirty="0"/>
          </a:p>
        </p:txBody>
      </p:sp>
      <p:sp>
        <p:nvSpPr>
          <p:cNvPr id="18" name="Прямоугольник 17"/>
          <p:cNvSpPr/>
          <p:nvPr/>
        </p:nvSpPr>
        <p:spPr>
          <a:xfrm>
            <a:off x="0" y="1639988"/>
            <a:ext cx="4572000" cy="122385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We need to apply </a:t>
            </a:r>
            <a:r>
              <a:rPr lang="en-US" sz="2000" b="1" u="sng" dirty="0">
                <a:solidFill>
                  <a:schemeClr val="tx1"/>
                </a:solidFill>
              </a:rPr>
              <a:t>external</a:t>
            </a:r>
            <a:r>
              <a:rPr lang="en-US" sz="2000" dirty="0">
                <a:solidFill>
                  <a:schemeClr val="tx1"/>
                </a:solidFill>
              </a:rPr>
              <a:t> energy</a:t>
            </a:r>
          </a:p>
          <a:p>
            <a:pPr algn="ctr"/>
            <a:r>
              <a:rPr lang="en-US" sz="2000" dirty="0">
                <a:solidFill>
                  <a:schemeClr val="tx1"/>
                </a:solidFill>
              </a:rPr>
              <a:t> to change the state of the lock</a:t>
            </a:r>
            <a:endParaRPr lang="ru-RU" sz="2000" dirty="0">
              <a:solidFill>
                <a:schemeClr val="tx1"/>
              </a:solidFill>
            </a:endParaRPr>
          </a:p>
        </p:txBody>
      </p:sp>
      <p:sp>
        <p:nvSpPr>
          <p:cNvPr id="19" name="Прямоугольник 18"/>
          <p:cNvSpPr/>
          <p:nvPr/>
        </p:nvSpPr>
        <p:spPr>
          <a:xfrm>
            <a:off x="4572000" y="1639988"/>
            <a:ext cx="4572000" cy="1223859"/>
          </a:xfrm>
          <a:prstGeom prst="rect">
            <a:avLst/>
          </a:prstGeom>
          <a:solidFill>
            <a:srgbClr val="C5DB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Lock </a:t>
            </a:r>
            <a:r>
              <a:rPr lang="en-US" sz="2000" b="1" dirty="0">
                <a:solidFill>
                  <a:schemeClr val="tx1"/>
                </a:solidFill>
              </a:rPr>
              <a:t>has</a:t>
            </a:r>
            <a:r>
              <a:rPr lang="en-US" sz="2000" dirty="0">
                <a:solidFill>
                  <a:schemeClr val="tx1"/>
                </a:solidFill>
              </a:rPr>
              <a:t> </a:t>
            </a:r>
            <a:r>
              <a:rPr lang="en-US" sz="2000" b="1" u="sng" dirty="0">
                <a:solidFill>
                  <a:schemeClr val="tx1"/>
                </a:solidFill>
              </a:rPr>
              <a:t>internal</a:t>
            </a:r>
            <a:r>
              <a:rPr lang="en-US" sz="2000" dirty="0">
                <a:solidFill>
                  <a:schemeClr val="tx1"/>
                </a:solidFill>
              </a:rPr>
              <a:t> source of the energy,</a:t>
            </a:r>
          </a:p>
          <a:p>
            <a:pPr algn="ctr"/>
            <a:r>
              <a:rPr lang="en-US" sz="2000" dirty="0">
                <a:solidFill>
                  <a:schemeClr val="tx1"/>
                </a:solidFill>
              </a:rPr>
              <a:t>We just need to send information </a:t>
            </a:r>
          </a:p>
          <a:p>
            <a:pPr algn="ctr"/>
            <a:r>
              <a:rPr lang="en-US" sz="2000" dirty="0">
                <a:solidFill>
                  <a:schemeClr val="tx1"/>
                </a:solidFill>
              </a:rPr>
              <a:t>to change the state of the lock</a:t>
            </a:r>
            <a:endParaRPr lang="ru-RU" sz="2000" dirty="0">
              <a:solidFill>
                <a:schemeClr val="tx1"/>
              </a:solidFill>
            </a:endParaRPr>
          </a:p>
        </p:txBody>
      </p:sp>
      <p:pic>
        <p:nvPicPr>
          <p:cNvPr id="5122" name="Picture 2" descr="Разное - TF-2.ORG - Портал игры Team Fortress 2. - Скачать Team Fortress 2. - Купить Premium Team Fortress 2. - Последние новост"/>
          <p:cNvPicPr>
            <a:picLocks noChangeAspect="1" noChangeArrowheads="1"/>
          </p:cNvPicPr>
          <p:nvPr/>
        </p:nvPicPr>
        <p:blipFill>
          <a:blip r:embed="rId6" cstate="print">
            <a:biLevel thresh="75000"/>
            <a:extLst>
              <a:ext uri="{28A0092B-C50C-407E-A947-70E740481C1C}">
                <a14:useLocalDpi xmlns:a14="http://schemas.microsoft.com/office/drawing/2010/main" val="0"/>
              </a:ext>
            </a:extLst>
          </a:blip>
          <a:srcRect/>
          <a:stretch>
            <a:fillRect/>
          </a:stretch>
        </p:blipFill>
        <p:spPr bwMode="auto">
          <a:xfrm rot="17593475">
            <a:off x="-414937" y="4608734"/>
            <a:ext cx="1896994" cy="189699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Группа 7"/>
          <p:cNvGrpSpPr/>
          <p:nvPr/>
        </p:nvGrpSpPr>
        <p:grpSpPr>
          <a:xfrm>
            <a:off x="817056" y="5862744"/>
            <a:ext cx="2674943" cy="923330"/>
            <a:chOff x="929008" y="6001857"/>
            <a:chExt cx="2674943" cy="923330"/>
          </a:xfrm>
        </p:grpSpPr>
        <p:sp>
          <p:nvSpPr>
            <p:cNvPr id="4" name="TextBox 3"/>
            <p:cNvSpPr txBox="1"/>
            <p:nvPr/>
          </p:nvSpPr>
          <p:spPr>
            <a:xfrm>
              <a:off x="1323455" y="6001857"/>
              <a:ext cx="2280496" cy="923330"/>
            </a:xfrm>
            <a:prstGeom prst="rect">
              <a:avLst/>
            </a:prstGeom>
            <a:noFill/>
          </p:spPr>
          <p:txBody>
            <a:bodyPr wrap="none" rtlCol="0">
              <a:spAutoFit/>
            </a:bodyPr>
            <a:lstStyle/>
            <a:p>
              <a:r>
                <a:rPr lang="en-US" b="1" dirty="0" smtClean="0"/>
                <a:t>heterogeneity</a:t>
              </a:r>
              <a:r>
                <a:rPr lang="ru-RU" b="1" dirty="0" smtClean="0"/>
                <a:t>,</a:t>
              </a:r>
              <a:r>
                <a:rPr lang="en-US" b="1" dirty="0" smtClean="0"/>
                <a:t> </a:t>
              </a:r>
            </a:p>
            <a:p>
              <a:r>
                <a:rPr lang="en-US" b="1" dirty="0"/>
                <a:t>some </a:t>
              </a:r>
              <a:r>
                <a:rPr lang="en-US" b="1" dirty="0" smtClean="0"/>
                <a:t>locks perceive it</a:t>
              </a:r>
            </a:p>
            <a:p>
              <a:r>
                <a:rPr lang="en-US" b="1" dirty="0" smtClean="0"/>
                <a:t>as information</a:t>
              </a:r>
              <a:endParaRPr lang="ru-RU" dirty="0"/>
            </a:p>
          </p:txBody>
        </p:sp>
        <p:cxnSp>
          <p:nvCxnSpPr>
            <p:cNvPr id="6" name="Прямая со стрелкой 5"/>
            <p:cNvCxnSpPr/>
            <p:nvPr/>
          </p:nvCxnSpPr>
          <p:spPr>
            <a:xfrm flipH="1">
              <a:off x="929008" y="6163547"/>
              <a:ext cx="39444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48036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0" y="2771776"/>
            <a:ext cx="9143999" cy="584775"/>
          </a:xfrm>
          <a:prstGeom prst="rect">
            <a:avLst/>
          </a:prstGeom>
          <a:noFill/>
        </p:spPr>
        <p:txBody>
          <a:bodyPr wrap="square" rtlCol="0">
            <a:spAutoFit/>
          </a:bodyPr>
          <a:lstStyle/>
          <a:p>
            <a:pPr algn="ctr"/>
            <a:r>
              <a:rPr lang="en-US" sz="3200" dirty="0" smtClean="0">
                <a:solidFill>
                  <a:schemeClr val="bg1"/>
                </a:solidFill>
              </a:rPr>
              <a:t>step to </a:t>
            </a:r>
            <a:r>
              <a:rPr lang="en-US" sz="3200" strike="sngStrike" dirty="0" smtClean="0">
                <a:solidFill>
                  <a:schemeClr val="bg1"/>
                </a:solidFill>
              </a:rPr>
              <a:t>healthcare</a:t>
            </a:r>
            <a:r>
              <a:rPr lang="en-US" sz="3200" dirty="0" smtClean="0">
                <a:solidFill>
                  <a:schemeClr val="bg1"/>
                </a:solidFill>
              </a:rPr>
              <a:t> pharmacology</a:t>
            </a:r>
            <a:endParaRPr lang="ru-RU" sz="3200" dirty="0">
              <a:solidFill>
                <a:schemeClr val="bg1"/>
              </a:solidFill>
            </a:endParaRPr>
          </a:p>
        </p:txBody>
      </p:sp>
    </p:spTree>
    <p:extLst>
      <p:ext uri="{BB962C8B-B14F-4D97-AF65-F5344CB8AC3E}">
        <p14:creationId xmlns:p14="http://schemas.microsoft.com/office/powerpoint/2010/main" val="144261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0" y="0"/>
            <a:ext cx="9144000" cy="6858000"/>
          </a:xfrm>
          <a:prstGeom prst="rect">
            <a:avLst/>
          </a:prstGeom>
          <a:solidFill>
            <a:srgbClr val="EC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0" y="239579"/>
            <a:ext cx="9144000" cy="707886"/>
          </a:xfrm>
          <a:prstGeom prst="rect">
            <a:avLst/>
          </a:prstGeom>
        </p:spPr>
        <p:txBody>
          <a:bodyPr wrap="square">
            <a:spAutoFit/>
          </a:bodyPr>
          <a:lstStyle/>
          <a:p>
            <a:pPr algn="ctr"/>
            <a:r>
              <a:rPr lang="en-US" sz="4000" dirty="0" smtClean="0"/>
              <a:t>What kind of influence BAS has?</a:t>
            </a:r>
            <a:endParaRPr lang="ru-RU" sz="4000" dirty="0"/>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8350" y="1352550"/>
            <a:ext cx="2543175" cy="5086350"/>
          </a:xfrm>
          <a:prstGeom prst="rect">
            <a:avLst/>
          </a:prstGeom>
        </p:spPr>
      </p:pic>
      <p:pic>
        <p:nvPicPr>
          <p:cNvPr id="4098" name="Picture 2" descr="Главная Page 19 InDevices.ru - новейшие разработки в области устройств"/>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6875" y="2781300"/>
            <a:ext cx="747713" cy="74771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lenagold.narod.ru/fon/clipart/t/tabl/tabl028.png"/>
          <p:cNvPicPr>
            <a:picLocks noChangeAspect="1" noChangeArrowheads="1"/>
          </p:cNvPicPr>
          <p:nvPr/>
        </p:nvPicPr>
        <p:blipFill rotWithShape="1">
          <a:blip r:embed="rId5">
            <a:extLst>
              <a:ext uri="{28A0092B-C50C-407E-A947-70E740481C1C}">
                <a14:useLocalDpi xmlns:a14="http://schemas.microsoft.com/office/drawing/2010/main" val="0"/>
              </a:ext>
            </a:extLst>
          </a:blip>
          <a:srcRect l="36454" t="64872" r="28690" b="3842"/>
          <a:stretch/>
        </p:blipFill>
        <p:spPr bwMode="auto">
          <a:xfrm>
            <a:off x="855661" y="1875770"/>
            <a:ext cx="3028951" cy="177165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Иконка Email, warning, письмо, почта, спам, размер 64x64 id28158 iconbird.com"/>
          <p:cNvPicPr>
            <a:picLocks noChangeAspect="1" noChangeArrowheads="1"/>
          </p:cNvPicPr>
          <p:nvPr/>
        </p:nvPicPr>
        <p:blipFill rotWithShape="1">
          <a:blip r:embed="rId6">
            <a:extLst>
              <a:ext uri="{28A0092B-C50C-407E-A947-70E740481C1C}">
                <a14:useLocalDpi xmlns:a14="http://schemas.microsoft.com/office/drawing/2010/main" val="0"/>
              </a:ext>
            </a:extLst>
          </a:blip>
          <a:srcRect l="10010" t="23112" r="11131" b="23188"/>
          <a:stretch/>
        </p:blipFill>
        <p:spPr bwMode="auto">
          <a:xfrm>
            <a:off x="1141411" y="4330839"/>
            <a:ext cx="2457450" cy="1676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991667" y="1352550"/>
            <a:ext cx="756938" cy="523220"/>
          </a:xfrm>
          <a:prstGeom prst="rect">
            <a:avLst/>
          </a:prstGeom>
          <a:noFill/>
        </p:spPr>
        <p:txBody>
          <a:bodyPr wrap="none" rtlCol="0">
            <a:spAutoFit/>
          </a:bodyPr>
          <a:lstStyle/>
          <a:p>
            <a:r>
              <a:rPr lang="en-US" sz="2800" dirty="0" smtClean="0"/>
              <a:t>Pills</a:t>
            </a:r>
            <a:endParaRPr lang="ru-RU" sz="2800" dirty="0"/>
          </a:p>
        </p:txBody>
      </p:sp>
      <p:sp>
        <p:nvSpPr>
          <p:cNvPr id="10" name="TextBox 9"/>
          <p:cNvSpPr txBox="1"/>
          <p:nvPr/>
        </p:nvSpPr>
        <p:spPr>
          <a:xfrm>
            <a:off x="2022124" y="3250406"/>
            <a:ext cx="696024" cy="1323439"/>
          </a:xfrm>
          <a:prstGeom prst="rect">
            <a:avLst/>
          </a:prstGeom>
          <a:noFill/>
        </p:spPr>
        <p:txBody>
          <a:bodyPr wrap="none" rtlCol="0">
            <a:spAutoFit/>
          </a:bodyPr>
          <a:lstStyle/>
          <a:p>
            <a:r>
              <a:rPr lang="en-US" sz="8000" dirty="0"/>
              <a:t>=</a:t>
            </a:r>
            <a:endParaRPr lang="ru-RU" sz="4400" dirty="0"/>
          </a:p>
        </p:txBody>
      </p:sp>
      <p:sp>
        <p:nvSpPr>
          <p:cNvPr id="11" name="TextBox 10"/>
          <p:cNvSpPr txBox="1"/>
          <p:nvPr/>
        </p:nvSpPr>
        <p:spPr>
          <a:xfrm>
            <a:off x="628305" y="5890992"/>
            <a:ext cx="3483069" cy="954107"/>
          </a:xfrm>
          <a:prstGeom prst="rect">
            <a:avLst/>
          </a:prstGeom>
          <a:noFill/>
        </p:spPr>
        <p:txBody>
          <a:bodyPr wrap="none" rtlCol="0">
            <a:spAutoFit/>
          </a:bodyPr>
          <a:lstStyle/>
          <a:p>
            <a:pPr algn="ctr"/>
            <a:r>
              <a:rPr lang="en-US" sz="2800" dirty="0" smtClean="0"/>
              <a:t>Message (instructions)</a:t>
            </a:r>
          </a:p>
          <a:p>
            <a:pPr algn="ctr"/>
            <a:r>
              <a:rPr lang="en-US" sz="2800" dirty="0" smtClean="0"/>
              <a:t>to our body</a:t>
            </a:r>
            <a:endParaRPr lang="ru-RU" sz="2800" dirty="0"/>
          </a:p>
        </p:txBody>
      </p:sp>
      <p:sp>
        <p:nvSpPr>
          <p:cNvPr id="2" name="TextBox 1"/>
          <p:cNvSpPr txBox="1"/>
          <p:nvPr/>
        </p:nvSpPr>
        <p:spPr>
          <a:xfrm>
            <a:off x="2117207" y="3491187"/>
            <a:ext cx="505267" cy="923330"/>
          </a:xfrm>
          <a:prstGeom prst="rect">
            <a:avLst/>
          </a:prstGeom>
          <a:noFill/>
        </p:spPr>
        <p:txBody>
          <a:bodyPr wrap="none" rtlCol="0">
            <a:spAutoFit/>
          </a:bodyPr>
          <a:lstStyle/>
          <a:p>
            <a:r>
              <a:rPr lang="ru-RU" sz="5400" dirty="0">
                <a:solidFill>
                  <a:srgbClr val="FF0000"/>
                </a:solidFill>
              </a:rPr>
              <a:t>?</a:t>
            </a:r>
          </a:p>
        </p:txBody>
      </p:sp>
      <p:sp>
        <p:nvSpPr>
          <p:cNvPr id="12" name="TextBox 11"/>
          <p:cNvSpPr txBox="1"/>
          <p:nvPr/>
        </p:nvSpPr>
        <p:spPr>
          <a:xfrm>
            <a:off x="5142674" y="2188597"/>
            <a:ext cx="1189749" cy="523220"/>
          </a:xfrm>
          <a:prstGeom prst="rect">
            <a:avLst/>
          </a:prstGeom>
          <a:noFill/>
        </p:spPr>
        <p:txBody>
          <a:bodyPr wrap="none" rtlCol="0">
            <a:spAutoFit/>
          </a:bodyPr>
          <a:lstStyle/>
          <a:p>
            <a:r>
              <a:rPr lang="en-US" sz="2800" dirty="0" err="1" smtClean="0"/>
              <a:t>E</a:t>
            </a:r>
            <a:r>
              <a:rPr lang="en-US" sz="3200" baseline="-25000" dirty="0" err="1" smtClean="0"/>
              <a:t>pill</a:t>
            </a:r>
            <a:r>
              <a:rPr lang="ru-RU" sz="2800" baseline="-25000" dirty="0" smtClean="0"/>
              <a:t> </a:t>
            </a:r>
            <a:r>
              <a:rPr lang="en-US" sz="2800" dirty="0" smtClean="0"/>
              <a:t>≠</a:t>
            </a:r>
            <a:r>
              <a:rPr lang="ru-RU" sz="2800" dirty="0" smtClean="0"/>
              <a:t> 0</a:t>
            </a:r>
            <a:endParaRPr lang="ru-RU" sz="2800" baseline="30000" dirty="0"/>
          </a:p>
        </p:txBody>
      </p:sp>
      <p:pic>
        <p:nvPicPr>
          <p:cNvPr id="15" name="Picture 4" descr="http://lenagold.narod.ru/fon/clipart/t/tabl/tabl028.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6454" t="64872" r="28690" b="3842"/>
          <a:stretch/>
        </p:blipFill>
        <p:spPr bwMode="auto">
          <a:xfrm>
            <a:off x="6933404" y="2350522"/>
            <a:ext cx="373065" cy="218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725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1655661" y="2517362"/>
            <a:ext cx="6240184" cy="3526968"/>
            <a:chOff x="457199" y="1849605"/>
            <a:chExt cx="8220850" cy="4646445"/>
          </a:xfrm>
        </p:grpSpPr>
        <p:grpSp>
          <p:nvGrpSpPr>
            <p:cNvPr id="3" name="Группа 2"/>
            <p:cNvGrpSpPr/>
            <p:nvPr/>
          </p:nvGrpSpPr>
          <p:grpSpPr>
            <a:xfrm>
              <a:off x="457199" y="1849605"/>
              <a:ext cx="8220850" cy="4646445"/>
              <a:chOff x="-958094" y="935204"/>
              <a:chExt cx="8502160" cy="4805443"/>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717752" y="1694863"/>
                <a:ext cx="4805442" cy="3286125"/>
              </a:xfrm>
              <a:prstGeom prst="rect">
                <a:avLst/>
              </a:prstGeom>
            </p:spPr>
          </p:pic>
          <p:pic>
            <p:nvPicPr>
              <p:cNvPr id="5" name="Рисунок 4"/>
              <p:cNvPicPr>
                <a:picLocks noChangeAspect="1"/>
              </p:cNvPicPr>
              <p:nvPr/>
            </p:nvPicPr>
            <p:blipFill rotWithShape="1">
              <a:blip r:embed="rId4" cstate="print">
                <a:extLst>
                  <a:ext uri="{28A0092B-C50C-407E-A947-70E740481C1C}">
                    <a14:useLocalDpi xmlns:a14="http://schemas.microsoft.com/office/drawing/2010/main" val="0"/>
                  </a:ext>
                </a:extLst>
              </a:blip>
              <a:srcRect l="7146" t="10961" r="4183" b="15129"/>
              <a:stretch/>
            </p:blipFill>
            <p:spPr>
              <a:xfrm>
                <a:off x="3670477" y="935204"/>
                <a:ext cx="3873589" cy="4805443"/>
              </a:xfrm>
              <a:prstGeom prst="rect">
                <a:avLst/>
              </a:prstGeom>
            </p:spPr>
          </p:pic>
        </p:grpSp>
        <p:grpSp>
          <p:nvGrpSpPr>
            <p:cNvPr id="6" name="Группа 5"/>
            <p:cNvGrpSpPr/>
            <p:nvPr/>
          </p:nvGrpSpPr>
          <p:grpSpPr>
            <a:xfrm>
              <a:off x="4920508" y="3079945"/>
              <a:ext cx="1401209" cy="1085850"/>
              <a:chOff x="4920508" y="3079945"/>
              <a:chExt cx="1401209" cy="1085850"/>
            </a:xfrm>
          </p:grpSpPr>
          <p:sp>
            <p:nvSpPr>
              <p:cNvPr id="7" name="Полилиния 6"/>
              <p:cNvSpPr/>
              <p:nvPr/>
            </p:nvSpPr>
            <p:spPr>
              <a:xfrm rot="16584824">
                <a:off x="4682383" y="3318070"/>
                <a:ext cx="1085850" cy="609600"/>
              </a:xfrm>
              <a:custGeom>
                <a:avLst/>
                <a:gdLst>
                  <a:gd name="connsiteX0" fmla="*/ 1085850 w 1085850"/>
                  <a:gd name="connsiteY0" fmla="*/ 0 h 609600"/>
                  <a:gd name="connsiteX1" fmla="*/ 990600 w 1085850"/>
                  <a:gd name="connsiteY1" fmla="*/ 304800 h 609600"/>
                  <a:gd name="connsiteX2" fmla="*/ 647700 w 1085850"/>
                  <a:gd name="connsiteY2" fmla="*/ 228600 h 609600"/>
                  <a:gd name="connsiteX3" fmla="*/ 533400 w 1085850"/>
                  <a:gd name="connsiteY3" fmla="*/ 495300 h 609600"/>
                  <a:gd name="connsiteX4" fmla="*/ 152400 w 1085850"/>
                  <a:gd name="connsiteY4" fmla="*/ 438150 h 609600"/>
                  <a:gd name="connsiteX5" fmla="*/ 0 w 1085850"/>
                  <a:gd name="connsiteY5" fmla="*/ 60960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5850" h="609600">
                    <a:moveTo>
                      <a:pt x="1085850" y="0"/>
                    </a:moveTo>
                    <a:cubicBezTo>
                      <a:pt x="1074737" y="133350"/>
                      <a:pt x="1063625" y="266700"/>
                      <a:pt x="990600" y="304800"/>
                    </a:cubicBezTo>
                    <a:cubicBezTo>
                      <a:pt x="917575" y="342900"/>
                      <a:pt x="723900" y="196850"/>
                      <a:pt x="647700" y="228600"/>
                    </a:cubicBezTo>
                    <a:cubicBezTo>
                      <a:pt x="571500" y="260350"/>
                      <a:pt x="615950" y="460375"/>
                      <a:pt x="533400" y="495300"/>
                    </a:cubicBezTo>
                    <a:cubicBezTo>
                      <a:pt x="450850" y="530225"/>
                      <a:pt x="241300" y="419100"/>
                      <a:pt x="152400" y="438150"/>
                    </a:cubicBezTo>
                    <a:cubicBezTo>
                      <a:pt x="63500" y="457200"/>
                      <a:pt x="31750" y="533400"/>
                      <a:pt x="0" y="609600"/>
                    </a:cubicBezTo>
                  </a:path>
                </a:pathLst>
              </a:custGeom>
              <a:ln w="28575">
                <a:headEnd type="none" w="med" len="med"/>
                <a:tailEnd type="arrow"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ru-RU"/>
              </a:p>
            </p:txBody>
          </p:sp>
          <p:sp>
            <p:nvSpPr>
              <p:cNvPr id="8" name="Полилиния 7"/>
              <p:cNvSpPr/>
              <p:nvPr/>
            </p:nvSpPr>
            <p:spPr>
              <a:xfrm rot="9456403">
                <a:off x="5378299" y="3513718"/>
                <a:ext cx="943418" cy="498189"/>
              </a:xfrm>
              <a:custGeom>
                <a:avLst/>
                <a:gdLst>
                  <a:gd name="connsiteX0" fmla="*/ 1085850 w 1085850"/>
                  <a:gd name="connsiteY0" fmla="*/ 0 h 609600"/>
                  <a:gd name="connsiteX1" fmla="*/ 990600 w 1085850"/>
                  <a:gd name="connsiteY1" fmla="*/ 304800 h 609600"/>
                  <a:gd name="connsiteX2" fmla="*/ 647700 w 1085850"/>
                  <a:gd name="connsiteY2" fmla="*/ 228600 h 609600"/>
                  <a:gd name="connsiteX3" fmla="*/ 533400 w 1085850"/>
                  <a:gd name="connsiteY3" fmla="*/ 495300 h 609600"/>
                  <a:gd name="connsiteX4" fmla="*/ 152400 w 1085850"/>
                  <a:gd name="connsiteY4" fmla="*/ 438150 h 609600"/>
                  <a:gd name="connsiteX5" fmla="*/ 0 w 1085850"/>
                  <a:gd name="connsiteY5" fmla="*/ 60960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5850" h="609600">
                    <a:moveTo>
                      <a:pt x="1085850" y="0"/>
                    </a:moveTo>
                    <a:cubicBezTo>
                      <a:pt x="1074737" y="133350"/>
                      <a:pt x="1063625" y="266700"/>
                      <a:pt x="990600" y="304800"/>
                    </a:cubicBezTo>
                    <a:cubicBezTo>
                      <a:pt x="917575" y="342900"/>
                      <a:pt x="723900" y="196850"/>
                      <a:pt x="647700" y="228600"/>
                    </a:cubicBezTo>
                    <a:cubicBezTo>
                      <a:pt x="571500" y="260350"/>
                      <a:pt x="615950" y="460375"/>
                      <a:pt x="533400" y="495300"/>
                    </a:cubicBezTo>
                    <a:cubicBezTo>
                      <a:pt x="450850" y="530225"/>
                      <a:pt x="241300" y="419100"/>
                      <a:pt x="152400" y="438150"/>
                    </a:cubicBezTo>
                    <a:cubicBezTo>
                      <a:pt x="63500" y="457200"/>
                      <a:pt x="31750" y="533400"/>
                      <a:pt x="0" y="609600"/>
                    </a:cubicBezTo>
                  </a:path>
                </a:pathLst>
              </a:custGeom>
              <a:ln w="28575">
                <a:headEnd type="none" w="med" len="med"/>
                <a:tailEnd type="arrow"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ru-RU"/>
              </a:p>
            </p:txBody>
          </p:sp>
        </p:grpSp>
      </p:grpSp>
      <p:pic>
        <p:nvPicPr>
          <p:cNvPr id="9" name="Рисунок 8"/>
          <p:cNvPicPr>
            <a:picLocks noChangeAspect="1"/>
          </p:cNvPicPr>
          <p:nvPr/>
        </p:nvPicPr>
        <p:blipFill rotWithShape="1">
          <a:blip r:embed="rId5">
            <a:extLst>
              <a:ext uri="{28A0092B-C50C-407E-A947-70E740481C1C}">
                <a14:useLocalDpi xmlns:a14="http://schemas.microsoft.com/office/drawing/2010/main" val="0"/>
              </a:ext>
            </a:extLst>
          </a:blip>
          <a:srcRect r="67237"/>
          <a:stretch/>
        </p:blipFill>
        <p:spPr>
          <a:xfrm>
            <a:off x="1655660" y="713564"/>
            <a:ext cx="2428941" cy="1803798"/>
          </a:xfrm>
          <a:prstGeom prst="rect">
            <a:avLst/>
          </a:prstGeom>
        </p:spPr>
      </p:pic>
      <p:sp>
        <p:nvSpPr>
          <p:cNvPr id="10" name="TextBox 9"/>
          <p:cNvSpPr txBox="1"/>
          <p:nvPr/>
        </p:nvSpPr>
        <p:spPr>
          <a:xfrm>
            <a:off x="4173708" y="234064"/>
            <a:ext cx="879106" cy="707886"/>
          </a:xfrm>
          <a:prstGeom prst="rect">
            <a:avLst/>
          </a:prstGeom>
          <a:noFill/>
        </p:spPr>
        <p:txBody>
          <a:bodyPr wrap="square" rtlCol="0">
            <a:spAutoFit/>
          </a:bodyPr>
          <a:lstStyle/>
          <a:p>
            <a:pPr algn="just"/>
            <a:r>
              <a:rPr lang="en-US" sz="4000" i="1" dirty="0" smtClean="0"/>
              <a:t>VS</a:t>
            </a:r>
            <a:endParaRPr lang="ru-RU" sz="4000" dirty="0"/>
          </a:p>
        </p:txBody>
      </p:sp>
      <p:sp>
        <p:nvSpPr>
          <p:cNvPr id="11" name="Прямоугольник 10"/>
          <p:cNvSpPr/>
          <p:nvPr/>
        </p:nvSpPr>
        <p:spPr>
          <a:xfrm>
            <a:off x="2252844" y="295620"/>
            <a:ext cx="1217494" cy="584775"/>
          </a:xfrm>
          <a:prstGeom prst="rect">
            <a:avLst/>
          </a:prstGeom>
        </p:spPr>
        <p:txBody>
          <a:bodyPr wrap="square">
            <a:spAutoFit/>
          </a:bodyPr>
          <a:lstStyle/>
          <a:p>
            <a:r>
              <a:rPr lang="en-US" sz="3200" dirty="0" smtClean="0"/>
              <a:t>Shape </a:t>
            </a:r>
            <a:endParaRPr lang="ru-RU" sz="3200" dirty="0"/>
          </a:p>
        </p:txBody>
      </p:sp>
      <p:sp>
        <p:nvSpPr>
          <p:cNvPr id="12" name="Прямоугольник 11"/>
          <p:cNvSpPr/>
          <p:nvPr/>
        </p:nvSpPr>
        <p:spPr>
          <a:xfrm>
            <a:off x="5456911" y="264841"/>
            <a:ext cx="2082708" cy="646331"/>
          </a:xfrm>
          <a:prstGeom prst="rect">
            <a:avLst/>
          </a:prstGeom>
        </p:spPr>
        <p:txBody>
          <a:bodyPr wrap="square">
            <a:spAutoFit/>
          </a:bodyPr>
          <a:lstStyle/>
          <a:p>
            <a:pPr algn="just"/>
            <a:r>
              <a:rPr lang="en-US" sz="3600" dirty="0" smtClean="0"/>
              <a:t>“e-Shape”</a:t>
            </a:r>
            <a:endParaRPr lang="ru-RU" sz="3600" dirty="0"/>
          </a:p>
        </p:txBody>
      </p:sp>
      <p:sp>
        <p:nvSpPr>
          <p:cNvPr id="14" name="TextBox 13"/>
          <p:cNvSpPr txBox="1"/>
          <p:nvPr/>
        </p:nvSpPr>
        <p:spPr>
          <a:xfrm>
            <a:off x="-1" y="6295443"/>
            <a:ext cx="9144001" cy="477054"/>
          </a:xfrm>
          <a:prstGeom prst="rect">
            <a:avLst/>
          </a:prstGeom>
          <a:noFill/>
        </p:spPr>
        <p:txBody>
          <a:bodyPr wrap="square" rtlCol="0">
            <a:spAutoFit/>
          </a:bodyPr>
          <a:lstStyle/>
          <a:p>
            <a:pPr algn="ctr"/>
            <a:r>
              <a:rPr lang="en-US" sz="2500" dirty="0" smtClean="0"/>
              <a:t>Can </a:t>
            </a:r>
            <a:r>
              <a:rPr lang="en-US" sz="2500" dirty="0"/>
              <a:t>our organism read spectrum of </a:t>
            </a:r>
            <a:r>
              <a:rPr lang="en-US" sz="2500" dirty="0" smtClean="0"/>
              <a:t>molecules or only their shapes? </a:t>
            </a:r>
            <a:endParaRPr lang="ru-RU" sz="2500" dirty="0"/>
          </a:p>
        </p:txBody>
      </p:sp>
      <p:grpSp>
        <p:nvGrpSpPr>
          <p:cNvPr id="25" name="Группа 24"/>
          <p:cNvGrpSpPr/>
          <p:nvPr/>
        </p:nvGrpSpPr>
        <p:grpSpPr>
          <a:xfrm>
            <a:off x="4999027" y="792580"/>
            <a:ext cx="2896817" cy="1637094"/>
            <a:chOff x="5392439" y="792579"/>
            <a:chExt cx="2309041" cy="1637094"/>
          </a:xfrm>
        </p:grpSpPr>
        <p:sp>
          <p:nvSpPr>
            <p:cNvPr id="16" name="Полилиния 15"/>
            <p:cNvSpPr/>
            <p:nvPr/>
          </p:nvSpPr>
          <p:spPr>
            <a:xfrm>
              <a:off x="5456911" y="1639396"/>
              <a:ext cx="2244569" cy="790277"/>
            </a:xfrm>
            <a:custGeom>
              <a:avLst/>
              <a:gdLst>
                <a:gd name="connsiteX0" fmla="*/ 11909 w 1369102"/>
                <a:gd name="connsiteY0" fmla="*/ 215476 h 1177203"/>
                <a:gd name="connsiteX1" fmla="*/ 19529 w 1369102"/>
                <a:gd name="connsiteY1" fmla="*/ 1084156 h 1177203"/>
                <a:gd name="connsiteX2" fmla="*/ 179549 w 1369102"/>
                <a:gd name="connsiteY2" fmla="*/ 1145116 h 1177203"/>
                <a:gd name="connsiteX3" fmla="*/ 1185389 w 1369102"/>
                <a:gd name="connsiteY3" fmla="*/ 1145116 h 1177203"/>
                <a:gd name="connsiteX4" fmla="*/ 1360649 w 1369102"/>
                <a:gd name="connsiteY4" fmla="*/ 1091776 h 1177203"/>
                <a:gd name="connsiteX5" fmla="*/ 1330169 w 1369102"/>
                <a:gd name="connsiteY5" fmla="*/ 184996 h 1177203"/>
                <a:gd name="connsiteX6" fmla="*/ 1231109 w 1369102"/>
                <a:gd name="connsiteY6" fmla="*/ 63076 h 1177203"/>
                <a:gd name="connsiteX7" fmla="*/ 1032989 w 1369102"/>
                <a:gd name="connsiteY7" fmla="*/ 108796 h 1177203"/>
                <a:gd name="connsiteX8" fmla="*/ 872969 w 1369102"/>
                <a:gd name="connsiteY8" fmla="*/ 2116 h 1177203"/>
                <a:gd name="connsiteX9" fmla="*/ 598649 w 1369102"/>
                <a:gd name="connsiteY9" fmla="*/ 223096 h 1177203"/>
                <a:gd name="connsiteX10" fmla="*/ 301469 w 1369102"/>
                <a:gd name="connsiteY10" fmla="*/ 85936 h 1177203"/>
                <a:gd name="connsiteX11" fmla="*/ 103349 w 1369102"/>
                <a:gd name="connsiteY11" fmla="*/ 131656 h 1177203"/>
                <a:gd name="connsiteX12" fmla="*/ 11909 w 1369102"/>
                <a:gd name="connsiteY12" fmla="*/ 215476 h 117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102" h="1177203">
                  <a:moveTo>
                    <a:pt x="11909" y="215476"/>
                  </a:moveTo>
                  <a:cubicBezTo>
                    <a:pt x="-2061" y="374226"/>
                    <a:pt x="-8411" y="929216"/>
                    <a:pt x="19529" y="1084156"/>
                  </a:cubicBezTo>
                  <a:cubicBezTo>
                    <a:pt x="47469" y="1239096"/>
                    <a:pt x="-14761" y="1134956"/>
                    <a:pt x="179549" y="1145116"/>
                  </a:cubicBezTo>
                  <a:cubicBezTo>
                    <a:pt x="373859" y="1155276"/>
                    <a:pt x="988539" y="1154006"/>
                    <a:pt x="1185389" y="1145116"/>
                  </a:cubicBezTo>
                  <a:cubicBezTo>
                    <a:pt x="1382239" y="1136226"/>
                    <a:pt x="1336519" y="1251796"/>
                    <a:pt x="1360649" y="1091776"/>
                  </a:cubicBezTo>
                  <a:cubicBezTo>
                    <a:pt x="1384779" y="931756"/>
                    <a:pt x="1351759" y="356446"/>
                    <a:pt x="1330169" y="184996"/>
                  </a:cubicBezTo>
                  <a:cubicBezTo>
                    <a:pt x="1308579" y="13546"/>
                    <a:pt x="1280639" y="75776"/>
                    <a:pt x="1231109" y="63076"/>
                  </a:cubicBezTo>
                  <a:cubicBezTo>
                    <a:pt x="1181579" y="50376"/>
                    <a:pt x="1092679" y="118956"/>
                    <a:pt x="1032989" y="108796"/>
                  </a:cubicBezTo>
                  <a:cubicBezTo>
                    <a:pt x="973299" y="98636"/>
                    <a:pt x="945359" y="-16934"/>
                    <a:pt x="872969" y="2116"/>
                  </a:cubicBezTo>
                  <a:cubicBezTo>
                    <a:pt x="800579" y="21166"/>
                    <a:pt x="693899" y="209126"/>
                    <a:pt x="598649" y="223096"/>
                  </a:cubicBezTo>
                  <a:cubicBezTo>
                    <a:pt x="503399" y="237066"/>
                    <a:pt x="384019" y="101176"/>
                    <a:pt x="301469" y="85936"/>
                  </a:cubicBezTo>
                  <a:cubicBezTo>
                    <a:pt x="218919" y="70696"/>
                    <a:pt x="151609" y="110066"/>
                    <a:pt x="103349" y="131656"/>
                  </a:cubicBezTo>
                  <a:cubicBezTo>
                    <a:pt x="55089" y="153246"/>
                    <a:pt x="25879" y="56726"/>
                    <a:pt x="11909" y="215476"/>
                  </a:cubicBezTo>
                  <a:close/>
                </a:path>
              </a:pathLst>
            </a:custGeom>
            <a:solidFill>
              <a:srgbClr val="FFDB93"/>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олилиния 16"/>
            <p:cNvSpPr/>
            <p:nvPr/>
          </p:nvSpPr>
          <p:spPr>
            <a:xfrm rot="6697129">
              <a:off x="5470089" y="889035"/>
              <a:ext cx="547065" cy="354153"/>
            </a:xfrm>
            <a:custGeom>
              <a:avLst/>
              <a:gdLst>
                <a:gd name="connsiteX0" fmla="*/ 70815 w 211109"/>
                <a:gd name="connsiteY0" fmla="*/ 108870 h 233577"/>
                <a:gd name="connsiteX1" fmla="*/ 156540 w 211109"/>
                <a:gd name="connsiteY1" fmla="*/ 232695 h 233577"/>
                <a:gd name="connsiteX2" fmla="*/ 204165 w 211109"/>
                <a:gd name="connsiteY2" fmla="*/ 42195 h 233577"/>
                <a:gd name="connsiteX3" fmla="*/ 4140 w 211109"/>
                <a:gd name="connsiteY3" fmla="*/ 4095 h 233577"/>
                <a:gd name="connsiteX4" fmla="*/ 70815 w 211109"/>
                <a:gd name="connsiteY4" fmla="*/ 108870 h 23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09" h="233577">
                  <a:moveTo>
                    <a:pt x="70815" y="108870"/>
                  </a:moveTo>
                  <a:cubicBezTo>
                    <a:pt x="96215" y="146970"/>
                    <a:pt x="134315" y="243807"/>
                    <a:pt x="156540" y="232695"/>
                  </a:cubicBezTo>
                  <a:cubicBezTo>
                    <a:pt x="178765" y="221583"/>
                    <a:pt x="229565" y="80295"/>
                    <a:pt x="204165" y="42195"/>
                  </a:cubicBezTo>
                  <a:cubicBezTo>
                    <a:pt x="178765" y="4095"/>
                    <a:pt x="24777" y="-7017"/>
                    <a:pt x="4140" y="4095"/>
                  </a:cubicBezTo>
                  <a:cubicBezTo>
                    <a:pt x="-16497" y="15207"/>
                    <a:pt x="45415" y="70770"/>
                    <a:pt x="70815" y="108870"/>
                  </a:cubicBezTo>
                  <a:close/>
                </a:path>
              </a:pathLst>
            </a:custGeom>
            <a:solidFill>
              <a:srgbClr val="70DB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1" name="Группа 20"/>
            <p:cNvGrpSpPr/>
            <p:nvPr/>
          </p:nvGrpSpPr>
          <p:grpSpPr>
            <a:xfrm rot="6685058">
              <a:off x="5392439" y="889263"/>
              <a:ext cx="729012" cy="729012"/>
              <a:chOff x="4412517" y="1152116"/>
              <a:chExt cx="1484746" cy="1484745"/>
            </a:xfrm>
            <a:effectLst>
              <a:glow rad="50800">
                <a:schemeClr val="accent1">
                  <a:satMod val="175000"/>
                  <a:alpha val="34000"/>
                </a:schemeClr>
              </a:glow>
            </a:effectLst>
          </p:grpSpPr>
          <p:sp>
            <p:nvSpPr>
              <p:cNvPr id="19" name="Дуга 18"/>
              <p:cNvSpPr/>
              <p:nvPr/>
            </p:nvSpPr>
            <p:spPr>
              <a:xfrm>
                <a:off x="4660816" y="1488678"/>
                <a:ext cx="914399"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3" name="Дуга 22"/>
              <p:cNvSpPr/>
              <p:nvPr/>
            </p:nvSpPr>
            <p:spPr>
              <a:xfrm>
                <a:off x="4566843" y="1330597"/>
                <a:ext cx="1147395" cy="118070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4" name="Дуга 23"/>
              <p:cNvSpPr/>
              <p:nvPr/>
            </p:nvSpPr>
            <p:spPr>
              <a:xfrm>
                <a:off x="4412517" y="1152116"/>
                <a:ext cx="1484746" cy="1484745"/>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grpSp>
    </p:spTree>
    <p:extLst>
      <p:ext uri="{BB962C8B-B14F-4D97-AF65-F5344CB8AC3E}">
        <p14:creationId xmlns:p14="http://schemas.microsoft.com/office/powerpoint/2010/main" val="2552593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16503</TotalTime>
  <Words>3411</Words>
  <Application>Microsoft Office PowerPoint</Application>
  <PresentationFormat>Экран (4:3)</PresentationFormat>
  <Paragraphs>646</Paragraphs>
  <Slides>58</Slides>
  <Notes>55</Notes>
  <HiddenSlides>0</HiddenSlides>
  <MMClips>0</MMClips>
  <ScaleCrop>false</ScaleCrop>
  <HeadingPairs>
    <vt:vector size="8" baseType="variant">
      <vt:variant>
        <vt:lpstr>Использованные шрифты</vt:lpstr>
      </vt:variant>
      <vt:variant>
        <vt:i4>14</vt:i4>
      </vt:variant>
      <vt:variant>
        <vt:lpstr>Тема</vt:lpstr>
      </vt:variant>
      <vt:variant>
        <vt:i4>1</vt:i4>
      </vt:variant>
      <vt:variant>
        <vt:lpstr>Внедренные серверы OLE</vt:lpstr>
      </vt:variant>
      <vt:variant>
        <vt:i4>1</vt:i4>
      </vt:variant>
      <vt:variant>
        <vt:lpstr>Заголовки слайдов</vt:lpstr>
      </vt:variant>
      <vt:variant>
        <vt:i4>58</vt:i4>
      </vt:variant>
    </vt:vector>
  </HeadingPairs>
  <TitlesOfParts>
    <vt:vector size="74" baseType="lpstr">
      <vt:lpstr>Arial</vt:lpstr>
      <vt:lpstr>ArialMT</vt:lpstr>
      <vt:lpstr>Calibri</vt:lpstr>
      <vt:lpstr>Calibri Light</vt:lpstr>
      <vt:lpstr>Candara</vt:lpstr>
      <vt:lpstr>Georgia</vt:lpstr>
      <vt:lpstr>Gill Sans</vt:lpstr>
      <vt:lpstr>Lucida Grande</vt:lpstr>
      <vt:lpstr>Mangal</vt:lpstr>
      <vt:lpstr>Open sans</vt:lpstr>
      <vt:lpstr>Segoe UI</vt:lpstr>
      <vt:lpstr>Segoe UI Light</vt:lpstr>
      <vt:lpstr>Times New Roman</vt:lpstr>
      <vt:lpstr>ヒラギノ角ゴ ProN W3</vt:lpstr>
      <vt:lpstr>Тема Office</vt:lpstr>
      <vt:lpstr>Рисунок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Anton Fedorenko</dc:creator>
  <cp:lastModifiedBy>Anton Fedorenko</cp:lastModifiedBy>
  <cp:revision>203</cp:revision>
  <dcterms:created xsi:type="dcterms:W3CDTF">2014-09-20T11:28:51Z</dcterms:created>
  <dcterms:modified xsi:type="dcterms:W3CDTF">2014-10-21T13:23:41Z</dcterms:modified>
</cp:coreProperties>
</file>