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91" r:id="rId3"/>
    <p:sldMasterId id="2147483692" r:id="rId4"/>
    <p:sldMasterId id="2147483693" r:id="rId5"/>
    <p:sldMasterId id="2147483694" r:id="rId6"/>
    <p:sldMasterId id="2147483695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</p:sldIdLst>
  <p:sldSz cy="6858000" cx="9144000"/>
  <p:notesSz cx="6858000" cy="9144000"/>
  <p:embeddedFontLst>
    <p:embeddedFont>
      <p:font typeface="Arial Narrow"/>
      <p:regular r:id="rId30"/>
      <p:bold r:id="rId31"/>
      <p:italic r:id="rId32"/>
      <p:boldItalic r:id="rId33"/>
    </p:embeddedFont>
    <p:embeddedFont>
      <p:font typeface="Quintessential"/>
      <p:regular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6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5.xml"/><Relationship Id="rId8" Type="http://schemas.openxmlformats.org/officeDocument/2006/relationships/notesMaster" Target="notesMasters/notesMaster1.xml"/><Relationship Id="rId31" Type="http://schemas.openxmlformats.org/officeDocument/2006/relationships/font" Target="fonts/ArialNarrow-bold.fntdata"/><Relationship Id="rId30" Type="http://schemas.openxmlformats.org/officeDocument/2006/relationships/font" Target="fonts/ArialNarrow-regular.fntdata"/><Relationship Id="rId11" Type="http://schemas.openxmlformats.org/officeDocument/2006/relationships/slide" Target="slides/slide3.xml"/><Relationship Id="rId33" Type="http://schemas.openxmlformats.org/officeDocument/2006/relationships/font" Target="fonts/ArialNarrow-boldItalic.fntdata"/><Relationship Id="rId10" Type="http://schemas.openxmlformats.org/officeDocument/2006/relationships/slide" Target="slides/slide2.xml"/><Relationship Id="rId32" Type="http://schemas.openxmlformats.org/officeDocument/2006/relationships/font" Target="fonts/ArialNarrow-italic.fntdata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34" Type="http://schemas.openxmlformats.org/officeDocument/2006/relationships/font" Target="fonts/Quintessential-regular.fntdata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360"/>
              </a:spcBef>
              <a:spcAft>
                <a:spcPts val="0"/>
              </a:spcAft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360"/>
              </a:spcBef>
              <a:spcAft>
                <a:spcPts val="0"/>
              </a:spcAft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60"/>
              </a:spcBef>
              <a:spcAft>
                <a:spcPts val="0"/>
              </a:spcAft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60"/>
              </a:spcBef>
              <a:spcAft>
                <a:spcPts val="0"/>
              </a:spcAft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pt-P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4" name="Shape 28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6" name="Shape 52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8" name="Shape 54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3" name="Shape 57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1" name="Shape 5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Shape 592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7" name="Shape 62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52" name="Shape 6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Shape 653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2" name="Shape 70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Shape 7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0" name="Shape 75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0" name="Shape 78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03" name="Shape 80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" name="Shape 30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Shape 8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3" name="Shape 84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Shape 8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4" name="Shape 86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" name="Shape 33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4" name="Shape 35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5" name="Shape 37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3" name="Shape 4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Shape 404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0" name="Shape 45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0" name="Shape 47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2" name="Shape 50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ranco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Conteúdo Duplo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pt-PT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ação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pt-PT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Só título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pt-PT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Em branco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pt-PT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údo com Legenda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pt-PT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Imagem com Legenda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Shape 9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Shape 9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pt-PT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ítulo e texto vertical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Shape 100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Shape 10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pt-PT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Título vertical e texto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Shape 10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Shape 10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Shape 10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pt-PT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arra estreita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idx="1" type="body"/>
          </p:nvPr>
        </p:nvSpPr>
        <p:spPr>
          <a:xfrm>
            <a:off x="755576" y="1268760"/>
            <a:ext cx="8129250" cy="3300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b="1" i="0" sz="16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2" type="body"/>
          </p:nvPr>
        </p:nvSpPr>
        <p:spPr>
          <a:xfrm>
            <a:off x="755576" y="1946895"/>
            <a:ext cx="8136904" cy="3960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Shape 113"/>
          <p:cNvSpPr txBox="1"/>
          <p:nvPr>
            <p:ph type="title"/>
          </p:nvPr>
        </p:nvSpPr>
        <p:spPr>
          <a:xfrm>
            <a:off x="755576" y="351498"/>
            <a:ext cx="6552728" cy="5040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Shape 1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Shape 115"/>
          <p:cNvPicPr preferRelativeResize="0"/>
          <p:nvPr/>
        </p:nvPicPr>
        <p:blipFill/>
        <p:spPr>
          <a:xfrm>
            <a:off x="241300" y="339725"/>
            <a:ext cx="8643938" cy="78581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beçalho + sub-título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idx="1" type="body"/>
          </p:nvPr>
        </p:nvSpPr>
        <p:spPr>
          <a:xfrm>
            <a:off x="755576" y="1742753"/>
            <a:ext cx="6624736" cy="3300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b="1" i="0" sz="16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Shape 118"/>
          <p:cNvSpPr txBox="1"/>
          <p:nvPr>
            <p:ph idx="2" type="body"/>
          </p:nvPr>
        </p:nvSpPr>
        <p:spPr>
          <a:xfrm>
            <a:off x="755576" y="2420888"/>
            <a:ext cx="8136904" cy="3960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Shape 119"/>
          <p:cNvSpPr txBox="1"/>
          <p:nvPr>
            <p:ph type="title"/>
          </p:nvPr>
        </p:nvSpPr>
        <p:spPr>
          <a:xfrm>
            <a:off x="755576" y="548680"/>
            <a:ext cx="6552728" cy="5040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beçalho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idx="1" type="body"/>
          </p:nvPr>
        </p:nvSpPr>
        <p:spPr>
          <a:xfrm>
            <a:off x="755576" y="2132856"/>
            <a:ext cx="8136904" cy="417646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Char char="●"/>
              <a:defRPr b="0" i="0" sz="1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○"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■"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Shape 15"/>
          <p:cNvSpPr txBox="1"/>
          <p:nvPr>
            <p:ph type="title"/>
          </p:nvPr>
        </p:nvSpPr>
        <p:spPr>
          <a:xfrm>
            <a:off x="755576" y="548680"/>
            <a:ext cx="6552728" cy="5040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ranco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Diapositivo de título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Shape 13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Shape 1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Shape 1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Shape 1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ítulo e objecto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Shape 1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" name="Shape 1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Shape 1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Cabeçalho da Secção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Shape 1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Shape 1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Shape 1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Conteúdo Duplo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Shape 14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Shape 15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Shape 15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Shape 15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ação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Shape 15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Shape 15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Shape 15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9" name="Shape 15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0" name="Shape 16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1" name="Shape 16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Só título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Shape 16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Shape 16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6" name="Shape 16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Em branco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Shape 16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Shape 17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údo com Legenda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Shape 17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5" name="Shape 17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Shape 17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" name="Shape 17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Imagem com Legenda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0" name="Shape 18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2" name="Shape 18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3" name="Shape 18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Shape 18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beçalho + sub-título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idx="1" type="body"/>
          </p:nvPr>
        </p:nvSpPr>
        <p:spPr>
          <a:xfrm>
            <a:off x="755576" y="1742753"/>
            <a:ext cx="6624736" cy="3300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Char char="●"/>
              <a:defRPr b="1" i="0" sz="16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○"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■"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2" type="body"/>
          </p:nvPr>
        </p:nvSpPr>
        <p:spPr>
          <a:xfrm>
            <a:off x="755576" y="2420888"/>
            <a:ext cx="8136904" cy="3960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Char char="●"/>
              <a:defRPr b="0" i="0" sz="1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○"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■"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type="title"/>
          </p:nvPr>
        </p:nvSpPr>
        <p:spPr>
          <a:xfrm>
            <a:off x="755576" y="548680"/>
            <a:ext cx="6552728" cy="5040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ítulo e texto vertical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Shape 187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8" name="Shape 18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9" name="Shape 18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0" name="Shape 19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Título vertical e texto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3" name="Shape 193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4" name="Shape 19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Shape 19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Shape 19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Em branco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5" name="Shape 20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6" name="Shape 20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Diapositivo de título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5" name="Shape 21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6" name="Shape 2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7" name="Shape 2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8" name="Shape 2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ítulo e objecto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2" name="Shape 2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3" name="Shape 2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Shape 2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Cabeçalho da Secção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8" name="Shape 2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9" name="Shape 2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0" name="Shape 2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Conteúdo Duplo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4" name="Shape 23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5" name="Shape 2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6" name="Shape 2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7" name="Shape 2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ação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Shape 241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Shape 24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Shape 24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4" name="Shape 2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5" name="Shape 2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6" name="Shape 2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Só título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9" name="Shape 24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0" name="Shape 25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1" name="Shape 25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Em branco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4" name="Shape 25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5" name="Shape 25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arra estreita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Shape 22"/>
          <p:cNvPicPr preferRelativeResize="0"/>
          <p:nvPr/>
        </p:nvPicPr>
        <p:blipFill/>
        <p:spPr>
          <a:xfrm>
            <a:off x="241300" y="339725"/>
            <a:ext cx="8643938" cy="78581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3" name="Shape 23"/>
          <p:cNvSpPr txBox="1"/>
          <p:nvPr>
            <p:ph idx="1" type="body"/>
          </p:nvPr>
        </p:nvSpPr>
        <p:spPr>
          <a:xfrm>
            <a:off x="755576" y="1268760"/>
            <a:ext cx="8129250" cy="3300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Char char="●"/>
              <a:defRPr b="1" i="0" sz="16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○"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■"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2" type="body"/>
          </p:nvPr>
        </p:nvSpPr>
        <p:spPr>
          <a:xfrm>
            <a:off x="755576" y="1946895"/>
            <a:ext cx="8136904" cy="3960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Char char="●"/>
              <a:defRPr b="0" i="0" sz="1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○"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■"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type="title"/>
          </p:nvPr>
        </p:nvSpPr>
        <p:spPr>
          <a:xfrm>
            <a:off x="755576" y="351498"/>
            <a:ext cx="6552728" cy="5040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údo com Legenda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Shape 25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0" name="Shape 26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1" name="Shape 26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2" name="Shape 26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Imagem com Legenda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5" name="Shape 26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7" name="Shape 26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8" name="Shape 26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9" name="Shape 26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ítulo e texto vertical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2" name="Shape 272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3" name="Shape 27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4" name="Shape 27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5" name="Shape 27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Título vertical e texto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8" name="Shape 278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9" name="Shape 27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0" name="Shape 28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Shape 28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beçalho + fundo fotografia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395288" y="2133600"/>
            <a:ext cx="2592387" cy="3959225"/>
          </a:xfrm>
          <a:prstGeom prst="roundRect">
            <a:avLst>
              <a:gd fmla="val 16667" name="adj"/>
            </a:avLst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3419872" y="2132856"/>
            <a:ext cx="5544616" cy="417646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Char char="●"/>
              <a:defRPr b="0" i="0" sz="1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○"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■"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Shape 29"/>
          <p:cNvSpPr txBox="1"/>
          <p:nvPr>
            <p:ph type="title"/>
          </p:nvPr>
        </p:nvSpPr>
        <p:spPr>
          <a:xfrm>
            <a:off x="755576" y="548680"/>
            <a:ext cx="6552728" cy="5040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beçalho + sub-titulo + fundo fotografia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395288" y="2420938"/>
            <a:ext cx="2592387" cy="3671887"/>
          </a:xfrm>
          <a:prstGeom prst="roundRect">
            <a:avLst>
              <a:gd fmla="val 16667" name="adj"/>
            </a:avLst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3419872" y="2404110"/>
            <a:ext cx="5544616" cy="417646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Char char="●"/>
              <a:defRPr b="0" i="0" sz="1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○"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■"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2" type="body"/>
          </p:nvPr>
        </p:nvSpPr>
        <p:spPr>
          <a:xfrm>
            <a:off x="755576" y="1742753"/>
            <a:ext cx="6624736" cy="3300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Char char="●"/>
              <a:defRPr b="1" i="0" sz="16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○"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■"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●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○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■"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Shape 34"/>
          <p:cNvSpPr txBox="1"/>
          <p:nvPr>
            <p:ph type="title"/>
          </p:nvPr>
        </p:nvSpPr>
        <p:spPr>
          <a:xfrm>
            <a:off x="755576" y="548680"/>
            <a:ext cx="6552728" cy="5040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ítulo e objecto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pt-PT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Diapositivo de título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pt-PT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Cabeçalho da Secção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pt-PT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theme" Target="../theme/theme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1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lilianafaria\Desktop\apresentacao_ppt_cabeçalho-02.jpg" id="10" name="Shape 10"/>
          <p:cNvPicPr preferRelativeResize="0"/>
          <p:nvPr/>
        </p:nvPicPr>
        <p:blipFill rotWithShape="1">
          <a:blip r:embed="rId1">
            <a:alphaModFix/>
          </a:blip>
          <a:srcRect b="73824" l="3474" r="4426" t="5657"/>
          <a:stretch/>
        </p:blipFill>
        <p:spPr>
          <a:xfrm>
            <a:off x="250825" y="350838"/>
            <a:ext cx="8629963" cy="132320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5D8F1">
            <a:alpha val="45882"/>
          </a:srgbClr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pt-PT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Shape 1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" name="Shape 1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Shape 1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0" name="Shape 20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1" name="Shape 20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2" name="Shape 20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Shape 2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Shape 2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2" name="Shape 2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PT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Relationship Id="rId4" Type="http://schemas.openxmlformats.org/officeDocument/2006/relationships/image" Target="../media/image2.png"/><Relationship Id="rId5" Type="http://schemas.openxmlformats.org/officeDocument/2006/relationships/image" Target="../media/image41.png"/><Relationship Id="rId6" Type="http://schemas.openxmlformats.org/officeDocument/2006/relationships/image" Target="../media/image35.png"/><Relationship Id="rId7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Relationship Id="rId4" Type="http://schemas.openxmlformats.org/officeDocument/2006/relationships/image" Target="../media/image2.png"/><Relationship Id="rId5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jpg"/><Relationship Id="rId4" Type="http://schemas.openxmlformats.org/officeDocument/2006/relationships/image" Target="../media/image38.png"/><Relationship Id="rId5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Relationship Id="rId4" Type="http://schemas.openxmlformats.org/officeDocument/2006/relationships/image" Target="../media/image2.png"/><Relationship Id="rId5" Type="http://schemas.openxmlformats.org/officeDocument/2006/relationships/image" Target="../media/image43.png"/><Relationship Id="rId6" Type="http://schemas.openxmlformats.org/officeDocument/2006/relationships/image" Target="../media/image46.png"/><Relationship Id="rId7" Type="http://schemas.openxmlformats.org/officeDocument/2006/relationships/image" Target="../media/image45.png"/><Relationship Id="rId8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40.png"/><Relationship Id="rId5" Type="http://schemas.openxmlformats.org/officeDocument/2006/relationships/image" Target="../media/image42.png"/><Relationship Id="rId6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50.png"/><Relationship Id="rId5" Type="http://schemas.openxmlformats.org/officeDocument/2006/relationships/image" Target="../media/image43.png"/><Relationship Id="rId6" Type="http://schemas.openxmlformats.org/officeDocument/2006/relationships/image" Target="../media/image46.png"/><Relationship Id="rId7" Type="http://schemas.openxmlformats.org/officeDocument/2006/relationships/image" Target="../media/image26.png"/><Relationship Id="rId8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49.png"/><Relationship Id="rId5" Type="http://schemas.openxmlformats.org/officeDocument/2006/relationships/image" Target="../media/image48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7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59.jpg"/><Relationship Id="rId10" Type="http://schemas.openxmlformats.org/officeDocument/2006/relationships/image" Target="../media/image55.png"/><Relationship Id="rId13" Type="http://schemas.openxmlformats.org/officeDocument/2006/relationships/image" Target="../media/image63.png"/><Relationship Id="rId1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3.jpg"/><Relationship Id="rId4" Type="http://schemas.openxmlformats.org/officeDocument/2006/relationships/image" Target="../media/image58.png"/><Relationship Id="rId9" Type="http://schemas.openxmlformats.org/officeDocument/2006/relationships/image" Target="../media/image78.png"/><Relationship Id="rId15" Type="http://schemas.openxmlformats.org/officeDocument/2006/relationships/image" Target="../media/image2.png"/><Relationship Id="rId14" Type="http://schemas.openxmlformats.org/officeDocument/2006/relationships/image" Target="../media/image62.png"/><Relationship Id="rId5" Type="http://schemas.openxmlformats.org/officeDocument/2006/relationships/image" Target="../media/image54.png"/><Relationship Id="rId6" Type="http://schemas.openxmlformats.org/officeDocument/2006/relationships/image" Target="../media/image56.png"/><Relationship Id="rId7" Type="http://schemas.openxmlformats.org/officeDocument/2006/relationships/image" Target="../media/image61.png"/><Relationship Id="rId8" Type="http://schemas.openxmlformats.org/officeDocument/2006/relationships/image" Target="../media/image6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4.png"/><Relationship Id="rId4" Type="http://schemas.openxmlformats.org/officeDocument/2006/relationships/image" Target="../media/image70.jpg"/><Relationship Id="rId5" Type="http://schemas.openxmlformats.org/officeDocument/2006/relationships/image" Target="../media/image72.png"/><Relationship Id="rId6" Type="http://schemas.openxmlformats.org/officeDocument/2006/relationships/image" Target="../media/image26.png"/><Relationship Id="rId7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9.png"/><Relationship Id="rId4" Type="http://schemas.openxmlformats.org/officeDocument/2006/relationships/image" Target="../media/image75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2.png"/><Relationship Id="rId8" Type="http://schemas.openxmlformats.org/officeDocument/2006/relationships/image" Target="../media/image6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1.png"/><Relationship Id="rId4" Type="http://schemas.openxmlformats.org/officeDocument/2006/relationships/image" Target="../media/image2.png"/><Relationship Id="rId5" Type="http://schemas.openxmlformats.org/officeDocument/2006/relationships/image" Target="../media/image74.png"/><Relationship Id="rId6" Type="http://schemas.openxmlformats.org/officeDocument/2006/relationships/image" Target="../media/image73.png"/><Relationship Id="rId7" Type="http://schemas.openxmlformats.org/officeDocument/2006/relationships/image" Target="../media/image7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0.jpg"/><Relationship Id="rId6" Type="http://schemas.openxmlformats.org/officeDocument/2006/relationships/image" Target="../media/image14.png"/><Relationship Id="rId7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18.png"/><Relationship Id="rId13" Type="http://schemas.openxmlformats.org/officeDocument/2006/relationships/image" Target="../media/image27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26.png"/><Relationship Id="rId5" Type="http://schemas.openxmlformats.org/officeDocument/2006/relationships/image" Target="../media/image20.png"/><Relationship Id="rId6" Type="http://schemas.openxmlformats.org/officeDocument/2006/relationships/image" Target="../media/image16.png"/><Relationship Id="rId7" Type="http://schemas.openxmlformats.org/officeDocument/2006/relationships/image" Target="../media/image23.png"/><Relationship Id="rId8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5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2.png"/><Relationship Id="rId5" Type="http://schemas.openxmlformats.org/officeDocument/2006/relationships/image" Target="../media/image29.png"/><Relationship Id="rId6" Type="http://schemas.openxmlformats.org/officeDocument/2006/relationships/image" Target="../media/image28.png"/><Relationship Id="rId7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2.png"/><Relationship Id="rId5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5CBE8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/>
        </p:nvSpPr>
        <p:spPr>
          <a:xfrm>
            <a:off x="0" y="-12082"/>
            <a:ext cx="9144000" cy="6858000"/>
          </a:xfrm>
          <a:prstGeom prst="rect">
            <a:avLst/>
          </a:prstGeom>
          <a:solidFill>
            <a:srgbClr val="F0EBFF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Shape 2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0070" y="3529982"/>
            <a:ext cx="3435448" cy="26373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8" name="Shape 288"/>
          <p:cNvGrpSpPr/>
          <p:nvPr/>
        </p:nvGrpSpPr>
        <p:grpSpPr>
          <a:xfrm>
            <a:off x="332267" y="4653136"/>
            <a:ext cx="4972348" cy="1518446"/>
            <a:chOff x="4009409" y="2927273"/>
            <a:chExt cx="3622675" cy="1539358"/>
          </a:xfrm>
        </p:grpSpPr>
        <p:sp>
          <p:nvSpPr>
            <p:cNvPr id="289" name="Shape 289"/>
            <p:cNvSpPr/>
            <p:nvPr/>
          </p:nvSpPr>
          <p:spPr>
            <a:xfrm>
              <a:off x="4009409" y="3390306"/>
              <a:ext cx="3622675" cy="1076325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1"/>
                </a:gs>
                <a:gs pos="52000">
                  <a:schemeClr val="lt1"/>
                </a:gs>
                <a:gs pos="86068">
                  <a:srgbClr val="BFBFBF"/>
                </a:gs>
                <a:gs pos="100000">
                  <a:srgbClr val="C3C3C3"/>
                </a:gs>
              </a:gsLst>
              <a:lin ang="2700000" scaled="0"/>
            </a:gradFill>
            <a:ln>
              <a:noFill/>
            </a:ln>
            <a:effectLst>
              <a:outerShdw blurRad="107950" algn="ctr" dir="5400000" dist="12700">
                <a:srgbClr val="000000"/>
              </a:outerShdw>
            </a:effectLst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90" name="Shape 290"/>
            <p:cNvSpPr/>
            <p:nvPr/>
          </p:nvSpPr>
          <p:spPr>
            <a:xfrm>
              <a:off x="4447095" y="2927273"/>
              <a:ext cx="779463" cy="492125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7000">
                  <a:schemeClr val="lt1"/>
                </a:gs>
                <a:gs pos="83000">
                  <a:srgbClr val="BFBFBF"/>
                </a:gs>
                <a:gs pos="100000">
                  <a:srgbClr val="C3C3C3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i="0" lang="pt-PT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pic>
        <p:nvPicPr>
          <p:cNvPr id="291" name="Shape 291"/>
          <p:cNvPicPr preferRelativeResize="0"/>
          <p:nvPr/>
        </p:nvPicPr>
        <p:blipFill rotWithShape="1">
          <a:blip r:embed="rId4">
            <a:alphaModFix/>
          </a:blip>
          <a:srcRect b="0" l="0" r="43822" t="0"/>
          <a:stretch/>
        </p:blipFill>
        <p:spPr>
          <a:xfrm>
            <a:off x="671066" y="5269133"/>
            <a:ext cx="2580027" cy="767837"/>
          </a:xfrm>
          <a:prstGeom prst="rect">
            <a:avLst/>
          </a:prstGeom>
          <a:solidFill>
            <a:srgbClr val="DDDDDD">
              <a:alpha val="0"/>
            </a:srgbClr>
          </a:solidFill>
          <a:ln>
            <a:noFill/>
          </a:ln>
        </p:spPr>
      </p:pic>
      <p:grpSp>
        <p:nvGrpSpPr>
          <p:cNvPr id="292" name="Shape 292"/>
          <p:cNvGrpSpPr/>
          <p:nvPr/>
        </p:nvGrpSpPr>
        <p:grpSpPr>
          <a:xfrm>
            <a:off x="332267" y="376456"/>
            <a:ext cx="8599502" cy="1375974"/>
            <a:chOff x="251520" y="260648"/>
            <a:chExt cx="8435005" cy="1375974"/>
          </a:xfrm>
        </p:grpSpPr>
        <p:sp>
          <p:nvSpPr>
            <p:cNvPr id="293" name="Shape 293"/>
            <p:cNvSpPr/>
            <p:nvPr/>
          </p:nvSpPr>
          <p:spPr>
            <a:xfrm rot="10800000">
              <a:off x="6990129" y="261603"/>
              <a:ext cx="1696397" cy="902793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1"/>
                </a:gs>
                <a:gs pos="66000">
                  <a:schemeClr val="lt1"/>
                </a:gs>
                <a:gs pos="73000">
                  <a:srgbClr val="C3C3C3"/>
                </a:gs>
                <a:gs pos="100000">
                  <a:srgbClr val="EAEAEA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94" name="Shape 294"/>
            <p:cNvSpPr/>
            <p:nvPr/>
          </p:nvSpPr>
          <p:spPr>
            <a:xfrm rot="10800000">
              <a:off x="251520" y="260648"/>
              <a:ext cx="7485929" cy="904704"/>
            </a:xfrm>
            <a:prstGeom prst="roundRect">
              <a:avLst>
                <a:gd fmla="val 50000" name="adj"/>
              </a:avLst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295" name="Shape 295"/>
            <p:cNvPicPr preferRelativeResize="0"/>
            <p:nvPr/>
          </p:nvPicPr>
          <p:blipFill rotWithShape="1">
            <a:blip r:embed="rId5">
              <a:alphaModFix/>
            </a:blip>
            <a:srcRect b="0" l="0" r="86361" t="0"/>
            <a:stretch/>
          </p:blipFill>
          <p:spPr>
            <a:xfrm>
              <a:off x="7746428" y="304270"/>
              <a:ext cx="639588" cy="782572"/>
            </a:xfrm>
            <a:prstGeom prst="rect">
              <a:avLst/>
            </a:prstGeom>
            <a:solidFill>
              <a:srgbClr val="DDDDDD">
                <a:alpha val="0"/>
              </a:srgbClr>
            </a:solidFill>
            <a:ln>
              <a:noFill/>
            </a:ln>
          </p:spPr>
        </p:pic>
        <p:sp>
          <p:nvSpPr>
            <p:cNvPr id="296" name="Shape 296"/>
            <p:cNvSpPr/>
            <p:nvPr/>
          </p:nvSpPr>
          <p:spPr>
            <a:xfrm rot="10800000">
              <a:off x="1330189" y="1144497"/>
              <a:ext cx="779463" cy="492125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i="0" lang="pt-PT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sp>
        <p:nvSpPr>
          <p:cNvPr id="297" name="Shape 297"/>
          <p:cNvSpPr txBox="1"/>
          <p:nvPr/>
        </p:nvSpPr>
        <p:spPr>
          <a:xfrm>
            <a:off x="332266" y="462083"/>
            <a:ext cx="7631917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pt-PT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Protein structural dynamics and interactions 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pt-PT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modulated by infrared light.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pt-PT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98" name="Shape 298"/>
          <p:cNvSpPr/>
          <p:nvPr/>
        </p:nvSpPr>
        <p:spPr>
          <a:xfrm>
            <a:off x="332267" y="3543023"/>
            <a:ext cx="3600401" cy="986331"/>
          </a:xfrm>
          <a:prstGeom prst="roundRect">
            <a:avLst>
              <a:gd fmla="val 50000" name="adj"/>
            </a:avLst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Magdalena Kowacz</a:t>
            </a:r>
            <a:r>
              <a:rPr lang="pt-PT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Piotr Warszyński</a:t>
            </a:r>
          </a:p>
        </p:txBody>
      </p:sp>
      <p:pic>
        <p:nvPicPr>
          <p:cNvPr id="299" name="Shape 299"/>
          <p:cNvPicPr preferRelativeResize="0"/>
          <p:nvPr/>
        </p:nvPicPr>
        <p:blipFill rotWithShape="1">
          <a:blip r:embed="rId6">
            <a:alphaModFix/>
          </a:blip>
          <a:srcRect b="0" l="67050" r="0" t="0"/>
          <a:stretch/>
        </p:blipFill>
        <p:spPr>
          <a:xfrm>
            <a:off x="3342486" y="5269133"/>
            <a:ext cx="1514355" cy="766348"/>
          </a:xfrm>
          <a:prstGeom prst="rect">
            <a:avLst/>
          </a:prstGeom>
          <a:solidFill>
            <a:srgbClr val="DDDDDD">
              <a:alpha val="0"/>
            </a:srgbClr>
          </a:solidFill>
          <a:ln>
            <a:noFill/>
          </a:ln>
        </p:spPr>
      </p:pic>
      <p:sp>
        <p:nvSpPr>
          <p:cNvPr descr="Image result for clouds" id="300" name="Shape 300"/>
          <p:cNvSpPr/>
          <p:nvPr/>
        </p:nvSpPr>
        <p:spPr>
          <a:xfrm>
            <a:off x="155575" y="-2376488"/>
            <a:ext cx="7400925" cy="4953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Shape 528"/>
          <p:cNvPicPr preferRelativeResize="0"/>
          <p:nvPr/>
        </p:nvPicPr>
        <p:blipFill rotWithShape="1">
          <a:blip r:embed="rId3">
            <a:alphaModFix/>
          </a:blip>
          <a:srcRect b="0" l="4066" r="15911" t="5932"/>
          <a:stretch/>
        </p:blipFill>
        <p:spPr>
          <a:xfrm>
            <a:off x="467544" y="1628800"/>
            <a:ext cx="3936083" cy="16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Shape 529"/>
          <p:cNvSpPr txBox="1"/>
          <p:nvPr/>
        </p:nvSpPr>
        <p:spPr>
          <a:xfrm>
            <a:off x="2002472" y="3235190"/>
            <a:ext cx="47160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</a:p>
        </p:txBody>
      </p:sp>
      <p:sp>
        <p:nvSpPr>
          <p:cNvPr id="530" name="Shape 530"/>
          <p:cNvSpPr txBox="1"/>
          <p:nvPr/>
        </p:nvSpPr>
        <p:spPr>
          <a:xfrm>
            <a:off x="4249100" y="1624771"/>
            <a:ext cx="376318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Wave analysis of the fluctuations of the sum surface energy of the bubbles in a liquid</a:t>
            </a:r>
          </a:p>
        </p:txBody>
      </p:sp>
      <p:sp>
        <p:nvSpPr>
          <p:cNvPr id="531" name="Shape 531"/>
          <p:cNvSpPr txBox="1"/>
          <p:nvPr/>
        </p:nvSpPr>
        <p:spPr>
          <a:xfrm>
            <a:off x="5441359" y="2291898"/>
            <a:ext cx="254977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Shatalov et al. (2012) </a:t>
            </a:r>
            <a:r>
              <a:rPr i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Biophysics</a:t>
            </a:r>
          </a:p>
        </p:txBody>
      </p:sp>
      <p:grpSp>
        <p:nvGrpSpPr>
          <p:cNvPr id="532" name="Shape 532"/>
          <p:cNvGrpSpPr/>
          <p:nvPr/>
        </p:nvGrpSpPr>
        <p:grpSpPr>
          <a:xfrm>
            <a:off x="251520" y="183204"/>
            <a:ext cx="8435005" cy="1375974"/>
            <a:chOff x="251520" y="260648"/>
            <a:chExt cx="8435005" cy="1375974"/>
          </a:xfrm>
        </p:grpSpPr>
        <p:sp>
          <p:nvSpPr>
            <p:cNvPr id="533" name="Shape 533"/>
            <p:cNvSpPr/>
            <p:nvPr/>
          </p:nvSpPr>
          <p:spPr>
            <a:xfrm rot="10800000">
              <a:off x="6990129" y="261603"/>
              <a:ext cx="1696397" cy="902793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1"/>
                </a:gs>
                <a:gs pos="66000">
                  <a:schemeClr val="lt1"/>
                </a:gs>
                <a:gs pos="73000">
                  <a:srgbClr val="C3C3C3"/>
                </a:gs>
                <a:gs pos="100000">
                  <a:srgbClr val="EAEAEA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534" name="Shape 534"/>
            <p:cNvSpPr/>
            <p:nvPr/>
          </p:nvSpPr>
          <p:spPr>
            <a:xfrm rot="10800000">
              <a:off x="251520" y="260648"/>
              <a:ext cx="7485929" cy="904704"/>
            </a:xfrm>
            <a:prstGeom prst="roundRect">
              <a:avLst>
                <a:gd fmla="val 50000" name="adj"/>
              </a:avLst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535" name="Shape 535"/>
            <p:cNvPicPr preferRelativeResize="0"/>
            <p:nvPr/>
          </p:nvPicPr>
          <p:blipFill rotWithShape="1">
            <a:blip r:embed="rId4">
              <a:alphaModFix/>
            </a:blip>
            <a:srcRect b="0" l="0" r="86361" t="0"/>
            <a:stretch/>
          </p:blipFill>
          <p:spPr>
            <a:xfrm>
              <a:off x="7746428" y="304270"/>
              <a:ext cx="639588" cy="782572"/>
            </a:xfrm>
            <a:prstGeom prst="rect">
              <a:avLst/>
            </a:prstGeom>
            <a:solidFill>
              <a:srgbClr val="DDDDDD">
                <a:alpha val="0"/>
              </a:srgbClr>
            </a:solidFill>
            <a:ln>
              <a:noFill/>
            </a:ln>
          </p:spPr>
        </p:pic>
        <p:sp>
          <p:nvSpPr>
            <p:cNvPr id="536" name="Shape 536"/>
            <p:cNvSpPr/>
            <p:nvPr/>
          </p:nvSpPr>
          <p:spPr>
            <a:xfrm rot="10800000">
              <a:off x="1330189" y="1144497"/>
              <a:ext cx="779463" cy="492125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sp>
        <p:nvSpPr>
          <p:cNvPr id="537" name="Shape 537"/>
          <p:cNvSpPr txBox="1"/>
          <p:nvPr/>
        </p:nvSpPr>
        <p:spPr>
          <a:xfrm>
            <a:off x="467544" y="277552"/>
            <a:ext cx="741984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pt-P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IR – triggered conformational fluctuations 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protein enzymatic activity</a:t>
            </a:r>
          </a:p>
        </p:txBody>
      </p:sp>
      <p:pic>
        <p:nvPicPr>
          <p:cNvPr id="538" name="Shape 5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63690" y="4206065"/>
            <a:ext cx="5866481" cy="1952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Shape 5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7744" y="3754381"/>
            <a:ext cx="6664094" cy="2861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Shape 5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852148">
            <a:off x="3841276" y="4950778"/>
            <a:ext cx="458405" cy="299918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Shape 541"/>
          <p:cNvSpPr txBox="1"/>
          <p:nvPr/>
        </p:nvSpPr>
        <p:spPr>
          <a:xfrm>
            <a:off x="251520" y="3870382"/>
            <a:ext cx="2384753" cy="738664"/>
          </a:xfrm>
          <a:prstGeom prst="rect">
            <a:avLst/>
          </a:prstGeom>
          <a:noFill/>
          <a:ln cap="flat" cmpd="sng" w="9525">
            <a:solidFill>
              <a:srgbClr val="0E734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ct val="25000"/>
              <a:buFont typeface="Calibri"/>
              <a:buNone/>
            </a:pPr>
            <a:r>
              <a:rPr b="0" i="0" lang="pt-PT" sz="1400" u="none" cap="none" strike="noStrike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Lysozyme activity against Micrococcus lysodeikticus cells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6691810" y="5100748"/>
            <a:ext cx="862608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Calibri"/>
              <a:buNone/>
            </a:pPr>
            <a:r>
              <a:rPr b="0" i="0" lang="pt-PT" sz="1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degassed</a:t>
            </a:r>
          </a:p>
        </p:txBody>
      </p:sp>
      <p:sp>
        <p:nvSpPr>
          <p:cNvPr id="543" name="Shape 543"/>
          <p:cNvSpPr txBox="1"/>
          <p:nvPr/>
        </p:nvSpPr>
        <p:spPr>
          <a:xfrm rot="-5400000">
            <a:off x="65927" y="2336857"/>
            <a:ext cx="52623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coeff.</a:t>
            </a:r>
          </a:p>
        </p:txBody>
      </p:sp>
      <p:sp>
        <p:nvSpPr>
          <p:cNvPr id="544" name="Shape 544"/>
          <p:cNvSpPr/>
          <p:nvPr/>
        </p:nvSpPr>
        <p:spPr>
          <a:xfrm>
            <a:off x="251520" y="1412776"/>
            <a:ext cx="8435006" cy="2099413"/>
          </a:xfrm>
          <a:prstGeom prst="rect">
            <a:avLst/>
          </a:prstGeom>
          <a:noFill/>
          <a:ln cap="flat" cmpd="sng" w="25400">
            <a:solidFill>
              <a:srgbClr val="76923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Shape 545"/>
          <p:cNvSpPr/>
          <p:nvPr/>
        </p:nvSpPr>
        <p:spPr>
          <a:xfrm>
            <a:off x="107504" y="3645024"/>
            <a:ext cx="8939336" cy="309634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/>
          <p:nvPr/>
        </p:nvSpPr>
        <p:spPr>
          <a:xfrm>
            <a:off x="4809160" y="6029100"/>
            <a:ext cx="504056" cy="21602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Shape 551"/>
          <p:cNvSpPr/>
          <p:nvPr/>
        </p:nvSpPr>
        <p:spPr>
          <a:xfrm>
            <a:off x="4377112" y="336630"/>
            <a:ext cx="504056" cy="21602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2" name="Shape 552"/>
          <p:cNvPicPr preferRelativeResize="0"/>
          <p:nvPr/>
        </p:nvPicPr>
        <p:blipFill rotWithShape="1">
          <a:blip r:embed="rId3">
            <a:alphaModFix/>
          </a:blip>
          <a:srcRect b="0" l="0" r="63299" t="0"/>
          <a:stretch/>
        </p:blipFill>
        <p:spPr>
          <a:xfrm>
            <a:off x="78619" y="1177140"/>
            <a:ext cx="4950680" cy="56365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3" name="Shape 553"/>
          <p:cNvGrpSpPr/>
          <p:nvPr/>
        </p:nvGrpSpPr>
        <p:grpSpPr>
          <a:xfrm>
            <a:off x="332985" y="130337"/>
            <a:ext cx="8435005" cy="1375974"/>
            <a:chOff x="251520" y="260648"/>
            <a:chExt cx="8435005" cy="1375974"/>
          </a:xfrm>
        </p:grpSpPr>
        <p:sp>
          <p:nvSpPr>
            <p:cNvPr id="554" name="Shape 554"/>
            <p:cNvSpPr/>
            <p:nvPr/>
          </p:nvSpPr>
          <p:spPr>
            <a:xfrm rot="10800000">
              <a:off x="6990129" y="261603"/>
              <a:ext cx="1696397" cy="902793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1"/>
                </a:gs>
                <a:gs pos="66000">
                  <a:schemeClr val="lt1"/>
                </a:gs>
                <a:gs pos="73000">
                  <a:srgbClr val="C3C3C3"/>
                </a:gs>
                <a:gs pos="100000">
                  <a:srgbClr val="EAEAEA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Font typeface="Calibri"/>
                <a:buNone/>
              </a:pPr>
              <a:r>
                <a:t/>
              </a:r>
              <a:endParaRPr b="0" i="0" sz="2800" u="none" cap="none" strike="noStrike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555" name="Shape 555"/>
            <p:cNvSpPr/>
            <p:nvPr/>
          </p:nvSpPr>
          <p:spPr>
            <a:xfrm rot="10800000">
              <a:off x="251520" y="260648"/>
              <a:ext cx="7485929" cy="904704"/>
            </a:xfrm>
            <a:prstGeom prst="roundRect">
              <a:avLst>
                <a:gd fmla="val 50000" name="adj"/>
              </a:avLst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Font typeface="Calibri"/>
                <a:buNone/>
              </a:pPr>
              <a:r>
                <a:t/>
              </a:r>
              <a:endParaRPr b="0" i="0" sz="2800" u="none" cap="none" strike="noStrike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556" name="Shape 556"/>
            <p:cNvPicPr preferRelativeResize="0"/>
            <p:nvPr/>
          </p:nvPicPr>
          <p:blipFill rotWithShape="1">
            <a:blip r:embed="rId4">
              <a:alphaModFix/>
            </a:blip>
            <a:srcRect b="0" l="0" r="86361" t="0"/>
            <a:stretch/>
          </p:blipFill>
          <p:spPr>
            <a:xfrm>
              <a:off x="7746428" y="304270"/>
              <a:ext cx="639588" cy="782572"/>
            </a:xfrm>
            <a:prstGeom prst="rect">
              <a:avLst/>
            </a:prstGeom>
            <a:solidFill>
              <a:srgbClr val="DDDDDD">
                <a:alpha val="0"/>
              </a:srgbClr>
            </a:solidFill>
            <a:ln>
              <a:noFill/>
            </a:ln>
          </p:spPr>
        </p:pic>
        <p:sp>
          <p:nvSpPr>
            <p:cNvPr id="557" name="Shape 557"/>
            <p:cNvSpPr/>
            <p:nvPr/>
          </p:nvSpPr>
          <p:spPr>
            <a:xfrm rot="10800000">
              <a:off x="1330189" y="1144497"/>
              <a:ext cx="779463" cy="492125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r>
                <a:rPr b="0" i="0" lang="pt-PT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sp>
        <p:nvSpPr>
          <p:cNvPr id="558" name="Shape 558"/>
          <p:cNvSpPr txBox="1"/>
          <p:nvPr/>
        </p:nvSpPr>
        <p:spPr>
          <a:xfrm>
            <a:off x="496104" y="339516"/>
            <a:ext cx="74198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b="1" i="0" lang="pt-PT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UV-VIS evidence of structural changes</a:t>
            </a:r>
          </a:p>
        </p:txBody>
      </p:sp>
      <p:sp>
        <p:nvSpPr>
          <p:cNvPr id="559" name="Shape 559"/>
          <p:cNvSpPr/>
          <p:nvPr/>
        </p:nvSpPr>
        <p:spPr>
          <a:xfrm>
            <a:off x="4629140" y="4700223"/>
            <a:ext cx="4356484" cy="742226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lt1"/>
              </a:gs>
              <a:gs pos="78000">
                <a:schemeClr val="lt1"/>
              </a:gs>
              <a:gs pos="97000">
                <a:srgbClr val="BFBFBF"/>
              </a:gs>
              <a:gs pos="100000">
                <a:srgbClr val="C3C3C3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rPr>
              <a:t>Unfolding = Increased absorbance at 278 nm</a:t>
            </a:r>
          </a:p>
        </p:txBody>
      </p:sp>
      <p:pic>
        <p:nvPicPr>
          <p:cNvPr id="560" name="Shape 5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852148">
            <a:off x="2096983" y="3785259"/>
            <a:ext cx="458405" cy="299918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Shape 561"/>
          <p:cNvSpPr txBox="1"/>
          <p:nvPr/>
        </p:nvSpPr>
        <p:spPr>
          <a:xfrm>
            <a:off x="2846833" y="6461148"/>
            <a:ext cx="39626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278</a:t>
            </a:r>
          </a:p>
        </p:txBody>
      </p:sp>
      <p:cxnSp>
        <p:nvCxnSpPr>
          <p:cNvPr id="562" name="Shape 562"/>
          <p:cNvCxnSpPr/>
          <p:nvPr/>
        </p:nvCxnSpPr>
        <p:spPr>
          <a:xfrm>
            <a:off x="3044964" y="6317132"/>
            <a:ext cx="0" cy="144016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3" name="Shape 563"/>
          <p:cNvSpPr txBox="1"/>
          <p:nvPr/>
        </p:nvSpPr>
        <p:spPr>
          <a:xfrm>
            <a:off x="3109357" y="1724116"/>
            <a:ext cx="292984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 – partially disordered</a:t>
            </a:r>
          </a:p>
        </p:txBody>
      </p:sp>
      <p:sp>
        <p:nvSpPr>
          <p:cNvPr id="564" name="Shape 564"/>
          <p:cNvSpPr txBox="1"/>
          <p:nvPr/>
        </p:nvSpPr>
        <p:spPr>
          <a:xfrm>
            <a:off x="3524767" y="2206525"/>
            <a:ext cx="18725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IR-induced folding</a:t>
            </a:r>
          </a:p>
        </p:txBody>
      </p:sp>
      <p:cxnSp>
        <p:nvCxnSpPr>
          <p:cNvPr id="565" name="Shape 565"/>
          <p:cNvCxnSpPr/>
          <p:nvPr/>
        </p:nvCxnSpPr>
        <p:spPr>
          <a:xfrm flipH="1">
            <a:off x="3093458" y="2047929"/>
            <a:ext cx="261349" cy="220853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566" name="Shape 566"/>
          <p:cNvCxnSpPr/>
          <p:nvPr/>
        </p:nvCxnSpPr>
        <p:spPr>
          <a:xfrm flipH="1">
            <a:off x="3164220" y="2412798"/>
            <a:ext cx="381175" cy="19698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567" name="Shape 567"/>
          <p:cNvSpPr txBox="1"/>
          <p:nvPr/>
        </p:nvSpPr>
        <p:spPr>
          <a:xfrm>
            <a:off x="5037233" y="5723739"/>
            <a:ext cx="376318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Fig. UV –VIS spectra of BSA in imidazolium buffer (pH = 7.36) at a) control conditions and b) after 10 min. exposure to IR light</a:t>
            </a:r>
          </a:p>
        </p:txBody>
      </p:sp>
      <p:sp>
        <p:nvSpPr>
          <p:cNvPr id="568" name="Shape 568"/>
          <p:cNvSpPr txBox="1"/>
          <p:nvPr/>
        </p:nvSpPr>
        <p:spPr>
          <a:xfrm flipH="1">
            <a:off x="1845982" y="3627452"/>
            <a:ext cx="2212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</a:p>
        </p:txBody>
      </p:sp>
      <p:sp>
        <p:nvSpPr>
          <p:cNvPr id="569" name="Shape 569"/>
          <p:cNvSpPr txBox="1"/>
          <p:nvPr/>
        </p:nvSpPr>
        <p:spPr>
          <a:xfrm flipH="1">
            <a:off x="1819926" y="4135310"/>
            <a:ext cx="2212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</a:p>
        </p:txBody>
      </p:sp>
      <p:sp>
        <p:nvSpPr>
          <p:cNvPr id="570" name="Shape 570"/>
          <p:cNvSpPr/>
          <p:nvPr/>
        </p:nvSpPr>
        <p:spPr>
          <a:xfrm>
            <a:off x="4211960" y="5518020"/>
            <a:ext cx="825273" cy="51729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Shape 575"/>
          <p:cNvPicPr preferRelativeResize="0"/>
          <p:nvPr/>
        </p:nvPicPr>
        <p:blipFill rotWithShape="1">
          <a:blip r:embed="rId3">
            <a:alphaModFix/>
          </a:blip>
          <a:srcRect b="0" l="75573" r="0" t="9389"/>
          <a:stretch/>
        </p:blipFill>
        <p:spPr>
          <a:xfrm>
            <a:off x="2979588" y="1571733"/>
            <a:ext cx="2186322" cy="2084973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Shape 576"/>
          <p:cNvSpPr/>
          <p:nvPr/>
        </p:nvSpPr>
        <p:spPr>
          <a:xfrm>
            <a:off x="5004048" y="2864360"/>
            <a:ext cx="288032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i="1" lang="pt-PT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</a:t>
            </a:r>
            <a:r>
              <a:rPr lang="pt-PT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Monopoli et al. (2011),	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Nature Nanotechnology 6</a:t>
            </a:r>
          </a:p>
        </p:txBody>
      </p:sp>
      <p:sp>
        <p:nvSpPr>
          <p:cNvPr id="577" name="Shape 577"/>
          <p:cNvSpPr txBox="1"/>
          <p:nvPr/>
        </p:nvSpPr>
        <p:spPr>
          <a:xfrm>
            <a:off x="251520" y="5412025"/>
            <a:ext cx="4989886" cy="33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C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ct val="25000"/>
              <a:buFont typeface="Arial"/>
              <a:buNone/>
            </a:pPr>
            <a:r>
              <a:rPr b="1" lang="pt-PT" sz="18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Lysozyme (Lys), </a:t>
            </a:r>
            <a:r>
              <a:rPr lang="pt-PT" sz="18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baseline="-25000" lang="pt-PT" sz="18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pt-PT" sz="18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 =14 kDa, pI = 11</a:t>
            </a:r>
          </a:p>
        </p:txBody>
      </p:sp>
      <p:sp>
        <p:nvSpPr>
          <p:cNvPr id="578" name="Shape 578"/>
          <p:cNvSpPr txBox="1"/>
          <p:nvPr/>
        </p:nvSpPr>
        <p:spPr>
          <a:xfrm>
            <a:off x="258170" y="5780675"/>
            <a:ext cx="4989886" cy="33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C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ct val="25000"/>
              <a:buFont typeface="Arial"/>
              <a:buNone/>
            </a:pPr>
            <a:r>
              <a:rPr b="1" lang="pt-PT" sz="18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Ovalbumin (OVA), </a:t>
            </a:r>
            <a:r>
              <a:rPr lang="pt-PT" sz="18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baseline="-25000" lang="pt-PT" sz="18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pt-PT" sz="18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 = 45 kDa, pI = 5.1</a:t>
            </a:r>
          </a:p>
        </p:txBody>
      </p:sp>
      <p:sp>
        <p:nvSpPr>
          <p:cNvPr id="579" name="Shape 579"/>
          <p:cNvSpPr txBox="1"/>
          <p:nvPr/>
        </p:nvSpPr>
        <p:spPr>
          <a:xfrm>
            <a:off x="258170" y="6149325"/>
            <a:ext cx="4983236" cy="33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C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ct val="25000"/>
              <a:buFont typeface="Arial"/>
              <a:buNone/>
            </a:pPr>
            <a:r>
              <a:rPr b="1" lang="pt-PT" sz="18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Bovine serum albumin (BSA), </a:t>
            </a:r>
            <a:r>
              <a:rPr lang="pt-PT" sz="18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baseline="-25000" lang="pt-PT" sz="18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pt-PT" sz="18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 =64 kDa, pI = 4.7</a:t>
            </a:r>
          </a:p>
        </p:txBody>
      </p:sp>
      <p:pic>
        <p:nvPicPr>
          <p:cNvPr id="580" name="Shape 580"/>
          <p:cNvPicPr preferRelativeResize="0"/>
          <p:nvPr/>
        </p:nvPicPr>
        <p:blipFill rotWithShape="1">
          <a:blip r:embed="rId3">
            <a:alphaModFix/>
          </a:blip>
          <a:srcRect b="53124" l="3649" r="85162" t="6264"/>
          <a:stretch/>
        </p:blipFill>
        <p:spPr>
          <a:xfrm>
            <a:off x="1745001" y="4202303"/>
            <a:ext cx="1001358" cy="93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Shape 5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58784" y="4005064"/>
            <a:ext cx="1005550" cy="10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Shape 582"/>
          <p:cNvSpPr txBox="1"/>
          <p:nvPr/>
        </p:nvSpPr>
        <p:spPr>
          <a:xfrm>
            <a:off x="6259755" y="5383425"/>
            <a:ext cx="1944216" cy="33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C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ct val="25000"/>
              <a:buFont typeface="Arial"/>
              <a:buNone/>
            </a:pPr>
            <a:r>
              <a:rPr b="1" lang="pt-PT" sz="18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SiO</a:t>
            </a:r>
            <a:r>
              <a:rPr b="1" baseline="-25000" lang="pt-PT" sz="18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b="1" lang="pt-PT" sz="18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, 10-20 nm</a:t>
            </a:r>
          </a:p>
        </p:txBody>
      </p:sp>
      <p:grpSp>
        <p:nvGrpSpPr>
          <p:cNvPr id="583" name="Shape 583"/>
          <p:cNvGrpSpPr/>
          <p:nvPr/>
        </p:nvGrpSpPr>
        <p:grpSpPr>
          <a:xfrm>
            <a:off x="251520" y="260648"/>
            <a:ext cx="8435005" cy="1375974"/>
            <a:chOff x="251520" y="260648"/>
            <a:chExt cx="8435005" cy="1375974"/>
          </a:xfrm>
        </p:grpSpPr>
        <p:sp>
          <p:nvSpPr>
            <p:cNvPr id="584" name="Shape 584"/>
            <p:cNvSpPr/>
            <p:nvPr/>
          </p:nvSpPr>
          <p:spPr>
            <a:xfrm rot="10800000">
              <a:off x="6990129" y="261603"/>
              <a:ext cx="1696397" cy="902793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1"/>
                </a:gs>
                <a:gs pos="66000">
                  <a:schemeClr val="lt1"/>
                </a:gs>
                <a:gs pos="73000">
                  <a:srgbClr val="C3C3C3"/>
                </a:gs>
                <a:gs pos="100000">
                  <a:srgbClr val="EAEAEA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585" name="Shape 585"/>
            <p:cNvSpPr/>
            <p:nvPr/>
          </p:nvSpPr>
          <p:spPr>
            <a:xfrm rot="10800000">
              <a:off x="251520" y="260648"/>
              <a:ext cx="7485929" cy="904704"/>
            </a:xfrm>
            <a:prstGeom prst="roundRect">
              <a:avLst>
                <a:gd fmla="val 50000" name="adj"/>
              </a:avLst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586" name="Shape 586"/>
            <p:cNvPicPr preferRelativeResize="0"/>
            <p:nvPr/>
          </p:nvPicPr>
          <p:blipFill rotWithShape="1">
            <a:blip r:embed="rId5">
              <a:alphaModFix/>
            </a:blip>
            <a:srcRect b="0" l="0" r="86361" t="0"/>
            <a:stretch/>
          </p:blipFill>
          <p:spPr>
            <a:xfrm>
              <a:off x="7746428" y="304270"/>
              <a:ext cx="639588" cy="782572"/>
            </a:xfrm>
            <a:prstGeom prst="rect">
              <a:avLst/>
            </a:prstGeom>
            <a:solidFill>
              <a:srgbClr val="DDDDDD">
                <a:alpha val="0"/>
              </a:srgbClr>
            </a:solidFill>
            <a:ln>
              <a:noFill/>
            </a:ln>
          </p:spPr>
        </p:pic>
        <p:sp>
          <p:nvSpPr>
            <p:cNvPr id="587" name="Shape 587"/>
            <p:cNvSpPr/>
            <p:nvPr/>
          </p:nvSpPr>
          <p:spPr>
            <a:xfrm rot="10800000">
              <a:off x="1330189" y="1144497"/>
              <a:ext cx="779463" cy="492125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sp>
        <p:nvSpPr>
          <p:cNvPr id="588" name="Shape 588"/>
          <p:cNvSpPr txBox="1"/>
          <p:nvPr/>
        </p:nvSpPr>
        <p:spPr>
          <a:xfrm>
            <a:off x="50081" y="490987"/>
            <a:ext cx="7419842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Protein - surface intercations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Shape 5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0720" y="3792720"/>
            <a:ext cx="4572396" cy="27365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5" name="Shape 595"/>
          <p:cNvGrpSpPr/>
          <p:nvPr/>
        </p:nvGrpSpPr>
        <p:grpSpPr>
          <a:xfrm>
            <a:off x="181015" y="117374"/>
            <a:ext cx="8374196" cy="1008112"/>
            <a:chOff x="251520" y="260648"/>
            <a:chExt cx="8435005" cy="1375974"/>
          </a:xfrm>
        </p:grpSpPr>
        <p:sp>
          <p:nvSpPr>
            <p:cNvPr id="596" name="Shape 596"/>
            <p:cNvSpPr/>
            <p:nvPr/>
          </p:nvSpPr>
          <p:spPr>
            <a:xfrm rot="10800000">
              <a:off x="6990129" y="261603"/>
              <a:ext cx="1696397" cy="902793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1"/>
                </a:gs>
                <a:gs pos="66000">
                  <a:schemeClr val="lt1"/>
                </a:gs>
                <a:gs pos="73000">
                  <a:srgbClr val="C3C3C3"/>
                </a:gs>
                <a:gs pos="100000">
                  <a:srgbClr val="EAEAEA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597" name="Shape 597"/>
            <p:cNvSpPr/>
            <p:nvPr/>
          </p:nvSpPr>
          <p:spPr>
            <a:xfrm rot="10800000">
              <a:off x="251520" y="260648"/>
              <a:ext cx="7485929" cy="904704"/>
            </a:xfrm>
            <a:prstGeom prst="roundRect">
              <a:avLst>
                <a:gd fmla="val 50000" name="adj"/>
              </a:avLst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598" name="Shape 598"/>
            <p:cNvPicPr preferRelativeResize="0"/>
            <p:nvPr/>
          </p:nvPicPr>
          <p:blipFill rotWithShape="1">
            <a:blip r:embed="rId4">
              <a:alphaModFix/>
            </a:blip>
            <a:srcRect b="0" l="0" r="86361" t="0"/>
            <a:stretch/>
          </p:blipFill>
          <p:spPr>
            <a:xfrm>
              <a:off x="7746428" y="304270"/>
              <a:ext cx="639588" cy="782572"/>
            </a:xfrm>
            <a:prstGeom prst="rect">
              <a:avLst/>
            </a:prstGeom>
            <a:solidFill>
              <a:srgbClr val="DDDDDD">
                <a:alpha val="0"/>
              </a:srgbClr>
            </a:solidFill>
            <a:ln>
              <a:noFill/>
            </a:ln>
          </p:spPr>
        </p:pic>
        <p:sp>
          <p:nvSpPr>
            <p:cNvPr id="599" name="Shape 599"/>
            <p:cNvSpPr/>
            <p:nvPr/>
          </p:nvSpPr>
          <p:spPr>
            <a:xfrm rot="10800000">
              <a:off x="1330189" y="1144497"/>
              <a:ext cx="779463" cy="492125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sp>
        <p:nvSpPr>
          <p:cNvPr id="600" name="Shape 600"/>
          <p:cNvSpPr txBox="1"/>
          <p:nvPr/>
        </p:nvSpPr>
        <p:spPr>
          <a:xfrm>
            <a:off x="293286" y="215704"/>
            <a:ext cx="741984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Effect of IR light on protein – water affinity</a:t>
            </a:r>
          </a:p>
        </p:txBody>
      </p:sp>
      <p:sp>
        <p:nvSpPr>
          <p:cNvPr id="601" name="Shape 601"/>
          <p:cNvSpPr txBox="1"/>
          <p:nvPr/>
        </p:nvSpPr>
        <p:spPr>
          <a:xfrm>
            <a:off x="895099" y="6334264"/>
            <a:ext cx="4719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Lys</a:t>
            </a:r>
          </a:p>
        </p:txBody>
      </p:sp>
      <p:sp>
        <p:nvSpPr>
          <p:cNvPr id="602" name="Shape 602"/>
          <p:cNvSpPr txBox="1"/>
          <p:nvPr/>
        </p:nvSpPr>
        <p:spPr>
          <a:xfrm>
            <a:off x="2767307" y="6362784"/>
            <a:ext cx="5995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OVA</a:t>
            </a:r>
          </a:p>
        </p:txBody>
      </p:sp>
      <p:sp>
        <p:nvSpPr>
          <p:cNvPr id="603" name="Shape 603"/>
          <p:cNvSpPr txBox="1"/>
          <p:nvPr/>
        </p:nvSpPr>
        <p:spPr>
          <a:xfrm>
            <a:off x="940283" y="6371577"/>
            <a:ext cx="56015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BSA</a:t>
            </a:r>
          </a:p>
        </p:txBody>
      </p:sp>
      <p:grpSp>
        <p:nvGrpSpPr>
          <p:cNvPr id="604" name="Shape 604"/>
          <p:cNvGrpSpPr/>
          <p:nvPr/>
        </p:nvGrpSpPr>
        <p:grpSpPr>
          <a:xfrm>
            <a:off x="8489" y="900449"/>
            <a:ext cx="4808343" cy="3271147"/>
            <a:chOff x="194483" y="766295"/>
            <a:chExt cx="4808343" cy="3271147"/>
          </a:xfrm>
        </p:grpSpPr>
        <p:pic>
          <p:nvPicPr>
            <p:cNvPr id="605" name="Shape 60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30826" y="1188491"/>
              <a:ext cx="4572000" cy="274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6" name="Shape 606"/>
            <p:cNvSpPr txBox="1"/>
            <p:nvPr/>
          </p:nvSpPr>
          <p:spPr>
            <a:xfrm>
              <a:off x="1313101" y="3642628"/>
              <a:ext cx="4653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Lys</a:t>
              </a:r>
            </a:p>
          </p:txBody>
        </p:sp>
        <p:sp>
          <p:nvSpPr>
            <p:cNvPr id="607" name="Shape 607"/>
            <p:cNvSpPr txBox="1"/>
            <p:nvPr/>
          </p:nvSpPr>
          <p:spPr>
            <a:xfrm>
              <a:off x="2708325" y="3635078"/>
              <a:ext cx="5877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OVA</a:t>
              </a:r>
            </a:p>
          </p:txBody>
        </p:sp>
        <p:sp>
          <p:nvSpPr>
            <p:cNvPr id="608" name="Shape 608"/>
            <p:cNvSpPr txBox="1"/>
            <p:nvPr/>
          </p:nvSpPr>
          <p:spPr>
            <a:xfrm>
              <a:off x="4225955" y="3668110"/>
              <a:ext cx="546881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BSA</a:t>
              </a:r>
            </a:p>
          </p:txBody>
        </p:sp>
        <p:sp>
          <p:nvSpPr>
            <p:cNvPr id="609" name="Shape 609"/>
            <p:cNvSpPr txBox="1"/>
            <p:nvPr/>
          </p:nvSpPr>
          <p:spPr>
            <a:xfrm rot="-3852986">
              <a:off x="1033216" y="1029542"/>
              <a:ext cx="5597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</a:t>
              </a:r>
              <a:r>
                <a:rPr baseline="-25000" lang="pt-P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pt-P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</a:p>
          </p:txBody>
        </p:sp>
        <p:sp>
          <p:nvSpPr>
            <p:cNvPr id="610" name="Shape 610"/>
            <p:cNvSpPr txBox="1"/>
            <p:nvPr/>
          </p:nvSpPr>
          <p:spPr>
            <a:xfrm rot="-3852986">
              <a:off x="1330084" y="941399"/>
              <a:ext cx="6206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NaCl</a:t>
              </a:r>
            </a:p>
          </p:txBody>
        </p:sp>
        <p:sp>
          <p:nvSpPr>
            <p:cNvPr id="611" name="Shape 611"/>
            <p:cNvSpPr txBox="1"/>
            <p:nvPr/>
          </p:nvSpPr>
          <p:spPr>
            <a:xfrm rot="-3852986">
              <a:off x="1613173" y="1012092"/>
              <a:ext cx="7601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Buffer</a:t>
              </a:r>
            </a:p>
          </p:txBody>
        </p:sp>
        <p:sp>
          <p:nvSpPr>
            <p:cNvPr id="612" name="Shape 612"/>
            <p:cNvSpPr txBox="1"/>
            <p:nvPr/>
          </p:nvSpPr>
          <p:spPr>
            <a:xfrm rot="-5400000">
              <a:off x="-441204" y="2284145"/>
              <a:ext cx="16407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Δ hydrophilicity</a:t>
              </a:r>
            </a:p>
          </p:txBody>
        </p:sp>
      </p:grpSp>
      <p:sp>
        <p:nvSpPr>
          <p:cNvPr id="613" name="Shape 613"/>
          <p:cNvSpPr txBox="1"/>
          <p:nvPr/>
        </p:nvSpPr>
        <p:spPr>
          <a:xfrm rot="-5400000">
            <a:off x="110415" y="5060301"/>
            <a:ext cx="74411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Δf (Hz)</a:t>
            </a:r>
          </a:p>
        </p:txBody>
      </p:sp>
      <p:pic>
        <p:nvPicPr>
          <p:cNvPr id="614" name="Shape 6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95066" y="6568222"/>
            <a:ext cx="1126730" cy="298611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Shape 615"/>
          <p:cNvSpPr/>
          <p:nvPr/>
        </p:nvSpPr>
        <p:spPr>
          <a:xfrm>
            <a:off x="4049948" y="2140002"/>
            <a:ext cx="493541" cy="1669407"/>
          </a:xfrm>
          <a:prstGeom prst="ellipse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Shape 616"/>
          <p:cNvSpPr/>
          <p:nvPr/>
        </p:nvSpPr>
        <p:spPr>
          <a:xfrm>
            <a:off x="2167957" y="2140002"/>
            <a:ext cx="1049624" cy="622336"/>
          </a:xfrm>
          <a:prstGeom prst="ellipse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7" name="Shape 617"/>
          <p:cNvGrpSpPr/>
          <p:nvPr/>
        </p:nvGrpSpPr>
        <p:grpSpPr>
          <a:xfrm>
            <a:off x="17607" y="4409723"/>
            <a:ext cx="307777" cy="1942834"/>
            <a:chOff x="3705193" y="1627540"/>
            <a:chExt cx="307777" cy="1942834"/>
          </a:xfrm>
        </p:grpSpPr>
        <p:cxnSp>
          <p:nvCxnSpPr>
            <p:cNvPr id="618" name="Shape 618"/>
            <p:cNvCxnSpPr/>
            <p:nvPr/>
          </p:nvCxnSpPr>
          <p:spPr>
            <a:xfrm>
              <a:off x="4006851" y="1627540"/>
              <a:ext cx="1232" cy="1942834"/>
            </a:xfrm>
            <a:prstGeom prst="straightConnector1">
              <a:avLst/>
            </a:prstGeom>
            <a:noFill/>
            <a:ln cap="flat" cmpd="sng" w="19050">
              <a:solidFill>
                <a:srgbClr val="0E7348"/>
              </a:solidFill>
              <a:prstDash val="solid"/>
              <a:round/>
              <a:headEnd len="med" w="med" type="none"/>
              <a:tailEnd len="lg" w="lg" type="triangle"/>
            </a:ln>
          </p:spPr>
        </p:cxnSp>
        <p:sp>
          <p:nvSpPr>
            <p:cNvPr id="619" name="Shape 619"/>
            <p:cNvSpPr txBox="1"/>
            <p:nvPr/>
          </p:nvSpPr>
          <p:spPr>
            <a:xfrm rot="-5400000">
              <a:off x="3208904" y="2326540"/>
              <a:ext cx="1300356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F6128"/>
                </a:buClr>
                <a:buSzPct val="25000"/>
                <a:buFont typeface="Calibri"/>
                <a:buNone/>
              </a:pPr>
              <a:r>
                <a:rPr b="0" i="0" lang="pt-PT" sz="1400" u="none" cap="none" strike="noStrike">
                  <a:solidFill>
                    <a:srgbClr val="4F6128"/>
                  </a:solidFill>
                  <a:latin typeface="Calibri"/>
                  <a:ea typeface="Calibri"/>
                  <a:cs typeface="Calibri"/>
                  <a:sym typeface="Calibri"/>
                </a:rPr>
                <a:t>Adsorbed mass</a:t>
              </a:r>
            </a:p>
          </p:txBody>
        </p:sp>
      </p:grpSp>
      <p:pic>
        <p:nvPicPr>
          <p:cNvPr id="620" name="Shape 620"/>
          <p:cNvPicPr preferRelativeResize="0"/>
          <p:nvPr/>
        </p:nvPicPr>
        <p:blipFill rotWithShape="1">
          <a:blip r:embed="rId7">
            <a:alphaModFix/>
          </a:blip>
          <a:srcRect b="24800" l="0" r="0" t="31099"/>
          <a:stretch/>
        </p:blipFill>
        <p:spPr>
          <a:xfrm>
            <a:off x="5469973" y="975960"/>
            <a:ext cx="3276524" cy="1530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Shape 6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03918" y="5229578"/>
            <a:ext cx="458405" cy="299917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Shape 622"/>
          <p:cNvSpPr/>
          <p:nvPr/>
        </p:nvSpPr>
        <p:spPr>
          <a:xfrm>
            <a:off x="4816832" y="4065845"/>
            <a:ext cx="195888" cy="197159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Shape 623"/>
          <p:cNvSpPr txBox="1"/>
          <p:nvPr/>
        </p:nvSpPr>
        <p:spPr>
          <a:xfrm>
            <a:off x="486053" y="4187807"/>
            <a:ext cx="2952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</a:p>
        </p:txBody>
      </p:sp>
      <p:sp>
        <p:nvSpPr>
          <p:cNvPr id="624" name="Shape 624"/>
          <p:cNvSpPr txBox="1"/>
          <p:nvPr/>
        </p:nvSpPr>
        <p:spPr>
          <a:xfrm>
            <a:off x="4816832" y="5511881"/>
            <a:ext cx="3824409" cy="738664"/>
          </a:xfrm>
          <a:prstGeom prst="rect">
            <a:avLst/>
          </a:prstGeom>
          <a:noFill/>
          <a:ln cap="flat" cmpd="sng" w="9525">
            <a:solidFill>
              <a:srgbClr val="0E734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Frequency shift on adsorption of BSA from buffered aqueous solution on SiO</a:t>
            </a:r>
            <a:r>
              <a:rPr baseline="-25000" lang="pt-PT" sz="14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pt-PT" sz="14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 sensor. Black – IR-exposed protein, grey- control conditions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" name="Shape 629"/>
          <p:cNvGrpSpPr/>
          <p:nvPr/>
        </p:nvGrpSpPr>
        <p:grpSpPr>
          <a:xfrm>
            <a:off x="181015" y="117374"/>
            <a:ext cx="8374196" cy="1008112"/>
            <a:chOff x="251520" y="260648"/>
            <a:chExt cx="8435005" cy="1375974"/>
          </a:xfrm>
        </p:grpSpPr>
        <p:sp>
          <p:nvSpPr>
            <p:cNvPr id="630" name="Shape 630"/>
            <p:cNvSpPr/>
            <p:nvPr/>
          </p:nvSpPr>
          <p:spPr>
            <a:xfrm rot="10800000">
              <a:off x="6990129" y="261603"/>
              <a:ext cx="1696397" cy="902793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1"/>
                </a:gs>
                <a:gs pos="66000">
                  <a:schemeClr val="lt1"/>
                </a:gs>
                <a:gs pos="73000">
                  <a:srgbClr val="C3C3C3"/>
                </a:gs>
                <a:gs pos="100000">
                  <a:srgbClr val="EAEAEA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31" name="Shape 631"/>
            <p:cNvSpPr/>
            <p:nvPr/>
          </p:nvSpPr>
          <p:spPr>
            <a:xfrm rot="10800000">
              <a:off x="251520" y="260648"/>
              <a:ext cx="7485929" cy="904704"/>
            </a:xfrm>
            <a:prstGeom prst="roundRect">
              <a:avLst>
                <a:gd fmla="val 50000" name="adj"/>
              </a:avLst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632" name="Shape 632"/>
            <p:cNvPicPr preferRelativeResize="0"/>
            <p:nvPr/>
          </p:nvPicPr>
          <p:blipFill rotWithShape="1">
            <a:blip r:embed="rId3">
              <a:alphaModFix/>
            </a:blip>
            <a:srcRect b="0" l="0" r="86361" t="0"/>
            <a:stretch/>
          </p:blipFill>
          <p:spPr>
            <a:xfrm>
              <a:off x="7746428" y="304270"/>
              <a:ext cx="639588" cy="782572"/>
            </a:xfrm>
            <a:prstGeom prst="rect">
              <a:avLst/>
            </a:prstGeom>
            <a:solidFill>
              <a:srgbClr val="DDDDDD">
                <a:alpha val="0"/>
              </a:srgbClr>
            </a:solidFill>
            <a:ln>
              <a:noFill/>
            </a:ln>
          </p:spPr>
        </p:pic>
        <p:sp>
          <p:nvSpPr>
            <p:cNvPr id="633" name="Shape 633"/>
            <p:cNvSpPr/>
            <p:nvPr/>
          </p:nvSpPr>
          <p:spPr>
            <a:xfrm rot="10800000">
              <a:off x="1330189" y="1144497"/>
              <a:ext cx="779463" cy="492125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pic>
        <p:nvPicPr>
          <p:cNvPr id="634" name="Shape 634"/>
          <p:cNvPicPr preferRelativeResize="0"/>
          <p:nvPr/>
        </p:nvPicPr>
        <p:blipFill rotWithShape="1">
          <a:blip r:embed="rId4">
            <a:alphaModFix/>
          </a:blip>
          <a:srcRect b="0" l="7580" r="0" t="0"/>
          <a:stretch/>
        </p:blipFill>
        <p:spPr>
          <a:xfrm>
            <a:off x="755576" y="1346522"/>
            <a:ext cx="2953829" cy="201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Shape 635"/>
          <p:cNvPicPr preferRelativeResize="0"/>
          <p:nvPr/>
        </p:nvPicPr>
        <p:blipFill rotWithShape="1">
          <a:blip r:embed="rId5">
            <a:alphaModFix/>
          </a:blip>
          <a:srcRect b="0" l="6850" r="0" t="0"/>
          <a:stretch/>
        </p:blipFill>
        <p:spPr>
          <a:xfrm>
            <a:off x="4514906" y="1325045"/>
            <a:ext cx="3052854" cy="2065242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Shape 636"/>
          <p:cNvSpPr txBox="1"/>
          <p:nvPr/>
        </p:nvSpPr>
        <p:spPr>
          <a:xfrm>
            <a:off x="251520" y="3482348"/>
            <a:ext cx="830369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 derivative of FTIR-ATR spectra of BSA adsorbed on ATR crystal surface from a) control 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b) IR-exposed solution</a:t>
            </a:r>
          </a:p>
        </p:txBody>
      </p:sp>
      <p:sp>
        <p:nvSpPr>
          <p:cNvPr id="637" name="Shape 637"/>
          <p:cNvSpPr txBox="1"/>
          <p:nvPr/>
        </p:nvSpPr>
        <p:spPr>
          <a:xfrm>
            <a:off x="746819" y="1373697"/>
            <a:ext cx="2984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</a:p>
        </p:txBody>
      </p:sp>
      <p:sp>
        <p:nvSpPr>
          <p:cNvPr id="638" name="Shape 638"/>
          <p:cNvSpPr txBox="1"/>
          <p:nvPr/>
        </p:nvSpPr>
        <p:spPr>
          <a:xfrm>
            <a:off x="4514906" y="1346522"/>
            <a:ext cx="3080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</a:p>
        </p:txBody>
      </p:sp>
      <p:sp>
        <p:nvSpPr>
          <p:cNvPr id="639" name="Shape 639"/>
          <p:cNvSpPr/>
          <p:nvPr/>
        </p:nvSpPr>
        <p:spPr>
          <a:xfrm>
            <a:off x="2232380" y="234050"/>
            <a:ext cx="334053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Structural changes on adsorption</a:t>
            </a:r>
          </a:p>
        </p:txBody>
      </p:sp>
      <p:sp>
        <p:nvSpPr>
          <p:cNvPr id="640" name="Shape 640"/>
          <p:cNvSpPr txBox="1"/>
          <p:nvPr/>
        </p:nvSpPr>
        <p:spPr>
          <a:xfrm>
            <a:off x="1424305" y="2936657"/>
            <a:ext cx="60144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 helix</a:t>
            </a:r>
          </a:p>
        </p:txBody>
      </p:sp>
      <p:cxnSp>
        <p:nvCxnSpPr>
          <p:cNvPr id="641" name="Shape 641"/>
          <p:cNvCxnSpPr/>
          <p:nvPr/>
        </p:nvCxnSpPr>
        <p:spPr>
          <a:xfrm>
            <a:off x="1940328" y="3082855"/>
            <a:ext cx="170849" cy="5517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642" name="Shape 642"/>
          <p:cNvSpPr txBox="1"/>
          <p:nvPr/>
        </p:nvSpPr>
        <p:spPr>
          <a:xfrm>
            <a:off x="2840407" y="2659658"/>
            <a:ext cx="67364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random</a:t>
            </a:r>
          </a:p>
        </p:txBody>
      </p:sp>
      <p:cxnSp>
        <p:nvCxnSpPr>
          <p:cNvPr id="643" name="Shape 643"/>
          <p:cNvCxnSpPr/>
          <p:nvPr/>
        </p:nvCxnSpPr>
        <p:spPr>
          <a:xfrm rot="10800000">
            <a:off x="2706165" y="2807738"/>
            <a:ext cx="196124" cy="68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644" name="Shape 644"/>
          <p:cNvSpPr txBox="1"/>
          <p:nvPr/>
        </p:nvSpPr>
        <p:spPr>
          <a:xfrm>
            <a:off x="5272186" y="2947881"/>
            <a:ext cx="60144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 helix</a:t>
            </a:r>
          </a:p>
        </p:txBody>
      </p:sp>
      <p:cxnSp>
        <p:nvCxnSpPr>
          <p:cNvPr id="645" name="Shape 645"/>
          <p:cNvCxnSpPr/>
          <p:nvPr/>
        </p:nvCxnSpPr>
        <p:spPr>
          <a:xfrm>
            <a:off x="5788209" y="3094079"/>
            <a:ext cx="170849" cy="5517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646" name="Shape 646"/>
          <p:cNvSpPr txBox="1"/>
          <p:nvPr/>
        </p:nvSpPr>
        <p:spPr>
          <a:xfrm>
            <a:off x="6732240" y="2322102"/>
            <a:ext cx="67364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random</a:t>
            </a:r>
          </a:p>
        </p:txBody>
      </p:sp>
      <p:cxnSp>
        <p:nvCxnSpPr>
          <p:cNvPr id="647" name="Shape 647"/>
          <p:cNvCxnSpPr/>
          <p:nvPr/>
        </p:nvCxnSpPr>
        <p:spPr>
          <a:xfrm rot="10800000">
            <a:off x="6597998" y="2470182"/>
            <a:ext cx="196124" cy="68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lg" w="lg" type="triangle"/>
          </a:ln>
        </p:spPr>
      </p:cxnSp>
      <p:pic>
        <p:nvPicPr>
          <p:cNvPr id="648" name="Shape 6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852148">
            <a:off x="4593602" y="2094848"/>
            <a:ext cx="458405" cy="299918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Shape 649"/>
          <p:cNvSpPr/>
          <p:nvPr/>
        </p:nvSpPr>
        <p:spPr>
          <a:xfrm>
            <a:off x="746820" y="4365104"/>
            <a:ext cx="7137548" cy="742226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lt1"/>
              </a:gs>
              <a:gs pos="78000">
                <a:schemeClr val="lt1"/>
              </a:gs>
              <a:gs pos="97000">
                <a:srgbClr val="BFBFBF"/>
              </a:gs>
              <a:gs pos="100000">
                <a:srgbClr val="C3C3C3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rgbClr val="632423"/>
                </a:solidFill>
                <a:latin typeface="Lucida Sans"/>
                <a:ea typeface="Lucida Sans"/>
                <a:cs typeface="Lucida Sans"/>
                <a:sym typeface="Lucida Sans"/>
              </a:rPr>
              <a:t>IR light protects BSA from denaturation on adsorption the the solid surface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Shape 655"/>
          <p:cNvPicPr preferRelativeResize="0"/>
          <p:nvPr/>
        </p:nvPicPr>
        <p:blipFill rotWithShape="1">
          <a:blip r:embed="rId3">
            <a:alphaModFix/>
          </a:blip>
          <a:srcRect b="7195" l="4842" r="0" t="0"/>
          <a:stretch/>
        </p:blipFill>
        <p:spPr>
          <a:xfrm>
            <a:off x="623268" y="3999760"/>
            <a:ext cx="4194586" cy="25458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6" name="Shape 656"/>
          <p:cNvGrpSpPr/>
          <p:nvPr/>
        </p:nvGrpSpPr>
        <p:grpSpPr>
          <a:xfrm>
            <a:off x="181015" y="117374"/>
            <a:ext cx="8374196" cy="1008112"/>
            <a:chOff x="251520" y="260648"/>
            <a:chExt cx="8435005" cy="1375974"/>
          </a:xfrm>
        </p:grpSpPr>
        <p:sp>
          <p:nvSpPr>
            <p:cNvPr id="657" name="Shape 657"/>
            <p:cNvSpPr/>
            <p:nvPr/>
          </p:nvSpPr>
          <p:spPr>
            <a:xfrm rot="10800000">
              <a:off x="6990129" y="261603"/>
              <a:ext cx="1696397" cy="902793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1"/>
                </a:gs>
                <a:gs pos="66000">
                  <a:schemeClr val="lt1"/>
                </a:gs>
                <a:gs pos="73000">
                  <a:srgbClr val="C3C3C3"/>
                </a:gs>
                <a:gs pos="100000">
                  <a:srgbClr val="EAEAEA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58" name="Shape 658"/>
            <p:cNvSpPr/>
            <p:nvPr/>
          </p:nvSpPr>
          <p:spPr>
            <a:xfrm rot="10800000">
              <a:off x="251520" y="260648"/>
              <a:ext cx="7485929" cy="904704"/>
            </a:xfrm>
            <a:prstGeom prst="roundRect">
              <a:avLst>
                <a:gd fmla="val 50000" name="adj"/>
              </a:avLst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659" name="Shape 659"/>
            <p:cNvPicPr preferRelativeResize="0"/>
            <p:nvPr/>
          </p:nvPicPr>
          <p:blipFill rotWithShape="1">
            <a:blip r:embed="rId4">
              <a:alphaModFix/>
            </a:blip>
            <a:srcRect b="0" l="0" r="86361" t="0"/>
            <a:stretch/>
          </p:blipFill>
          <p:spPr>
            <a:xfrm>
              <a:off x="7746428" y="304270"/>
              <a:ext cx="639588" cy="782572"/>
            </a:xfrm>
            <a:prstGeom prst="rect">
              <a:avLst/>
            </a:prstGeom>
            <a:solidFill>
              <a:srgbClr val="DDDDDD">
                <a:alpha val="0"/>
              </a:srgbClr>
            </a:solidFill>
            <a:ln>
              <a:noFill/>
            </a:ln>
          </p:spPr>
        </p:pic>
        <p:sp>
          <p:nvSpPr>
            <p:cNvPr id="660" name="Shape 660"/>
            <p:cNvSpPr/>
            <p:nvPr/>
          </p:nvSpPr>
          <p:spPr>
            <a:xfrm rot="10800000">
              <a:off x="1330189" y="1144497"/>
              <a:ext cx="779463" cy="492125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sp>
        <p:nvSpPr>
          <p:cNvPr id="661" name="Shape 661"/>
          <p:cNvSpPr txBox="1"/>
          <p:nvPr/>
        </p:nvSpPr>
        <p:spPr>
          <a:xfrm>
            <a:off x="293286" y="215704"/>
            <a:ext cx="741984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Effect of IR light on protein – water affinity</a:t>
            </a:r>
          </a:p>
        </p:txBody>
      </p:sp>
      <p:sp>
        <p:nvSpPr>
          <p:cNvPr id="662" name="Shape 662"/>
          <p:cNvSpPr txBox="1"/>
          <p:nvPr/>
        </p:nvSpPr>
        <p:spPr>
          <a:xfrm>
            <a:off x="895099" y="6334264"/>
            <a:ext cx="4719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Lys</a:t>
            </a:r>
          </a:p>
        </p:txBody>
      </p:sp>
      <p:sp>
        <p:nvSpPr>
          <p:cNvPr id="663" name="Shape 663"/>
          <p:cNvSpPr txBox="1"/>
          <p:nvPr/>
        </p:nvSpPr>
        <p:spPr>
          <a:xfrm>
            <a:off x="2767307" y="6362784"/>
            <a:ext cx="5995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OVA</a:t>
            </a:r>
          </a:p>
        </p:txBody>
      </p:sp>
      <p:sp>
        <p:nvSpPr>
          <p:cNvPr id="664" name="Shape 664"/>
          <p:cNvSpPr txBox="1"/>
          <p:nvPr/>
        </p:nvSpPr>
        <p:spPr>
          <a:xfrm>
            <a:off x="940283" y="6371577"/>
            <a:ext cx="56015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BSA</a:t>
            </a:r>
          </a:p>
        </p:txBody>
      </p:sp>
      <p:grpSp>
        <p:nvGrpSpPr>
          <p:cNvPr id="665" name="Shape 665"/>
          <p:cNvGrpSpPr/>
          <p:nvPr/>
        </p:nvGrpSpPr>
        <p:grpSpPr>
          <a:xfrm>
            <a:off x="8489" y="900449"/>
            <a:ext cx="4808343" cy="3271147"/>
            <a:chOff x="194483" y="766295"/>
            <a:chExt cx="4808343" cy="3271147"/>
          </a:xfrm>
        </p:grpSpPr>
        <p:pic>
          <p:nvPicPr>
            <p:cNvPr id="666" name="Shape 66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30826" y="1188491"/>
              <a:ext cx="4572000" cy="274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7" name="Shape 667"/>
            <p:cNvSpPr txBox="1"/>
            <p:nvPr/>
          </p:nvSpPr>
          <p:spPr>
            <a:xfrm>
              <a:off x="4225955" y="3668110"/>
              <a:ext cx="546881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BSA</a:t>
              </a:r>
            </a:p>
          </p:txBody>
        </p:sp>
        <p:sp>
          <p:nvSpPr>
            <p:cNvPr id="668" name="Shape 668"/>
            <p:cNvSpPr txBox="1"/>
            <p:nvPr/>
          </p:nvSpPr>
          <p:spPr>
            <a:xfrm rot="-3852986">
              <a:off x="1033216" y="1029542"/>
              <a:ext cx="5597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</a:t>
              </a:r>
              <a:r>
                <a:rPr baseline="-25000" lang="pt-P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pt-P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</a:p>
          </p:txBody>
        </p:sp>
        <p:sp>
          <p:nvSpPr>
            <p:cNvPr id="669" name="Shape 669"/>
            <p:cNvSpPr txBox="1"/>
            <p:nvPr/>
          </p:nvSpPr>
          <p:spPr>
            <a:xfrm rot="-3852986">
              <a:off x="1330084" y="941399"/>
              <a:ext cx="6206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NaCl</a:t>
              </a:r>
            </a:p>
          </p:txBody>
        </p:sp>
        <p:sp>
          <p:nvSpPr>
            <p:cNvPr id="670" name="Shape 670"/>
            <p:cNvSpPr txBox="1"/>
            <p:nvPr/>
          </p:nvSpPr>
          <p:spPr>
            <a:xfrm rot="-3852986">
              <a:off x="1613173" y="1012092"/>
              <a:ext cx="7601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Buffer</a:t>
              </a:r>
            </a:p>
          </p:txBody>
        </p:sp>
        <p:sp>
          <p:nvSpPr>
            <p:cNvPr id="671" name="Shape 671"/>
            <p:cNvSpPr txBox="1"/>
            <p:nvPr/>
          </p:nvSpPr>
          <p:spPr>
            <a:xfrm rot="-5400000">
              <a:off x="-441204" y="2284145"/>
              <a:ext cx="16407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Δ hydrophilicity</a:t>
              </a:r>
            </a:p>
          </p:txBody>
        </p:sp>
        <p:sp>
          <p:nvSpPr>
            <p:cNvPr id="672" name="Shape 672"/>
            <p:cNvSpPr txBox="1"/>
            <p:nvPr/>
          </p:nvSpPr>
          <p:spPr>
            <a:xfrm>
              <a:off x="1313101" y="3642628"/>
              <a:ext cx="4653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Lys</a:t>
              </a:r>
            </a:p>
          </p:txBody>
        </p:sp>
        <p:sp>
          <p:nvSpPr>
            <p:cNvPr id="673" name="Shape 673"/>
            <p:cNvSpPr txBox="1"/>
            <p:nvPr/>
          </p:nvSpPr>
          <p:spPr>
            <a:xfrm>
              <a:off x="2708325" y="3635078"/>
              <a:ext cx="5877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OVA</a:t>
              </a:r>
            </a:p>
          </p:txBody>
        </p:sp>
      </p:grpSp>
      <p:sp>
        <p:nvSpPr>
          <p:cNvPr id="674" name="Shape 674"/>
          <p:cNvSpPr txBox="1"/>
          <p:nvPr/>
        </p:nvSpPr>
        <p:spPr>
          <a:xfrm rot="-5400000">
            <a:off x="110415" y="5060301"/>
            <a:ext cx="74411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Δf (Hz)</a:t>
            </a:r>
          </a:p>
        </p:txBody>
      </p:sp>
      <p:pic>
        <p:nvPicPr>
          <p:cNvPr id="675" name="Shape 67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95066" y="6568222"/>
            <a:ext cx="1126730" cy="2986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6" name="Shape 676"/>
          <p:cNvGrpSpPr/>
          <p:nvPr/>
        </p:nvGrpSpPr>
        <p:grpSpPr>
          <a:xfrm>
            <a:off x="17607" y="4409723"/>
            <a:ext cx="307777" cy="1942834"/>
            <a:chOff x="3705193" y="1627540"/>
            <a:chExt cx="307777" cy="1942834"/>
          </a:xfrm>
        </p:grpSpPr>
        <p:cxnSp>
          <p:nvCxnSpPr>
            <p:cNvPr id="677" name="Shape 677"/>
            <p:cNvCxnSpPr/>
            <p:nvPr/>
          </p:nvCxnSpPr>
          <p:spPr>
            <a:xfrm>
              <a:off x="4006851" y="1627540"/>
              <a:ext cx="1232" cy="1942834"/>
            </a:xfrm>
            <a:prstGeom prst="straightConnector1">
              <a:avLst/>
            </a:prstGeom>
            <a:noFill/>
            <a:ln cap="flat" cmpd="sng" w="19050">
              <a:solidFill>
                <a:srgbClr val="0E7348"/>
              </a:solidFill>
              <a:prstDash val="solid"/>
              <a:round/>
              <a:headEnd len="med" w="med" type="none"/>
              <a:tailEnd len="lg" w="lg" type="triangle"/>
            </a:ln>
          </p:spPr>
        </p:cxnSp>
        <p:sp>
          <p:nvSpPr>
            <p:cNvPr id="678" name="Shape 678"/>
            <p:cNvSpPr txBox="1"/>
            <p:nvPr/>
          </p:nvSpPr>
          <p:spPr>
            <a:xfrm rot="-5400000">
              <a:off x="3208904" y="2326540"/>
              <a:ext cx="1300356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F6128"/>
                </a:buClr>
                <a:buSzPct val="25000"/>
                <a:buFont typeface="Calibri"/>
                <a:buNone/>
              </a:pPr>
              <a:r>
                <a:rPr b="0" i="0" lang="pt-PT" sz="1400" u="none" cap="none" strike="noStrike">
                  <a:solidFill>
                    <a:srgbClr val="4F6128"/>
                  </a:solidFill>
                  <a:latin typeface="Calibri"/>
                  <a:ea typeface="Calibri"/>
                  <a:cs typeface="Calibri"/>
                  <a:sym typeface="Calibri"/>
                </a:rPr>
                <a:t>Adsorbed mass</a:t>
              </a:r>
            </a:p>
          </p:txBody>
        </p:sp>
      </p:grpSp>
      <p:sp>
        <p:nvSpPr>
          <p:cNvPr id="679" name="Shape 679"/>
          <p:cNvSpPr/>
          <p:nvPr/>
        </p:nvSpPr>
        <p:spPr>
          <a:xfrm>
            <a:off x="726364" y="1517667"/>
            <a:ext cx="1168250" cy="948368"/>
          </a:xfrm>
          <a:prstGeom prst="ellipse">
            <a:avLst/>
          </a:prstGeom>
          <a:noFill/>
          <a:ln cap="flat" cmpd="sng" w="25400">
            <a:solidFill>
              <a:srgbClr val="92D05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Shape 680"/>
          <p:cNvSpPr/>
          <p:nvPr/>
        </p:nvSpPr>
        <p:spPr>
          <a:xfrm>
            <a:off x="3453924" y="1680707"/>
            <a:ext cx="703484" cy="811470"/>
          </a:xfrm>
          <a:prstGeom prst="ellipse">
            <a:avLst/>
          </a:prstGeom>
          <a:noFill/>
          <a:ln cap="flat" cmpd="sng" w="25400">
            <a:solidFill>
              <a:srgbClr val="92D05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1" name="Shape 68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31594" y="4817726"/>
            <a:ext cx="458405" cy="299917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Shape 682"/>
          <p:cNvSpPr/>
          <p:nvPr/>
        </p:nvSpPr>
        <p:spPr>
          <a:xfrm>
            <a:off x="594583" y="4176069"/>
            <a:ext cx="195888" cy="197159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Shape 683"/>
          <p:cNvSpPr txBox="1"/>
          <p:nvPr/>
        </p:nvSpPr>
        <p:spPr>
          <a:xfrm>
            <a:off x="5034841" y="5595600"/>
            <a:ext cx="3672408" cy="738664"/>
          </a:xfrm>
          <a:prstGeom prst="rect">
            <a:avLst/>
          </a:prstGeom>
          <a:noFill/>
          <a:ln cap="flat" cmpd="sng" w="9525">
            <a:solidFill>
              <a:srgbClr val="0E734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Frequency shift on adsorption of Lys from buffered aqueous solution on SiO</a:t>
            </a:r>
            <a:r>
              <a:rPr baseline="-25000" lang="pt-PT" sz="14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pt-PT" sz="14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 sensor. Black – IR-exposed protein, grey- control conditions</a:t>
            </a:r>
          </a:p>
        </p:txBody>
      </p:sp>
      <p:pic>
        <p:nvPicPr>
          <p:cNvPr descr="D:\Project Mateusz\ECCG Conference\Picture4.tif" id="684" name="Shape 684"/>
          <p:cNvPicPr preferRelativeResize="0"/>
          <p:nvPr/>
        </p:nvPicPr>
        <p:blipFill rotWithShape="1">
          <a:blip r:embed="rId8">
            <a:alphaModFix/>
          </a:blip>
          <a:srcRect b="2055" l="0" r="10294" t="2538"/>
          <a:stretch/>
        </p:blipFill>
        <p:spPr>
          <a:xfrm>
            <a:off x="5767427" y="1296135"/>
            <a:ext cx="2936191" cy="2385147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Shape 685"/>
          <p:cNvSpPr/>
          <p:nvPr/>
        </p:nvSpPr>
        <p:spPr>
          <a:xfrm>
            <a:off x="4773204" y="5262611"/>
            <a:ext cx="4191284" cy="160434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Shape 686"/>
          <p:cNvSpPr/>
          <p:nvPr/>
        </p:nvSpPr>
        <p:spPr>
          <a:xfrm>
            <a:off x="93793" y="1016017"/>
            <a:ext cx="5112567" cy="577676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7" name="Shape 68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45795" y="2592096"/>
            <a:ext cx="458405" cy="29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Shape 68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95586" y="4375762"/>
            <a:ext cx="458405" cy="2999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9" name="Shape 689"/>
          <p:cNvGrpSpPr/>
          <p:nvPr/>
        </p:nvGrpSpPr>
        <p:grpSpPr>
          <a:xfrm>
            <a:off x="-35456" y="2336743"/>
            <a:ext cx="385908" cy="2463800"/>
            <a:chOff x="3689805" y="1248529"/>
            <a:chExt cx="385908" cy="2463800"/>
          </a:xfrm>
        </p:grpSpPr>
        <p:cxnSp>
          <p:nvCxnSpPr>
            <p:cNvPr id="690" name="Shape 690"/>
            <p:cNvCxnSpPr/>
            <p:nvPr/>
          </p:nvCxnSpPr>
          <p:spPr>
            <a:xfrm>
              <a:off x="4075713" y="1248529"/>
              <a:ext cx="0" cy="2463800"/>
            </a:xfrm>
            <a:prstGeom prst="straightConnector1">
              <a:avLst/>
            </a:prstGeom>
            <a:noFill/>
            <a:ln cap="flat" cmpd="sng" w="19050">
              <a:solidFill>
                <a:srgbClr val="0E7348"/>
              </a:solidFill>
              <a:prstDash val="solid"/>
              <a:round/>
              <a:headEnd len="med" w="med" type="none"/>
              <a:tailEnd len="lg" w="lg" type="triangle"/>
            </a:ln>
          </p:spPr>
        </p:cxnSp>
        <p:sp>
          <p:nvSpPr>
            <p:cNvPr id="691" name="Shape 691"/>
            <p:cNvSpPr txBox="1"/>
            <p:nvPr/>
          </p:nvSpPr>
          <p:spPr>
            <a:xfrm rot="-5400000">
              <a:off x="3130357" y="2311152"/>
              <a:ext cx="1457450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F6128"/>
                </a:buClr>
                <a:buSzPct val="25000"/>
                <a:buFont typeface="Calibri"/>
                <a:buNone/>
              </a:pPr>
              <a:r>
                <a:rPr b="0" i="0" lang="pt-PT" sz="1600" u="none" cap="none" strike="noStrike">
                  <a:solidFill>
                    <a:srgbClr val="4F6128"/>
                  </a:solidFill>
                  <a:latin typeface="Calibri"/>
                  <a:ea typeface="Calibri"/>
                  <a:cs typeface="Calibri"/>
                  <a:sym typeface="Calibri"/>
                </a:rPr>
                <a:t>Adsorbed mass</a:t>
              </a:r>
            </a:p>
          </p:txBody>
        </p:sp>
      </p:grpSp>
      <p:grpSp>
        <p:nvGrpSpPr>
          <p:cNvPr id="692" name="Shape 692"/>
          <p:cNvGrpSpPr/>
          <p:nvPr/>
        </p:nvGrpSpPr>
        <p:grpSpPr>
          <a:xfrm>
            <a:off x="350453" y="2274704"/>
            <a:ext cx="5073711" cy="2924338"/>
            <a:chOff x="4075714" y="1186490"/>
            <a:chExt cx="5073711" cy="2924338"/>
          </a:xfrm>
        </p:grpSpPr>
        <p:sp>
          <p:nvSpPr>
            <p:cNvPr id="693" name="Shape 693"/>
            <p:cNvSpPr/>
            <p:nvPr/>
          </p:nvSpPr>
          <p:spPr>
            <a:xfrm rot="-5400000">
              <a:off x="3354747" y="2248366"/>
              <a:ext cx="1811265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b="0" i="0" lang="pt-PT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Δ frequency (Hz)</a:t>
              </a:r>
            </a:p>
          </p:txBody>
        </p:sp>
        <p:sp>
          <p:nvSpPr>
            <p:cNvPr id="694" name="Shape 694"/>
            <p:cNvSpPr/>
            <p:nvPr/>
          </p:nvSpPr>
          <p:spPr>
            <a:xfrm rot="-5400000">
              <a:off x="7999045" y="2248366"/>
              <a:ext cx="193142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b="0" i="0" lang="pt-PT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Δ dissipation (10</a:t>
              </a:r>
              <a:r>
                <a:rPr b="0" baseline="30000" i="0" lang="pt-PT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-6</a:t>
              </a:r>
              <a:r>
                <a:rPr b="0" i="0" lang="pt-PT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</a:p>
          </p:txBody>
        </p:sp>
        <p:sp>
          <p:nvSpPr>
            <p:cNvPr id="695" name="Shape 695"/>
            <p:cNvSpPr/>
            <p:nvPr/>
          </p:nvSpPr>
          <p:spPr>
            <a:xfrm>
              <a:off x="6053406" y="3858828"/>
              <a:ext cx="1106905" cy="252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b="0" i="0" lang="pt-PT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time (min)</a:t>
              </a:r>
            </a:p>
          </p:txBody>
        </p:sp>
        <p:sp>
          <p:nvSpPr>
            <p:cNvPr id="696" name="Shape 696"/>
            <p:cNvSpPr/>
            <p:nvPr/>
          </p:nvSpPr>
          <p:spPr>
            <a:xfrm>
              <a:off x="6346123" y="1454518"/>
              <a:ext cx="513347" cy="3987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97" name="Shape 69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299169" y="1186490"/>
              <a:ext cx="4572000" cy="2743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98" name="Shape 69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67256" y="2336743"/>
            <a:ext cx="4136842" cy="2475901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Shape 699"/>
          <p:cNvSpPr txBox="1"/>
          <p:nvPr/>
        </p:nvSpPr>
        <p:spPr>
          <a:xfrm>
            <a:off x="799958" y="5449467"/>
            <a:ext cx="4155153" cy="954107"/>
          </a:xfrm>
          <a:prstGeom prst="rect">
            <a:avLst/>
          </a:prstGeom>
          <a:noFill/>
          <a:ln cap="flat" cmpd="sng" w="9525">
            <a:solidFill>
              <a:srgbClr val="0E734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Frequency (solid lines) and dissipation (dashed lines) shifts on adsorption of lysozyme from unbuffered aqueous solution on SiO</a:t>
            </a:r>
            <a:r>
              <a:rPr baseline="-25000" lang="pt-PT" sz="14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pt-PT" sz="14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 sensor. Black – IR-exposed lysozyme, grey- control conditions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Shape 704"/>
          <p:cNvGrpSpPr/>
          <p:nvPr/>
        </p:nvGrpSpPr>
        <p:grpSpPr>
          <a:xfrm>
            <a:off x="181015" y="117374"/>
            <a:ext cx="8374196" cy="1008112"/>
            <a:chOff x="251520" y="260648"/>
            <a:chExt cx="8435005" cy="1375974"/>
          </a:xfrm>
        </p:grpSpPr>
        <p:sp>
          <p:nvSpPr>
            <p:cNvPr id="705" name="Shape 705"/>
            <p:cNvSpPr/>
            <p:nvPr/>
          </p:nvSpPr>
          <p:spPr>
            <a:xfrm rot="10800000">
              <a:off x="6990129" y="261603"/>
              <a:ext cx="1696397" cy="902793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1"/>
                </a:gs>
                <a:gs pos="66000">
                  <a:schemeClr val="lt1"/>
                </a:gs>
                <a:gs pos="73000">
                  <a:srgbClr val="C3C3C3"/>
                </a:gs>
                <a:gs pos="100000">
                  <a:srgbClr val="EAEAEA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6" name="Shape 706"/>
            <p:cNvSpPr/>
            <p:nvPr/>
          </p:nvSpPr>
          <p:spPr>
            <a:xfrm rot="10800000">
              <a:off x="251520" y="260648"/>
              <a:ext cx="7485929" cy="904704"/>
            </a:xfrm>
            <a:prstGeom prst="roundRect">
              <a:avLst>
                <a:gd fmla="val 50000" name="adj"/>
              </a:avLst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707" name="Shape 707"/>
            <p:cNvPicPr preferRelativeResize="0"/>
            <p:nvPr/>
          </p:nvPicPr>
          <p:blipFill rotWithShape="1">
            <a:blip r:embed="rId3">
              <a:alphaModFix/>
            </a:blip>
            <a:srcRect b="0" l="0" r="86361" t="0"/>
            <a:stretch/>
          </p:blipFill>
          <p:spPr>
            <a:xfrm>
              <a:off x="7746428" y="304270"/>
              <a:ext cx="639588" cy="782572"/>
            </a:xfrm>
            <a:prstGeom prst="rect">
              <a:avLst/>
            </a:prstGeom>
            <a:solidFill>
              <a:srgbClr val="DDDDDD">
                <a:alpha val="0"/>
              </a:srgbClr>
            </a:solidFill>
            <a:ln>
              <a:noFill/>
            </a:ln>
          </p:spPr>
        </p:pic>
        <p:sp>
          <p:nvSpPr>
            <p:cNvPr id="708" name="Shape 708"/>
            <p:cNvSpPr/>
            <p:nvPr/>
          </p:nvSpPr>
          <p:spPr>
            <a:xfrm rot="10800000">
              <a:off x="1330189" y="1144497"/>
              <a:ext cx="779463" cy="492125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pic>
        <p:nvPicPr>
          <p:cNvPr descr="D:\Project Mateusz\ECCG Conference\basic protein 1.gif" id="709" name="Shape 7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520" y="1412776"/>
            <a:ext cx="4670425" cy="2589795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Shape 710"/>
          <p:cNvSpPr txBox="1"/>
          <p:nvPr/>
        </p:nvSpPr>
        <p:spPr>
          <a:xfrm>
            <a:off x="467420" y="1652488"/>
            <a:ext cx="274638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100">
                <a:solidFill>
                  <a:srgbClr val="5D7430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</a:p>
        </p:txBody>
      </p:sp>
      <p:sp>
        <p:nvSpPr>
          <p:cNvPr id="711" name="Shape 711"/>
          <p:cNvSpPr txBox="1"/>
          <p:nvPr/>
        </p:nvSpPr>
        <p:spPr>
          <a:xfrm>
            <a:off x="1691383" y="1522313"/>
            <a:ext cx="274637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100">
                <a:solidFill>
                  <a:srgbClr val="5D7430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</a:p>
        </p:txBody>
      </p:sp>
      <p:sp>
        <p:nvSpPr>
          <p:cNvPr id="712" name="Shape 712"/>
          <p:cNvSpPr txBox="1"/>
          <p:nvPr/>
        </p:nvSpPr>
        <p:spPr>
          <a:xfrm>
            <a:off x="2450208" y="3919438"/>
            <a:ext cx="274637" cy="260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100">
                <a:solidFill>
                  <a:srgbClr val="5D7430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</a:p>
        </p:txBody>
      </p:sp>
      <p:sp>
        <p:nvSpPr>
          <p:cNvPr id="713" name="Shape 713"/>
          <p:cNvSpPr txBox="1"/>
          <p:nvPr/>
        </p:nvSpPr>
        <p:spPr>
          <a:xfrm>
            <a:off x="3869433" y="3900388"/>
            <a:ext cx="274637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100">
                <a:solidFill>
                  <a:srgbClr val="5D7430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</a:p>
        </p:txBody>
      </p:sp>
      <p:sp>
        <p:nvSpPr>
          <p:cNvPr id="714" name="Shape 714"/>
          <p:cNvSpPr txBox="1"/>
          <p:nvPr/>
        </p:nvSpPr>
        <p:spPr>
          <a:xfrm>
            <a:off x="2029520" y="1355626"/>
            <a:ext cx="2398464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b="1" lang="pt-PT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Basic functional groups</a:t>
            </a:r>
          </a:p>
        </p:txBody>
      </p:sp>
      <p:pic>
        <p:nvPicPr>
          <p:cNvPr descr="D:\Project Mateusz\ECCG Conference\plus.png" id="715" name="Shape 7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3945" y="1495326"/>
            <a:ext cx="415925" cy="5124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Project Mateusz\ECCG Conference\plus.png" id="716" name="Shape 7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10395" y="1355626"/>
            <a:ext cx="415925" cy="5124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7" name="Shape 717"/>
          <p:cNvGrpSpPr/>
          <p:nvPr/>
        </p:nvGrpSpPr>
        <p:grpSpPr>
          <a:xfrm>
            <a:off x="576000" y="1818000"/>
            <a:ext cx="64170" cy="28305"/>
            <a:chOff x="5073675" y="1685826"/>
            <a:chExt cx="64170" cy="28305"/>
          </a:xfrm>
        </p:grpSpPr>
        <p:sp>
          <p:nvSpPr>
            <p:cNvPr id="718" name="Shape 718"/>
            <p:cNvSpPr/>
            <p:nvPr/>
          </p:nvSpPr>
          <p:spPr>
            <a:xfrm>
              <a:off x="5073675" y="1688207"/>
              <a:ext cx="25924" cy="25924"/>
            </a:xfrm>
            <a:prstGeom prst="ellipse">
              <a:avLst/>
            </a:prstGeom>
            <a:solidFill>
              <a:srgbClr val="0E7348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Shape 719"/>
            <p:cNvSpPr/>
            <p:nvPr/>
          </p:nvSpPr>
          <p:spPr>
            <a:xfrm>
              <a:off x="5111921" y="1685826"/>
              <a:ext cx="25924" cy="25924"/>
            </a:xfrm>
            <a:prstGeom prst="ellipse">
              <a:avLst/>
            </a:prstGeom>
            <a:solidFill>
              <a:srgbClr val="0E7348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0" name="Shape 720"/>
          <p:cNvGrpSpPr/>
          <p:nvPr/>
        </p:nvGrpSpPr>
        <p:grpSpPr>
          <a:xfrm>
            <a:off x="1793900" y="1685826"/>
            <a:ext cx="64170" cy="28305"/>
            <a:chOff x="5073675" y="1685826"/>
            <a:chExt cx="64170" cy="28305"/>
          </a:xfrm>
        </p:grpSpPr>
        <p:sp>
          <p:nvSpPr>
            <p:cNvPr id="721" name="Shape 721"/>
            <p:cNvSpPr/>
            <p:nvPr/>
          </p:nvSpPr>
          <p:spPr>
            <a:xfrm>
              <a:off x="5073675" y="1688207"/>
              <a:ext cx="25924" cy="25924"/>
            </a:xfrm>
            <a:prstGeom prst="ellipse">
              <a:avLst/>
            </a:prstGeom>
            <a:solidFill>
              <a:srgbClr val="0E7348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Shape 722"/>
            <p:cNvSpPr/>
            <p:nvPr/>
          </p:nvSpPr>
          <p:spPr>
            <a:xfrm>
              <a:off x="5111921" y="1685826"/>
              <a:ext cx="25924" cy="25924"/>
            </a:xfrm>
            <a:prstGeom prst="ellipse">
              <a:avLst/>
            </a:prstGeom>
            <a:solidFill>
              <a:srgbClr val="0E7348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3" name="Shape 723"/>
          <p:cNvGrpSpPr/>
          <p:nvPr/>
        </p:nvGrpSpPr>
        <p:grpSpPr>
          <a:xfrm>
            <a:off x="2554647" y="3991010"/>
            <a:ext cx="64170" cy="28305"/>
            <a:chOff x="5073675" y="1685826"/>
            <a:chExt cx="64170" cy="28305"/>
          </a:xfrm>
        </p:grpSpPr>
        <p:sp>
          <p:nvSpPr>
            <p:cNvPr id="724" name="Shape 724"/>
            <p:cNvSpPr/>
            <p:nvPr/>
          </p:nvSpPr>
          <p:spPr>
            <a:xfrm>
              <a:off x="5073675" y="1688207"/>
              <a:ext cx="25924" cy="25924"/>
            </a:xfrm>
            <a:prstGeom prst="ellipse">
              <a:avLst/>
            </a:prstGeom>
            <a:solidFill>
              <a:srgbClr val="0E7348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Shape 725"/>
            <p:cNvSpPr/>
            <p:nvPr/>
          </p:nvSpPr>
          <p:spPr>
            <a:xfrm>
              <a:off x="5111921" y="1685826"/>
              <a:ext cx="25924" cy="25924"/>
            </a:xfrm>
            <a:prstGeom prst="ellipse">
              <a:avLst/>
            </a:prstGeom>
            <a:solidFill>
              <a:srgbClr val="0E7348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6" name="Shape 726"/>
          <p:cNvGrpSpPr/>
          <p:nvPr/>
        </p:nvGrpSpPr>
        <p:grpSpPr>
          <a:xfrm>
            <a:off x="3967770" y="3984460"/>
            <a:ext cx="64170" cy="28305"/>
            <a:chOff x="5073675" y="1685826"/>
            <a:chExt cx="64170" cy="28305"/>
          </a:xfrm>
        </p:grpSpPr>
        <p:sp>
          <p:nvSpPr>
            <p:cNvPr id="727" name="Shape 727"/>
            <p:cNvSpPr/>
            <p:nvPr/>
          </p:nvSpPr>
          <p:spPr>
            <a:xfrm>
              <a:off x="5073675" y="1688207"/>
              <a:ext cx="25924" cy="25924"/>
            </a:xfrm>
            <a:prstGeom prst="ellipse">
              <a:avLst/>
            </a:prstGeom>
            <a:solidFill>
              <a:srgbClr val="0E7348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Shape 728"/>
            <p:cNvSpPr/>
            <p:nvPr/>
          </p:nvSpPr>
          <p:spPr>
            <a:xfrm>
              <a:off x="5111921" y="1685826"/>
              <a:ext cx="25924" cy="25924"/>
            </a:xfrm>
            <a:prstGeom prst="ellipse">
              <a:avLst/>
            </a:prstGeom>
            <a:solidFill>
              <a:srgbClr val="0E7348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9" name="Shape 729"/>
          <p:cNvSpPr txBox="1"/>
          <p:nvPr/>
        </p:nvSpPr>
        <p:spPr>
          <a:xfrm>
            <a:off x="360682" y="1682922"/>
            <a:ext cx="280846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9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δ-</a:t>
            </a:r>
          </a:p>
        </p:txBody>
      </p:sp>
      <p:sp>
        <p:nvSpPr>
          <p:cNvPr id="730" name="Shape 730"/>
          <p:cNvSpPr txBox="1"/>
          <p:nvPr/>
        </p:nvSpPr>
        <p:spPr>
          <a:xfrm>
            <a:off x="1620087" y="1552625"/>
            <a:ext cx="280846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9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δ-</a:t>
            </a:r>
          </a:p>
        </p:txBody>
      </p:sp>
      <p:sp>
        <p:nvSpPr>
          <p:cNvPr id="731" name="Shape 731"/>
          <p:cNvSpPr txBox="1"/>
          <p:nvPr/>
        </p:nvSpPr>
        <p:spPr>
          <a:xfrm>
            <a:off x="2372097" y="3894968"/>
            <a:ext cx="280846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9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δ-</a:t>
            </a:r>
          </a:p>
        </p:txBody>
      </p:sp>
      <p:sp>
        <p:nvSpPr>
          <p:cNvPr id="732" name="Shape 732"/>
          <p:cNvSpPr txBox="1"/>
          <p:nvPr/>
        </p:nvSpPr>
        <p:spPr>
          <a:xfrm>
            <a:off x="3797182" y="3915941"/>
            <a:ext cx="280846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9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δ-</a:t>
            </a:r>
          </a:p>
        </p:txBody>
      </p:sp>
      <p:sp>
        <p:nvSpPr>
          <p:cNvPr id="733" name="Shape 733"/>
          <p:cNvSpPr txBox="1"/>
          <p:nvPr/>
        </p:nvSpPr>
        <p:spPr>
          <a:xfrm>
            <a:off x="5580112" y="1485270"/>
            <a:ext cx="3096344" cy="1508105"/>
          </a:xfrm>
          <a:prstGeom prst="rect">
            <a:avLst/>
          </a:prstGeom>
          <a:noFill/>
          <a:ln cap="flat" cmpd="sng" w="9525">
            <a:solidFill>
              <a:srgbClr val="0E734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The positively charged amino-acid residues form stronger and longer-lived hydrogen bonds with water than the negatively charged residues </a:t>
            </a:r>
            <a:r>
              <a:rPr lang="pt-PT" sz="12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(Bandyopadhyay et al. </a:t>
            </a:r>
            <a:r>
              <a:rPr i="1" lang="pt-PT" sz="12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J. Am. Chem. Soc.</a:t>
            </a:r>
            <a:r>
              <a:rPr lang="pt-PT" sz="12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 2005)</a:t>
            </a:r>
          </a:p>
        </p:txBody>
      </p:sp>
      <p:pic>
        <p:nvPicPr>
          <p:cNvPr id="734" name="Shape 734"/>
          <p:cNvPicPr preferRelativeResize="0"/>
          <p:nvPr/>
        </p:nvPicPr>
        <p:blipFill rotWithShape="1">
          <a:blip r:embed="rId6">
            <a:alphaModFix/>
          </a:blip>
          <a:srcRect b="35376" l="0" r="49926" t="0"/>
          <a:stretch/>
        </p:blipFill>
        <p:spPr>
          <a:xfrm>
            <a:off x="413558" y="4725144"/>
            <a:ext cx="3667778" cy="180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Shape 735"/>
          <p:cNvPicPr preferRelativeResize="0"/>
          <p:nvPr/>
        </p:nvPicPr>
        <p:blipFill rotWithShape="1">
          <a:blip r:embed="rId7">
            <a:alphaModFix/>
          </a:blip>
          <a:srcRect b="35667" l="73747" r="1963" t="0"/>
          <a:stretch/>
        </p:blipFill>
        <p:spPr>
          <a:xfrm>
            <a:off x="4103710" y="4723981"/>
            <a:ext cx="1794799" cy="179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Shape 736"/>
          <p:cNvSpPr txBox="1"/>
          <p:nvPr/>
        </p:nvSpPr>
        <p:spPr>
          <a:xfrm>
            <a:off x="467420" y="4381242"/>
            <a:ext cx="5408088" cy="338554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rPr>
              <a:t>Content of basic amino acids in g/100g of protein</a:t>
            </a:r>
          </a:p>
        </p:txBody>
      </p:sp>
      <p:sp>
        <p:nvSpPr>
          <p:cNvPr id="737" name="Shape 737"/>
          <p:cNvSpPr txBox="1"/>
          <p:nvPr/>
        </p:nvSpPr>
        <p:spPr>
          <a:xfrm>
            <a:off x="4039780" y="6541799"/>
            <a:ext cx="142340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i="1"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</a:t>
            </a:r>
            <a:r>
              <a:rPr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Tristam (1953)</a:t>
            </a:r>
          </a:p>
        </p:txBody>
      </p:sp>
      <p:pic>
        <p:nvPicPr>
          <p:cNvPr id="738" name="Shape 738"/>
          <p:cNvPicPr preferRelativeResize="0"/>
          <p:nvPr/>
        </p:nvPicPr>
        <p:blipFill rotWithShape="1">
          <a:blip r:embed="rId7">
            <a:alphaModFix/>
          </a:blip>
          <a:srcRect b="35667" l="73747" r="1963" t="0"/>
          <a:stretch/>
        </p:blipFill>
        <p:spPr>
          <a:xfrm>
            <a:off x="5852056" y="4722847"/>
            <a:ext cx="1794799" cy="179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Shape 739"/>
          <p:cNvSpPr txBox="1"/>
          <p:nvPr/>
        </p:nvSpPr>
        <p:spPr>
          <a:xfrm>
            <a:off x="6486632" y="4735176"/>
            <a:ext cx="559449" cy="461665"/>
          </a:xfrm>
          <a:prstGeom prst="rect">
            <a:avLst/>
          </a:prstGeom>
          <a:solidFill>
            <a:srgbClr val="F06733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Lys</a:t>
            </a:r>
          </a:p>
        </p:txBody>
      </p:sp>
      <p:sp>
        <p:nvSpPr>
          <p:cNvPr id="740" name="Shape 740"/>
          <p:cNvSpPr txBox="1"/>
          <p:nvPr/>
        </p:nvSpPr>
        <p:spPr>
          <a:xfrm>
            <a:off x="6486632" y="5216522"/>
            <a:ext cx="476412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20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5.7</a:t>
            </a:r>
          </a:p>
        </p:txBody>
      </p:sp>
      <p:sp>
        <p:nvSpPr>
          <p:cNvPr id="741" name="Shape 741"/>
          <p:cNvSpPr txBox="1"/>
          <p:nvPr/>
        </p:nvSpPr>
        <p:spPr>
          <a:xfrm>
            <a:off x="6428122" y="5667870"/>
            <a:ext cx="593432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20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2.35</a:t>
            </a:r>
          </a:p>
        </p:txBody>
      </p:sp>
      <p:sp>
        <p:nvSpPr>
          <p:cNvPr id="742" name="Shape 742"/>
          <p:cNvSpPr txBox="1"/>
          <p:nvPr/>
        </p:nvSpPr>
        <p:spPr>
          <a:xfrm>
            <a:off x="6466455" y="6112411"/>
            <a:ext cx="593432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20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12.7</a:t>
            </a:r>
          </a:p>
        </p:txBody>
      </p:sp>
      <p:sp>
        <p:nvSpPr>
          <p:cNvPr id="743" name="Shape 743"/>
          <p:cNvSpPr txBox="1"/>
          <p:nvPr/>
        </p:nvSpPr>
        <p:spPr>
          <a:xfrm>
            <a:off x="3041301" y="5226983"/>
            <a:ext cx="476412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20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6.3</a:t>
            </a:r>
          </a:p>
        </p:txBody>
      </p:sp>
      <p:sp>
        <p:nvSpPr>
          <p:cNvPr id="744" name="Shape 744"/>
          <p:cNvSpPr txBox="1"/>
          <p:nvPr/>
        </p:nvSpPr>
        <p:spPr>
          <a:xfrm>
            <a:off x="3041301" y="5678331"/>
            <a:ext cx="476412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20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2.3</a:t>
            </a:r>
          </a:p>
        </p:txBody>
      </p:sp>
      <p:sp>
        <p:nvSpPr>
          <p:cNvPr id="745" name="Shape 745"/>
          <p:cNvSpPr txBox="1"/>
          <p:nvPr/>
        </p:nvSpPr>
        <p:spPr>
          <a:xfrm>
            <a:off x="3044321" y="6107663"/>
            <a:ext cx="476412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20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5.7</a:t>
            </a:r>
          </a:p>
        </p:txBody>
      </p:sp>
      <p:pic>
        <p:nvPicPr>
          <p:cNvPr descr="C:\Users\user\Documents\sediment volume\Volume change.tif" id="746" name="Shape 746"/>
          <p:cNvPicPr preferRelativeResize="0"/>
          <p:nvPr/>
        </p:nvPicPr>
        <p:blipFill rotWithShape="1">
          <a:blip r:embed="rId8">
            <a:alphaModFix/>
          </a:blip>
          <a:srcRect b="33632" l="1604" r="0" t="2470"/>
          <a:stretch/>
        </p:blipFill>
        <p:spPr>
          <a:xfrm>
            <a:off x="5463184" y="1264027"/>
            <a:ext cx="3349398" cy="222374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47" name="Shape 747"/>
          <p:cNvSpPr txBox="1"/>
          <p:nvPr/>
        </p:nvSpPr>
        <p:spPr>
          <a:xfrm>
            <a:off x="189596" y="251031"/>
            <a:ext cx="7776864" cy="5040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Character of functional groups and water structuring ability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Magda K\led\80MG_ML Hb+LED 29 QCW 25 mA +chilling (2ul drop+1ul prec)after some time1.tif" id="752" name="Shape 752"/>
          <p:cNvPicPr preferRelativeResize="0"/>
          <p:nvPr/>
        </p:nvPicPr>
        <p:blipFill rotWithShape="1">
          <a:blip r:embed="rId3">
            <a:alphaModFix/>
          </a:blip>
          <a:srcRect b="0" l="15211" r="0" t="0"/>
          <a:stretch/>
        </p:blipFill>
        <p:spPr>
          <a:xfrm>
            <a:off x="2903538" y="1196975"/>
            <a:ext cx="1851633" cy="175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Shape 753"/>
          <p:cNvPicPr preferRelativeResize="0"/>
          <p:nvPr/>
        </p:nvPicPr>
        <p:blipFill rotWithShape="1">
          <a:blip r:embed="rId4">
            <a:alphaModFix/>
          </a:blip>
          <a:srcRect b="10654" l="31644" r="0" t="14212"/>
          <a:stretch/>
        </p:blipFill>
        <p:spPr>
          <a:xfrm>
            <a:off x="4883150" y="1196975"/>
            <a:ext cx="1986091" cy="1754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Shape 7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13575" y="1163638"/>
            <a:ext cx="1920363" cy="17668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Magda K\led\10mg-ml Myo+LED29,qcw 150mA+chilling (crystals in all modes, but not very nice).tif" id="755" name="Shape 755"/>
          <p:cNvPicPr preferRelativeResize="0"/>
          <p:nvPr/>
        </p:nvPicPr>
        <p:blipFill rotWithShape="1">
          <a:blip r:embed="rId6">
            <a:alphaModFix/>
          </a:blip>
          <a:srcRect b="0" l="0" r="29361" t="17249"/>
          <a:stretch/>
        </p:blipFill>
        <p:spPr>
          <a:xfrm>
            <a:off x="2865438" y="3094038"/>
            <a:ext cx="1882274" cy="17567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Magda K\po 15 wrzesnia\5mg_ml Myoglobin+LED29 Pulse.tif" id="756" name="Shape 756"/>
          <p:cNvPicPr preferRelativeResize="0"/>
          <p:nvPr/>
        </p:nvPicPr>
        <p:blipFill rotWithShape="1">
          <a:blip r:embed="rId7">
            <a:alphaModFix/>
          </a:blip>
          <a:srcRect b="0" l="30074" r="18755" t="43163"/>
          <a:stretch/>
        </p:blipFill>
        <p:spPr>
          <a:xfrm>
            <a:off x="4887913" y="3094038"/>
            <a:ext cx="1989124" cy="1765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Shape 757"/>
          <p:cNvPicPr preferRelativeResize="0"/>
          <p:nvPr/>
        </p:nvPicPr>
        <p:blipFill rotWithShape="1">
          <a:blip r:embed="rId8">
            <a:alphaModFix/>
          </a:blip>
          <a:srcRect b="23846" l="44482" r="10176" t="29036"/>
          <a:stretch/>
        </p:blipFill>
        <p:spPr>
          <a:xfrm>
            <a:off x="6958013" y="3098800"/>
            <a:ext cx="2066138" cy="1732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Magda K\po 15 wrzesnia\DaAOR.tif" id="758" name="Shape 758"/>
          <p:cNvPicPr preferRelativeResize="0"/>
          <p:nvPr/>
        </p:nvPicPr>
        <p:blipFill rotWithShape="1">
          <a:blip r:embed="rId9">
            <a:alphaModFix/>
          </a:blip>
          <a:srcRect b="21628" l="9330" r="46703" t="28965"/>
          <a:stretch/>
        </p:blipFill>
        <p:spPr>
          <a:xfrm>
            <a:off x="2843213" y="4967288"/>
            <a:ext cx="1963684" cy="17722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User\My Documents\lysozyme 16.11.10\LYS-box F(15.11.10)\7x2.5.jpg" id="759" name="Shape 759"/>
          <p:cNvPicPr preferRelativeResize="0"/>
          <p:nvPr/>
        </p:nvPicPr>
        <p:blipFill rotWithShape="1">
          <a:blip r:embed="rId10">
            <a:alphaModFix/>
          </a:blip>
          <a:srcRect b="0" l="0" r="10726" t="0"/>
          <a:stretch/>
        </p:blipFill>
        <p:spPr>
          <a:xfrm>
            <a:off x="251520" y="3067497"/>
            <a:ext cx="1812526" cy="1623054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Shape 760"/>
          <p:cNvSpPr txBox="1"/>
          <p:nvPr/>
        </p:nvSpPr>
        <p:spPr>
          <a:xfrm rot="-5400000">
            <a:off x="1692275" y="3587750"/>
            <a:ext cx="1079500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pt-PT" sz="1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+ LED</a:t>
            </a:r>
          </a:p>
        </p:txBody>
      </p:sp>
      <p:sp>
        <p:nvSpPr>
          <p:cNvPr id="761" name="Shape 761"/>
          <p:cNvSpPr txBox="1"/>
          <p:nvPr/>
        </p:nvSpPr>
        <p:spPr>
          <a:xfrm>
            <a:off x="4175125" y="936625"/>
            <a:ext cx="3417888" cy="33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C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ct val="25000"/>
              <a:buFont typeface="Arial"/>
              <a:buNone/>
            </a:pPr>
            <a:r>
              <a:rPr lang="pt-PT" sz="18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Hemoglobin from bovine blood</a:t>
            </a:r>
          </a:p>
        </p:txBody>
      </p:sp>
      <p:sp>
        <p:nvSpPr>
          <p:cNvPr id="762" name="Shape 762"/>
          <p:cNvSpPr txBox="1"/>
          <p:nvPr/>
        </p:nvSpPr>
        <p:spPr>
          <a:xfrm>
            <a:off x="4211638" y="2982913"/>
            <a:ext cx="4248150" cy="33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C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ct val="25000"/>
              <a:buFont typeface="Arial"/>
              <a:buNone/>
            </a:pPr>
            <a:r>
              <a:rPr lang="pt-PT" sz="18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Myoglobin from  equine skeletal muscle</a:t>
            </a:r>
          </a:p>
        </p:txBody>
      </p:sp>
      <p:sp>
        <p:nvSpPr>
          <p:cNvPr id="763" name="Shape 763"/>
          <p:cNvSpPr txBox="1"/>
          <p:nvPr/>
        </p:nvSpPr>
        <p:spPr>
          <a:xfrm>
            <a:off x="3698875" y="4959350"/>
            <a:ext cx="5327650" cy="33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C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ct val="25000"/>
              <a:buFont typeface="Arial"/>
              <a:buNone/>
            </a:pPr>
            <a:r>
              <a:rPr lang="pt-PT" sz="18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Desulfovibrio gigas aldehyde oxidoreductase (</a:t>
            </a:r>
            <a:r>
              <a:rPr i="1" lang="pt-PT" sz="18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DgAOR</a:t>
            </a:r>
            <a:r>
              <a:rPr lang="pt-PT" sz="18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pic>
        <p:nvPicPr>
          <p:cNvPr descr="D:\Project Mateusz\ECCG Conference\images for ECCG\LED1.jpg" id="764" name="Shape 764"/>
          <p:cNvPicPr preferRelativeResize="0"/>
          <p:nvPr/>
        </p:nvPicPr>
        <p:blipFill rotWithShape="1">
          <a:blip r:embed="rId11">
            <a:alphaModFix/>
          </a:blip>
          <a:srcRect b="0" l="9184" r="45116" t="0"/>
          <a:stretch/>
        </p:blipFill>
        <p:spPr>
          <a:xfrm rot="-9041936">
            <a:off x="2430543" y="1681364"/>
            <a:ext cx="531679" cy="6760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Project Mateusz\ECCG Conference\images for ECCG\LED1.jpg" id="765" name="Shape 765"/>
          <p:cNvPicPr preferRelativeResize="0"/>
          <p:nvPr/>
        </p:nvPicPr>
        <p:blipFill rotWithShape="1">
          <a:blip r:embed="rId11">
            <a:alphaModFix/>
          </a:blip>
          <a:srcRect b="0" l="9184" r="45116" t="0"/>
          <a:stretch/>
        </p:blipFill>
        <p:spPr>
          <a:xfrm rot="-9041936">
            <a:off x="2414668" y="5388176"/>
            <a:ext cx="530092" cy="677682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Shape 766"/>
          <p:cNvSpPr/>
          <p:nvPr/>
        </p:nvSpPr>
        <p:spPr>
          <a:xfrm>
            <a:off x="2382838" y="1138238"/>
            <a:ext cx="247650" cy="558165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rgbClr val="3399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Shape 767"/>
          <p:cNvSpPr txBox="1"/>
          <p:nvPr/>
        </p:nvSpPr>
        <p:spPr>
          <a:xfrm rot="-5400000">
            <a:off x="-374650" y="3714750"/>
            <a:ext cx="1079500" cy="33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pt-PT" sz="1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control</a:t>
            </a:r>
          </a:p>
        </p:txBody>
      </p:sp>
      <p:pic>
        <p:nvPicPr>
          <p:cNvPr descr="D:\Project Mateusz\ECCG Conference\images for ECCG\LED1.jpg" id="768" name="Shape 768"/>
          <p:cNvPicPr preferRelativeResize="0"/>
          <p:nvPr/>
        </p:nvPicPr>
        <p:blipFill rotWithShape="1">
          <a:blip r:embed="rId11">
            <a:alphaModFix/>
          </a:blip>
          <a:srcRect b="0" l="9184" r="45116" t="0"/>
          <a:stretch/>
        </p:blipFill>
        <p:spPr>
          <a:xfrm rot="-9041936">
            <a:off x="2430543" y="3591126"/>
            <a:ext cx="531679" cy="6760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Project Mateusz\ECCG Conference\images for ECCG\Picture1.png" id="769" name="Shape 769"/>
          <p:cNvPicPr preferRelativeResize="0"/>
          <p:nvPr/>
        </p:nvPicPr>
        <p:blipFill rotWithShape="1">
          <a:blip r:embed="rId12">
            <a:alphaModFix/>
          </a:blip>
          <a:srcRect b="40360" l="0" r="0" t="0"/>
          <a:stretch/>
        </p:blipFill>
        <p:spPr>
          <a:xfrm>
            <a:off x="1250950" y="1163638"/>
            <a:ext cx="817086" cy="1760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Project Mateusz\ECCG Conference\images for ECCG\Picture2.png" id="770" name="Shape 770"/>
          <p:cNvPicPr preferRelativeResize="0"/>
          <p:nvPr/>
        </p:nvPicPr>
        <p:blipFill rotWithShape="1">
          <a:blip r:embed="rId13">
            <a:alphaModFix/>
          </a:blip>
          <a:srcRect b="42979" l="0" r="0" t="0"/>
          <a:stretch/>
        </p:blipFill>
        <p:spPr>
          <a:xfrm>
            <a:off x="1244600" y="3067050"/>
            <a:ext cx="821503" cy="17962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Project Mateusz\ECCG Conference\images for ECCG\Picture3.png" id="771" name="Shape 771"/>
          <p:cNvPicPr preferRelativeResize="0"/>
          <p:nvPr/>
        </p:nvPicPr>
        <p:blipFill rotWithShape="1">
          <a:blip r:embed="rId14">
            <a:alphaModFix/>
          </a:blip>
          <a:srcRect b="40069" l="0" r="0" t="0"/>
          <a:stretch/>
        </p:blipFill>
        <p:spPr>
          <a:xfrm>
            <a:off x="1268413" y="4967288"/>
            <a:ext cx="817085" cy="17766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2" name="Shape 772"/>
          <p:cNvGrpSpPr/>
          <p:nvPr/>
        </p:nvGrpSpPr>
        <p:grpSpPr>
          <a:xfrm>
            <a:off x="251520" y="130126"/>
            <a:ext cx="8374196" cy="1008112"/>
            <a:chOff x="251520" y="260648"/>
            <a:chExt cx="8435005" cy="1375974"/>
          </a:xfrm>
        </p:grpSpPr>
        <p:sp>
          <p:nvSpPr>
            <p:cNvPr id="773" name="Shape 773"/>
            <p:cNvSpPr/>
            <p:nvPr/>
          </p:nvSpPr>
          <p:spPr>
            <a:xfrm rot="10800000">
              <a:off x="6990129" y="261603"/>
              <a:ext cx="1696397" cy="902793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1"/>
                </a:gs>
                <a:gs pos="66000">
                  <a:schemeClr val="lt1"/>
                </a:gs>
                <a:gs pos="73000">
                  <a:srgbClr val="C3C3C3"/>
                </a:gs>
                <a:gs pos="100000">
                  <a:srgbClr val="EAEAEA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74" name="Shape 774"/>
            <p:cNvSpPr/>
            <p:nvPr/>
          </p:nvSpPr>
          <p:spPr>
            <a:xfrm rot="10800000">
              <a:off x="251520" y="260648"/>
              <a:ext cx="7485929" cy="904704"/>
            </a:xfrm>
            <a:prstGeom prst="roundRect">
              <a:avLst>
                <a:gd fmla="val 50000" name="adj"/>
              </a:avLst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775" name="Shape 775"/>
            <p:cNvPicPr preferRelativeResize="0"/>
            <p:nvPr/>
          </p:nvPicPr>
          <p:blipFill rotWithShape="1">
            <a:blip r:embed="rId15">
              <a:alphaModFix/>
            </a:blip>
            <a:srcRect b="0" l="0" r="86361" t="0"/>
            <a:stretch/>
          </p:blipFill>
          <p:spPr>
            <a:xfrm>
              <a:off x="7746428" y="304270"/>
              <a:ext cx="639588" cy="782572"/>
            </a:xfrm>
            <a:prstGeom prst="rect">
              <a:avLst/>
            </a:prstGeom>
            <a:solidFill>
              <a:srgbClr val="DDDDDD">
                <a:alpha val="0"/>
              </a:srgbClr>
            </a:solidFill>
            <a:ln>
              <a:noFill/>
            </a:ln>
          </p:spPr>
        </p:pic>
        <p:sp>
          <p:nvSpPr>
            <p:cNvPr id="776" name="Shape 776"/>
            <p:cNvSpPr/>
            <p:nvPr/>
          </p:nvSpPr>
          <p:spPr>
            <a:xfrm rot="10800000">
              <a:off x="1330189" y="1144497"/>
              <a:ext cx="779463" cy="492125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sp>
        <p:nvSpPr>
          <p:cNvPr id="777" name="Shape 777"/>
          <p:cNvSpPr txBox="1"/>
          <p:nvPr/>
        </p:nvSpPr>
        <p:spPr>
          <a:xfrm>
            <a:off x="95052" y="239580"/>
            <a:ext cx="7419842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Infrared light induced protein crystallization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Project Mateusz\ECCG Conference\images for ECCG\self-assembly.png" id="782" name="Shape 7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3158" y="2636912"/>
            <a:ext cx="5328444" cy="5435503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Shape 783"/>
          <p:cNvSpPr txBox="1"/>
          <p:nvPr/>
        </p:nvSpPr>
        <p:spPr>
          <a:xfrm>
            <a:off x="4729391" y="1358757"/>
            <a:ext cx="4038600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Release of ordered interfacial water on crystal contact formation is the main driving force for crystallization.</a:t>
            </a:r>
          </a:p>
          <a:p>
            <a:pPr indent="-342900" lvl="0" marL="342900" marR="0" rtl="0" algn="ctr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lang="pt-PT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Structuring of the protein interfacial water promotes crystallization.</a:t>
            </a:r>
          </a:p>
        </p:txBody>
      </p:sp>
      <p:grpSp>
        <p:nvGrpSpPr>
          <p:cNvPr id="784" name="Shape 784"/>
          <p:cNvGrpSpPr/>
          <p:nvPr/>
        </p:nvGrpSpPr>
        <p:grpSpPr>
          <a:xfrm>
            <a:off x="983614" y="1523857"/>
            <a:ext cx="1969123" cy="1969123"/>
            <a:chOff x="339725" y="2630488"/>
            <a:chExt cx="3170938" cy="3348603"/>
          </a:xfrm>
        </p:grpSpPr>
        <p:sp>
          <p:nvSpPr>
            <p:cNvPr id="785" name="Shape 785"/>
            <p:cNvSpPr/>
            <p:nvPr/>
          </p:nvSpPr>
          <p:spPr>
            <a:xfrm>
              <a:off x="549350" y="2857257"/>
              <a:ext cx="2952641" cy="2950698"/>
            </a:xfrm>
            <a:prstGeom prst="ellipse">
              <a:avLst/>
            </a:prstGeom>
            <a:solidFill>
              <a:srgbClr val="C5D8F1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Shape 786"/>
            <p:cNvSpPr/>
            <p:nvPr/>
          </p:nvSpPr>
          <p:spPr>
            <a:xfrm>
              <a:off x="1341833" y="3337792"/>
              <a:ext cx="1462260" cy="2035522"/>
            </a:xfrm>
            <a:custGeom>
              <a:pathLst>
                <a:path extrusionOk="0" h="120000" w="120000">
                  <a:moveTo>
                    <a:pt x="20451" y="1634"/>
                  </a:moveTo>
                  <a:lnTo>
                    <a:pt x="20451" y="1634"/>
                  </a:lnTo>
                  <a:cubicBezTo>
                    <a:pt x="19542" y="2396"/>
                    <a:pt x="18597" y="3137"/>
                    <a:pt x="17724" y="3921"/>
                  </a:cubicBezTo>
                  <a:cubicBezTo>
                    <a:pt x="17383" y="4228"/>
                    <a:pt x="17165" y="4600"/>
                    <a:pt x="16815" y="4902"/>
                  </a:cubicBezTo>
                  <a:cubicBezTo>
                    <a:pt x="13899" y="7418"/>
                    <a:pt x="16800" y="4428"/>
                    <a:pt x="14543" y="6863"/>
                  </a:cubicBezTo>
                  <a:cubicBezTo>
                    <a:pt x="12713" y="10811"/>
                    <a:pt x="13974" y="7524"/>
                    <a:pt x="13180" y="14380"/>
                  </a:cubicBezTo>
                  <a:cubicBezTo>
                    <a:pt x="13091" y="15147"/>
                    <a:pt x="12843" y="15902"/>
                    <a:pt x="12725" y="16667"/>
                  </a:cubicBezTo>
                  <a:cubicBezTo>
                    <a:pt x="12540" y="17863"/>
                    <a:pt x="12466" y="19067"/>
                    <a:pt x="12271" y="20262"/>
                  </a:cubicBezTo>
                  <a:cubicBezTo>
                    <a:pt x="12163" y="20920"/>
                    <a:pt x="11938" y="21566"/>
                    <a:pt x="11816" y="22223"/>
                  </a:cubicBezTo>
                  <a:cubicBezTo>
                    <a:pt x="11635" y="23201"/>
                    <a:pt x="11505" y="24183"/>
                    <a:pt x="11362" y="25165"/>
                  </a:cubicBezTo>
                  <a:cubicBezTo>
                    <a:pt x="11215" y="26166"/>
                    <a:pt x="10751" y="29866"/>
                    <a:pt x="10453" y="31047"/>
                  </a:cubicBezTo>
                  <a:cubicBezTo>
                    <a:pt x="10367" y="31386"/>
                    <a:pt x="10150" y="31701"/>
                    <a:pt x="9998" y="32028"/>
                  </a:cubicBezTo>
                  <a:cubicBezTo>
                    <a:pt x="9222" y="35932"/>
                    <a:pt x="9996" y="33014"/>
                    <a:pt x="9089" y="35296"/>
                  </a:cubicBezTo>
                  <a:cubicBezTo>
                    <a:pt x="8895" y="35784"/>
                    <a:pt x="8543" y="37061"/>
                    <a:pt x="8180" y="37584"/>
                  </a:cubicBezTo>
                  <a:cubicBezTo>
                    <a:pt x="7936" y="37935"/>
                    <a:pt x="7516" y="38213"/>
                    <a:pt x="7271" y="38564"/>
                  </a:cubicBezTo>
                  <a:cubicBezTo>
                    <a:pt x="5390" y="41270"/>
                    <a:pt x="8513" y="37715"/>
                    <a:pt x="5908" y="40525"/>
                  </a:cubicBezTo>
                  <a:cubicBezTo>
                    <a:pt x="5039" y="42400"/>
                    <a:pt x="6076" y="40650"/>
                    <a:pt x="4090" y="42486"/>
                  </a:cubicBezTo>
                  <a:cubicBezTo>
                    <a:pt x="3419" y="43106"/>
                    <a:pt x="2878" y="43793"/>
                    <a:pt x="2272" y="44447"/>
                  </a:cubicBezTo>
                  <a:lnTo>
                    <a:pt x="1363" y="45427"/>
                  </a:lnTo>
                  <a:lnTo>
                    <a:pt x="454" y="46408"/>
                  </a:lnTo>
                  <a:cubicBezTo>
                    <a:pt x="303" y="46952"/>
                    <a:pt x="0" y="47486"/>
                    <a:pt x="0" y="48042"/>
                  </a:cubicBezTo>
                  <a:cubicBezTo>
                    <a:pt x="0" y="49645"/>
                    <a:pt x="316" y="51893"/>
                    <a:pt x="908" y="53598"/>
                  </a:cubicBezTo>
                  <a:cubicBezTo>
                    <a:pt x="1025" y="53932"/>
                    <a:pt x="1247" y="54244"/>
                    <a:pt x="1363" y="54578"/>
                  </a:cubicBezTo>
                  <a:cubicBezTo>
                    <a:pt x="2012" y="56444"/>
                    <a:pt x="1572" y="55842"/>
                    <a:pt x="2272" y="57520"/>
                  </a:cubicBezTo>
                  <a:cubicBezTo>
                    <a:pt x="2547" y="58179"/>
                    <a:pt x="2878" y="58827"/>
                    <a:pt x="3181" y="59481"/>
                  </a:cubicBezTo>
                  <a:lnTo>
                    <a:pt x="4090" y="61441"/>
                  </a:lnTo>
                  <a:cubicBezTo>
                    <a:pt x="4406" y="62124"/>
                    <a:pt x="5730" y="62947"/>
                    <a:pt x="6362" y="63402"/>
                  </a:cubicBezTo>
                  <a:cubicBezTo>
                    <a:pt x="7505" y="65867"/>
                    <a:pt x="5964" y="62829"/>
                    <a:pt x="7726" y="65363"/>
                  </a:cubicBezTo>
                  <a:cubicBezTo>
                    <a:pt x="7940" y="65671"/>
                    <a:pt x="7966" y="66036"/>
                    <a:pt x="8180" y="66344"/>
                  </a:cubicBezTo>
                  <a:cubicBezTo>
                    <a:pt x="8813" y="67254"/>
                    <a:pt x="9447" y="67582"/>
                    <a:pt x="10453" y="68305"/>
                  </a:cubicBezTo>
                  <a:lnTo>
                    <a:pt x="11816" y="71246"/>
                  </a:lnTo>
                  <a:cubicBezTo>
                    <a:pt x="11989" y="71619"/>
                    <a:pt x="12422" y="71900"/>
                    <a:pt x="12725" y="72226"/>
                  </a:cubicBezTo>
                  <a:cubicBezTo>
                    <a:pt x="12877" y="75059"/>
                    <a:pt x="12926" y="77895"/>
                    <a:pt x="13180" y="80724"/>
                  </a:cubicBezTo>
                  <a:cubicBezTo>
                    <a:pt x="13229" y="81278"/>
                    <a:pt x="13553" y="81805"/>
                    <a:pt x="13634" y="82358"/>
                  </a:cubicBezTo>
                  <a:cubicBezTo>
                    <a:pt x="13857" y="83878"/>
                    <a:pt x="13912" y="85410"/>
                    <a:pt x="14088" y="86933"/>
                  </a:cubicBezTo>
                  <a:cubicBezTo>
                    <a:pt x="14479" y="90303"/>
                    <a:pt x="14097" y="89239"/>
                    <a:pt x="14997" y="91182"/>
                  </a:cubicBezTo>
                  <a:cubicBezTo>
                    <a:pt x="15865" y="95547"/>
                    <a:pt x="15065" y="91290"/>
                    <a:pt x="15906" y="96738"/>
                  </a:cubicBezTo>
                  <a:cubicBezTo>
                    <a:pt x="16041" y="97611"/>
                    <a:pt x="16160" y="98486"/>
                    <a:pt x="16361" y="99352"/>
                  </a:cubicBezTo>
                  <a:cubicBezTo>
                    <a:pt x="16464" y="99795"/>
                    <a:pt x="16341" y="100367"/>
                    <a:pt x="16815" y="100660"/>
                  </a:cubicBezTo>
                  <a:cubicBezTo>
                    <a:pt x="17543" y="101108"/>
                    <a:pt x="18633" y="101095"/>
                    <a:pt x="19542" y="101313"/>
                  </a:cubicBezTo>
                  <a:cubicBezTo>
                    <a:pt x="19391" y="101858"/>
                    <a:pt x="19291" y="102412"/>
                    <a:pt x="19088" y="102947"/>
                  </a:cubicBezTo>
                  <a:cubicBezTo>
                    <a:pt x="17358" y="107509"/>
                    <a:pt x="18832" y="102561"/>
                    <a:pt x="17724" y="106542"/>
                  </a:cubicBezTo>
                  <a:cubicBezTo>
                    <a:pt x="17929" y="109921"/>
                    <a:pt x="16651" y="114268"/>
                    <a:pt x="20451" y="117001"/>
                  </a:cubicBezTo>
                  <a:cubicBezTo>
                    <a:pt x="21270" y="117590"/>
                    <a:pt x="22071" y="118293"/>
                    <a:pt x="23178" y="118635"/>
                  </a:cubicBezTo>
                  <a:cubicBezTo>
                    <a:pt x="23752" y="118812"/>
                    <a:pt x="24382" y="118879"/>
                    <a:pt x="24996" y="118962"/>
                  </a:cubicBezTo>
                  <a:cubicBezTo>
                    <a:pt x="26807" y="119206"/>
                    <a:pt x="30450" y="119615"/>
                    <a:pt x="30450" y="119615"/>
                  </a:cubicBezTo>
                  <a:cubicBezTo>
                    <a:pt x="31848" y="119950"/>
                    <a:pt x="32469" y="120279"/>
                    <a:pt x="34086" y="119615"/>
                  </a:cubicBezTo>
                  <a:cubicBezTo>
                    <a:pt x="34560" y="119420"/>
                    <a:pt x="34645" y="118936"/>
                    <a:pt x="34995" y="118635"/>
                  </a:cubicBezTo>
                  <a:cubicBezTo>
                    <a:pt x="35713" y="118015"/>
                    <a:pt x="36700" y="117368"/>
                    <a:pt x="37722" y="117001"/>
                  </a:cubicBezTo>
                  <a:cubicBezTo>
                    <a:pt x="38150" y="116847"/>
                    <a:pt x="38631" y="116783"/>
                    <a:pt x="39085" y="116674"/>
                  </a:cubicBezTo>
                  <a:cubicBezTo>
                    <a:pt x="40449" y="116783"/>
                    <a:pt x="41822" y="116838"/>
                    <a:pt x="43175" y="117001"/>
                  </a:cubicBezTo>
                  <a:cubicBezTo>
                    <a:pt x="44889" y="117206"/>
                    <a:pt x="44332" y="117416"/>
                    <a:pt x="45902" y="117981"/>
                  </a:cubicBezTo>
                  <a:cubicBezTo>
                    <a:pt x="46629" y="118242"/>
                    <a:pt x="48404" y="118495"/>
                    <a:pt x="49084" y="118635"/>
                  </a:cubicBezTo>
                  <a:cubicBezTo>
                    <a:pt x="53648" y="119572"/>
                    <a:pt x="46582" y="118267"/>
                    <a:pt x="52265" y="119288"/>
                  </a:cubicBezTo>
                  <a:cubicBezTo>
                    <a:pt x="53477" y="119179"/>
                    <a:pt x="54723" y="119193"/>
                    <a:pt x="55901" y="118962"/>
                  </a:cubicBezTo>
                  <a:cubicBezTo>
                    <a:pt x="56428" y="118858"/>
                    <a:pt x="56790" y="118503"/>
                    <a:pt x="57264" y="118308"/>
                  </a:cubicBezTo>
                  <a:cubicBezTo>
                    <a:pt x="57853" y="118066"/>
                    <a:pt x="58508" y="117912"/>
                    <a:pt x="59082" y="117654"/>
                  </a:cubicBezTo>
                  <a:cubicBezTo>
                    <a:pt x="60129" y="117184"/>
                    <a:pt x="61456" y="116391"/>
                    <a:pt x="62264" y="115693"/>
                  </a:cubicBezTo>
                  <a:cubicBezTo>
                    <a:pt x="63301" y="114798"/>
                    <a:pt x="64473" y="112842"/>
                    <a:pt x="64991" y="112098"/>
                  </a:cubicBezTo>
                  <a:cubicBezTo>
                    <a:pt x="65205" y="111790"/>
                    <a:pt x="65212" y="111419"/>
                    <a:pt x="65445" y="111118"/>
                  </a:cubicBezTo>
                  <a:cubicBezTo>
                    <a:pt x="66572" y="109659"/>
                    <a:pt x="67159" y="108966"/>
                    <a:pt x="69081" y="108176"/>
                  </a:cubicBezTo>
                  <a:cubicBezTo>
                    <a:pt x="70258" y="107693"/>
                    <a:pt x="73398" y="107584"/>
                    <a:pt x="74080" y="107523"/>
                  </a:cubicBezTo>
                  <a:cubicBezTo>
                    <a:pt x="77850" y="106619"/>
                    <a:pt x="71921" y="108136"/>
                    <a:pt x="78171" y="105889"/>
                  </a:cubicBezTo>
                  <a:lnTo>
                    <a:pt x="79989" y="105235"/>
                  </a:lnTo>
                  <a:cubicBezTo>
                    <a:pt x="80787" y="103512"/>
                    <a:pt x="79915" y="104906"/>
                    <a:pt x="81806" y="103274"/>
                  </a:cubicBezTo>
                  <a:cubicBezTo>
                    <a:pt x="82662" y="102536"/>
                    <a:pt x="82811" y="101834"/>
                    <a:pt x="84079" y="101313"/>
                  </a:cubicBezTo>
                  <a:cubicBezTo>
                    <a:pt x="84621" y="101090"/>
                    <a:pt x="85276" y="101033"/>
                    <a:pt x="85897" y="100986"/>
                  </a:cubicBezTo>
                  <a:cubicBezTo>
                    <a:pt x="88162" y="100815"/>
                    <a:pt x="90442" y="100769"/>
                    <a:pt x="92714" y="100660"/>
                  </a:cubicBezTo>
                  <a:cubicBezTo>
                    <a:pt x="96084" y="99852"/>
                    <a:pt x="94584" y="100314"/>
                    <a:pt x="97259" y="99352"/>
                  </a:cubicBezTo>
                  <a:cubicBezTo>
                    <a:pt x="99474" y="96963"/>
                    <a:pt x="96526" y="99792"/>
                    <a:pt x="99986" y="97718"/>
                  </a:cubicBezTo>
                  <a:cubicBezTo>
                    <a:pt x="100405" y="97467"/>
                    <a:pt x="100508" y="97016"/>
                    <a:pt x="100895" y="96738"/>
                  </a:cubicBezTo>
                  <a:cubicBezTo>
                    <a:pt x="101281" y="96460"/>
                    <a:pt x="101804" y="96302"/>
                    <a:pt x="102258" y="96084"/>
                  </a:cubicBezTo>
                  <a:cubicBezTo>
                    <a:pt x="102864" y="95431"/>
                    <a:pt x="103588" y="94826"/>
                    <a:pt x="104076" y="94123"/>
                  </a:cubicBezTo>
                  <a:cubicBezTo>
                    <a:pt x="105229" y="92465"/>
                    <a:pt x="104609" y="93221"/>
                    <a:pt x="105894" y="91836"/>
                  </a:cubicBezTo>
                  <a:cubicBezTo>
                    <a:pt x="105955" y="91661"/>
                    <a:pt x="106542" y="89829"/>
                    <a:pt x="106803" y="89548"/>
                  </a:cubicBezTo>
                  <a:cubicBezTo>
                    <a:pt x="107159" y="89163"/>
                    <a:pt x="107712" y="88894"/>
                    <a:pt x="108166" y="88567"/>
                  </a:cubicBezTo>
                  <a:cubicBezTo>
                    <a:pt x="109823" y="84993"/>
                    <a:pt x="107181" y="90406"/>
                    <a:pt x="109530" y="86606"/>
                  </a:cubicBezTo>
                  <a:cubicBezTo>
                    <a:pt x="109919" y="85977"/>
                    <a:pt x="110136" y="85299"/>
                    <a:pt x="110439" y="84646"/>
                  </a:cubicBezTo>
                  <a:cubicBezTo>
                    <a:pt x="110612" y="84273"/>
                    <a:pt x="111126" y="84024"/>
                    <a:pt x="111348" y="83665"/>
                  </a:cubicBezTo>
                  <a:cubicBezTo>
                    <a:pt x="113511" y="80165"/>
                    <a:pt x="111109" y="82943"/>
                    <a:pt x="113166" y="80724"/>
                  </a:cubicBezTo>
                  <a:cubicBezTo>
                    <a:pt x="114308" y="78260"/>
                    <a:pt x="112767" y="81297"/>
                    <a:pt x="114529" y="78763"/>
                  </a:cubicBezTo>
                  <a:cubicBezTo>
                    <a:pt x="114743" y="78455"/>
                    <a:pt x="114858" y="78115"/>
                    <a:pt x="114984" y="77782"/>
                  </a:cubicBezTo>
                  <a:cubicBezTo>
                    <a:pt x="115312" y="76916"/>
                    <a:pt x="115498" y="76020"/>
                    <a:pt x="115893" y="75168"/>
                  </a:cubicBezTo>
                  <a:cubicBezTo>
                    <a:pt x="116044" y="74841"/>
                    <a:pt x="116114" y="74488"/>
                    <a:pt x="116347" y="74187"/>
                  </a:cubicBezTo>
                  <a:cubicBezTo>
                    <a:pt x="116878" y="73501"/>
                    <a:pt x="118165" y="72226"/>
                    <a:pt x="118165" y="72226"/>
                  </a:cubicBezTo>
                  <a:lnTo>
                    <a:pt x="119074" y="70266"/>
                  </a:lnTo>
                  <a:cubicBezTo>
                    <a:pt x="119271" y="69839"/>
                    <a:pt x="119357" y="69390"/>
                    <a:pt x="119529" y="68958"/>
                  </a:cubicBezTo>
                  <a:cubicBezTo>
                    <a:pt x="119660" y="68627"/>
                    <a:pt x="119832" y="68305"/>
                    <a:pt x="119983" y="67978"/>
                  </a:cubicBezTo>
                  <a:cubicBezTo>
                    <a:pt x="119497" y="57485"/>
                    <a:pt x="120967" y="61275"/>
                    <a:pt x="118620" y="56212"/>
                  </a:cubicBezTo>
                  <a:cubicBezTo>
                    <a:pt x="118447" y="55840"/>
                    <a:pt x="117932" y="55591"/>
                    <a:pt x="117711" y="55232"/>
                  </a:cubicBezTo>
                  <a:cubicBezTo>
                    <a:pt x="116722" y="53632"/>
                    <a:pt x="116957" y="53426"/>
                    <a:pt x="116347" y="51964"/>
                  </a:cubicBezTo>
                  <a:cubicBezTo>
                    <a:pt x="116072" y="51304"/>
                    <a:pt x="115741" y="50656"/>
                    <a:pt x="115438" y="50003"/>
                  </a:cubicBezTo>
                  <a:lnTo>
                    <a:pt x="114984" y="49022"/>
                  </a:lnTo>
                  <a:cubicBezTo>
                    <a:pt x="114832" y="48369"/>
                    <a:pt x="114753" y="47704"/>
                    <a:pt x="114529" y="47061"/>
                  </a:cubicBezTo>
                  <a:cubicBezTo>
                    <a:pt x="114297" y="46393"/>
                    <a:pt x="113923" y="45754"/>
                    <a:pt x="113620" y="45100"/>
                  </a:cubicBezTo>
                  <a:lnTo>
                    <a:pt x="113166" y="44120"/>
                  </a:lnTo>
                  <a:cubicBezTo>
                    <a:pt x="112968" y="43694"/>
                    <a:pt x="112891" y="43243"/>
                    <a:pt x="112711" y="42813"/>
                  </a:cubicBezTo>
                  <a:cubicBezTo>
                    <a:pt x="112436" y="42153"/>
                    <a:pt x="112105" y="41505"/>
                    <a:pt x="111802" y="40852"/>
                  </a:cubicBezTo>
                  <a:cubicBezTo>
                    <a:pt x="111651" y="40525"/>
                    <a:pt x="111464" y="40206"/>
                    <a:pt x="111348" y="39871"/>
                  </a:cubicBezTo>
                  <a:cubicBezTo>
                    <a:pt x="110777" y="38230"/>
                    <a:pt x="111091" y="38990"/>
                    <a:pt x="110439" y="37584"/>
                  </a:cubicBezTo>
                  <a:cubicBezTo>
                    <a:pt x="110287" y="36712"/>
                    <a:pt x="110185" y="35835"/>
                    <a:pt x="109984" y="34969"/>
                  </a:cubicBezTo>
                  <a:cubicBezTo>
                    <a:pt x="109882" y="34526"/>
                    <a:pt x="109645" y="34103"/>
                    <a:pt x="109530" y="33662"/>
                  </a:cubicBezTo>
                  <a:cubicBezTo>
                    <a:pt x="109190" y="32359"/>
                    <a:pt x="108924" y="31047"/>
                    <a:pt x="108621" y="29740"/>
                  </a:cubicBezTo>
                  <a:cubicBezTo>
                    <a:pt x="108418" y="28865"/>
                    <a:pt x="108030" y="27059"/>
                    <a:pt x="107712" y="26145"/>
                  </a:cubicBezTo>
                  <a:cubicBezTo>
                    <a:pt x="107596" y="25811"/>
                    <a:pt x="107374" y="25499"/>
                    <a:pt x="107257" y="25165"/>
                  </a:cubicBezTo>
                  <a:cubicBezTo>
                    <a:pt x="107070" y="24626"/>
                    <a:pt x="107006" y="24066"/>
                    <a:pt x="106803" y="23530"/>
                  </a:cubicBezTo>
                  <a:cubicBezTo>
                    <a:pt x="106551" y="22866"/>
                    <a:pt x="106126" y="22238"/>
                    <a:pt x="105894" y="21570"/>
                  </a:cubicBezTo>
                  <a:cubicBezTo>
                    <a:pt x="105743" y="21134"/>
                    <a:pt x="105686" y="20675"/>
                    <a:pt x="105440" y="20262"/>
                  </a:cubicBezTo>
                  <a:cubicBezTo>
                    <a:pt x="105224" y="19901"/>
                    <a:pt x="104752" y="19641"/>
                    <a:pt x="104531" y="19282"/>
                  </a:cubicBezTo>
                  <a:cubicBezTo>
                    <a:pt x="104141" y="18652"/>
                    <a:pt x="104153" y="17894"/>
                    <a:pt x="103622" y="17321"/>
                  </a:cubicBezTo>
                  <a:cubicBezTo>
                    <a:pt x="103319" y="16994"/>
                    <a:pt x="102957" y="16692"/>
                    <a:pt x="102713" y="16340"/>
                  </a:cubicBezTo>
                  <a:cubicBezTo>
                    <a:pt x="102498" y="16032"/>
                    <a:pt x="102552" y="15632"/>
                    <a:pt x="102258" y="15360"/>
                  </a:cubicBezTo>
                  <a:cubicBezTo>
                    <a:pt x="101469" y="14630"/>
                    <a:pt x="100440" y="14053"/>
                    <a:pt x="99531" y="13399"/>
                  </a:cubicBezTo>
                  <a:lnTo>
                    <a:pt x="98168" y="12419"/>
                  </a:lnTo>
                  <a:cubicBezTo>
                    <a:pt x="97829" y="12175"/>
                    <a:pt x="97245" y="12227"/>
                    <a:pt x="96804" y="12092"/>
                  </a:cubicBezTo>
                  <a:cubicBezTo>
                    <a:pt x="96182" y="11900"/>
                    <a:pt x="95615" y="11619"/>
                    <a:pt x="94986" y="11438"/>
                  </a:cubicBezTo>
                  <a:cubicBezTo>
                    <a:pt x="93570" y="11031"/>
                    <a:pt x="91948" y="10698"/>
                    <a:pt x="90442" y="10458"/>
                  </a:cubicBezTo>
                  <a:cubicBezTo>
                    <a:pt x="89688" y="10337"/>
                    <a:pt x="88919" y="10266"/>
                    <a:pt x="88169" y="10131"/>
                  </a:cubicBezTo>
                  <a:cubicBezTo>
                    <a:pt x="87704" y="10047"/>
                    <a:pt x="87266" y="9899"/>
                    <a:pt x="86806" y="9804"/>
                  </a:cubicBezTo>
                  <a:cubicBezTo>
                    <a:pt x="86205" y="9681"/>
                    <a:pt x="85588" y="9601"/>
                    <a:pt x="84988" y="9477"/>
                  </a:cubicBezTo>
                  <a:cubicBezTo>
                    <a:pt x="84527" y="9383"/>
                    <a:pt x="84085" y="9245"/>
                    <a:pt x="83624" y="9150"/>
                  </a:cubicBezTo>
                  <a:cubicBezTo>
                    <a:pt x="81420" y="8697"/>
                    <a:pt x="81970" y="8901"/>
                    <a:pt x="79534" y="8497"/>
                  </a:cubicBezTo>
                  <a:cubicBezTo>
                    <a:pt x="78317" y="8295"/>
                    <a:pt x="77110" y="8061"/>
                    <a:pt x="75898" y="7843"/>
                  </a:cubicBezTo>
                  <a:cubicBezTo>
                    <a:pt x="74969" y="7676"/>
                    <a:pt x="74080" y="7407"/>
                    <a:pt x="73171" y="7190"/>
                  </a:cubicBezTo>
                  <a:lnTo>
                    <a:pt x="70444" y="6536"/>
                  </a:lnTo>
                  <a:lnTo>
                    <a:pt x="67717" y="5882"/>
                  </a:lnTo>
                  <a:cubicBezTo>
                    <a:pt x="67263" y="5773"/>
                    <a:pt x="66819" y="5639"/>
                    <a:pt x="66354" y="5555"/>
                  </a:cubicBezTo>
                  <a:lnTo>
                    <a:pt x="60900" y="4575"/>
                  </a:lnTo>
                  <a:cubicBezTo>
                    <a:pt x="60006" y="4414"/>
                    <a:pt x="59082" y="4357"/>
                    <a:pt x="58173" y="4248"/>
                  </a:cubicBezTo>
                  <a:cubicBezTo>
                    <a:pt x="55737" y="3664"/>
                    <a:pt x="57828" y="4120"/>
                    <a:pt x="54537" y="3595"/>
                  </a:cubicBezTo>
                  <a:cubicBezTo>
                    <a:pt x="53928" y="3497"/>
                    <a:pt x="53334" y="3348"/>
                    <a:pt x="52720" y="3268"/>
                  </a:cubicBezTo>
                  <a:cubicBezTo>
                    <a:pt x="51666" y="3130"/>
                    <a:pt x="50589" y="3092"/>
                    <a:pt x="49538" y="2941"/>
                  </a:cubicBezTo>
                  <a:cubicBezTo>
                    <a:pt x="48313" y="2765"/>
                    <a:pt x="47114" y="2505"/>
                    <a:pt x="45902" y="2287"/>
                  </a:cubicBezTo>
                  <a:cubicBezTo>
                    <a:pt x="45296" y="2178"/>
                    <a:pt x="44677" y="2102"/>
                    <a:pt x="44084" y="1960"/>
                  </a:cubicBezTo>
                  <a:cubicBezTo>
                    <a:pt x="43630" y="1851"/>
                    <a:pt x="43189" y="1708"/>
                    <a:pt x="42721" y="1634"/>
                  </a:cubicBezTo>
                  <a:cubicBezTo>
                    <a:pt x="41821" y="1490"/>
                    <a:pt x="40888" y="1467"/>
                    <a:pt x="39994" y="1307"/>
                  </a:cubicBezTo>
                  <a:cubicBezTo>
                    <a:pt x="39065" y="1140"/>
                    <a:pt x="38197" y="820"/>
                    <a:pt x="37267" y="653"/>
                  </a:cubicBezTo>
                  <a:cubicBezTo>
                    <a:pt x="34984" y="243"/>
                    <a:pt x="36042" y="468"/>
                    <a:pt x="34086" y="0"/>
                  </a:cubicBezTo>
                  <a:cubicBezTo>
                    <a:pt x="30753" y="108"/>
                    <a:pt x="27381" y="-52"/>
                    <a:pt x="24087" y="326"/>
                  </a:cubicBezTo>
                  <a:cubicBezTo>
                    <a:pt x="23452" y="399"/>
                    <a:pt x="23282" y="1077"/>
                    <a:pt x="22724" y="1307"/>
                  </a:cubicBezTo>
                  <a:cubicBezTo>
                    <a:pt x="22181" y="1530"/>
                    <a:pt x="21512" y="1525"/>
                    <a:pt x="20906" y="1634"/>
                  </a:cubicBezTo>
                  <a:cubicBezTo>
                    <a:pt x="19416" y="2348"/>
                    <a:pt x="20527" y="1634"/>
                    <a:pt x="20451" y="16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D:\Krakow\Martina Havenith is Chair of Physical Chemistry at the Ruhr-University, Bochum, Germany.jpg" id="787" name="Shape 78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39725" y="2630488"/>
              <a:ext cx="3170938" cy="33486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8" name="Shape 788"/>
          <p:cNvSpPr/>
          <p:nvPr/>
        </p:nvSpPr>
        <p:spPr>
          <a:xfrm>
            <a:off x="1126663" y="1657031"/>
            <a:ext cx="504056" cy="4223273"/>
          </a:xfrm>
          <a:prstGeom prst="roundRect">
            <a:avLst>
              <a:gd fmla="val 16667" name="adj"/>
            </a:avLst>
          </a:prstGeom>
          <a:solidFill>
            <a:srgbClr val="DAEEF3">
              <a:alpha val="56862"/>
            </a:srgbClr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:\Project Mateusz\LED\Royal Society\Figure 1a.tif" id="789" name="Shape 7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1639" y="3108182"/>
            <a:ext cx="3420427" cy="3181198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Shape 790"/>
          <p:cNvSpPr txBox="1"/>
          <p:nvPr/>
        </p:nvSpPr>
        <p:spPr>
          <a:xfrm>
            <a:off x="421639" y="6310178"/>
            <a:ext cx="4964112" cy="52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FTIR –ATR spectra of control a) and irradiated b) solution of lysozyme and control c) and irradiated d) solution of hemoglobin</a:t>
            </a:r>
          </a:p>
        </p:txBody>
      </p:sp>
      <p:pic>
        <p:nvPicPr>
          <p:cNvPr id="791" name="Shape 79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3602" y="3401870"/>
            <a:ext cx="458405" cy="29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Shape 79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3602" y="4152757"/>
            <a:ext cx="458405" cy="299918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Shape 793"/>
          <p:cNvSpPr txBox="1"/>
          <p:nvPr/>
        </p:nvSpPr>
        <p:spPr>
          <a:xfrm>
            <a:off x="3142614" y="3822557"/>
            <a:ext cx="1081088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hemoglobin</a:t>
            </a:r>
          </a:p>
        </p:txBody>
      </p:sp>
      <p:sp>
        <p:nvSpPr>
          <p:cNvPr id="794" name="Shape 794"/>
          <p:cNvSpPr txBox="1"/>
          <p:nvPr/>
        </p:nvSpPr>
        <p:spPr>
          <a:xfrm>
            <a:off x="3193414" y="4800457"/>
            <a:ext cx="1079500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lysozyme</a:t>
            </a:r>
          </a:p>
        </p:txBody>
      </p:sp>
      <p:grpSp>
        <p:nvGrpSpPr>
          <p:cNvPr id="795" name="Shape 795"/>
          <p:cNvGrpSpPr/>
          <p:nvPr/>
        </p:nvGrpSpPr>
        <p:grpSpPr>
          <a:xfrm>
            <a:off x="332985" y="130337"/>
            <a:ext cx="8435005" cy="1375974"/>
            <a:chOff x="251520" y="260648"/>
            <a:chExt cx="8435005" cy="1375974"/>
          </a:xfrm>
        </p:grpSpPr>
        <p:sp>
          <p:nvSpPr>
            <p:cNvPr id="796" name="Shape 796"/>
            <p:cNvSpPr/>
            <p:nvPr/>
          </p:nvSpPr>
          <p:spPr>
            <a:xfrm rot="10800000">
              <a:off x="6990129" y="261603"/>
              <a:ext cx="1696397" cy="902793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1"/>
                </a:gs>
                <a:gs pos="66000">
                  <a:schemeClr val="lt1"/>
                </a:gs>
                <a:gs pos="73000">
                  <a:srgbClr val="C3C3C3"/>
                </a:gs>
                <a:gs pos="100000">
                  <a:srgbClr val="EAEAEA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97" name="Shape 797"/>
            <p:cNvSpPr/>
            <p:nvPr/>
          </p:nvSpPr>
          <p:spPr>
            <a:xfrm rot="10800000">
              <a:off x="251520" y="260648"/>
              <a:ext cx="7485929" cy="904704"/>
            </a:xfrm>
            <a:prstGeom prst="roundRect">
              <a:avLst>
                <a:gd fmla="val 50000" name="adj"/>
              </a:avLst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798" name="Shape 798"/>
            <p:cNvPicPr preferRelativeResize="0"/>
            <p:nvPr/>
          </p:nvPicPr>
          <p:blipFill rotWithShape="1">
            <a:blip r:embed="rId7">
              <a:alphaModFix/>
            </a:blip>
            <a:srcRect b="0" l="0" r="86361" t="0"/>
            <a:stretch/>
          </p:blipFill>
          <p:spPr>
            <a:xfrm>
              <a:off x="7746428" y="304270"/>
              <a:ext cx="639588" cy="782572"/>
            </a:xfrm>
            <a:prstGeom prst="rect">
              <a:avLst/>
            </a:prstGeom>
            <a:solidFill>
              <a:srgbClr val="DDDDDD">
                <a:alpha val="0"/>
              </a:srgbClr>
            </a:solidFill>
            <a:ln>
              <a:noFill/>
            </a:ln>
          </p:spPr>
        </p:pic>
        <p:sp>
          <p:nvSpPr>
            <p:cNvPr id="799" name="Shape 799"/>
            <p:cNvSpPr/>
            <p:nvPr/>
          </p:nvSpPr>
          <p:spPr>
            <a:xfrm rot="10800000">
              <a:off x="1330189" y="1144497"/>
              <a:ext cx="779463" cy="492125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sp>
        <p:nvSpPr>
          <p:cNvPr id="800" name="Shape 800"/>
          <p:cNvSpPr txBox="1"/>
          <p:nvPr/>
        </p:nvSpPr>
        <p:spPr>
          <a:xfrm>
            <a:off x="140718" y="234106"/>
            <a:ext cx="741984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IR – modulated hydration and protein 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self-assembly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Shape 8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925" y="2587625"/>
            <a:ext cx="1920363" cy="1766888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Shape 806"/>
          <p:cNvSpPr txBox="1"/>
          <p:nvPr/>
        </p:nvSpPr>
        <p:spPr>
          <a:xfrm>
            <a:off x="1003300" y="1990725"/>
            <a:ext cx="903288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20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pH = 9</a:t>
            </a:r>
          </a:p>
        </p:txBody>
      </p:sp>
      <p:sp>
        <p:nvSpPr>
          <p:cNvPr id="807" name="Shape 807"/>
          <p:cNvSpPr txBox="1"/>
          <p:nvPr/>
        </p:nvSpPr>
        <p:spPr>
          <a:xfrm>
            <a:off x="2557463" y="1990725"/>
            <a:ext cx="1463675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20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IR @ pH = 9</a:t>
            </a:r>
          </a:p>
        </p:txBody>
      </p:sp>
      <p:pic>
        <p:nvPicPr>
          <p:cNvPr descr="D:\Project Mateusz\LED\hb.tif" id="808" name="Shape 808"/>
          <p:cNvPicPr preferRelativeResize="0"/>
          <p:nvPr/>
        </p:nvPicPr>
        <p:blipFill rotWithShape="1">
          <a:blip r:embed="rId4">
            <a:alphaModFix/>
          </a:blip>
          <a:srcRect b="10155" l="17699" r="0" t="7926"/>
          <a:stretch/>
        </p:blipFill>
        <p:spPr>
          <a:xfrm>
            <a:off x="2360613" y="2703513"/>
            <a:ext cx="1927301" cy="1533615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Shape 809"/>
          <p:cNvSpPr/>
          <p:nvPr/>
        </p:nvSpPr>
        <p:spPr>
          <a:xfrm>
            <a:off x="250825" y="1776413"/>
            <a:ext cx="4070350" cy="2971800"/>
          </a:xfrm>
          <a:prstGeom prst="rect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0" name="Shape 810"/>
          <p:cNvPicPr preferRelativeResize="0"/>
          <p:nvPr/>
        </p:nvPicPr>
        <p:blipFill rotWithShape="1">
          <a:blip r:embed="rId5">
            <a:alphaModFix/>
          </a:blip>
          <a:srcRect b="20576" l="7835" r="61037" t="32698"/>
          <a:stretch/>
        </p:blipFill>
        <p:spPr>
          <a:xfrm>
            <a:off x="4368800" y="1776413"/>
            <a:ext cx="3044825" cy="3306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Shape 811"/>
          <p:cNvPicPr preferRelativeResize="0"/>
          <p:nvPr/>
        </p:nvPicPr>
        <p:blipFill rotWithShape="1">
          <a:blip r:embed="rId6">
            <a:alphaModFix/>
          </a:blip>
          <a:srcRect b="20575" l="63441" r="20004" t="31329"/>
          <a:stretch/>
        </p:blipFill>
        <p:spPr>
          <a:xfrm>
            <a:off x="7453313" y="1670050"/>
            <a:ext cx="1619297" cy="3377874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Shape 812"/>
          <p:cNvSpPr txBox="1"/>
          <p:nvPr/>
        </p:nvSpPr>
        <p:spPr>
          <a:xfrm>
            <a:off x="5230813" y="2987675"/>
            <a:ext cx="655637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 = 9</a:t>
            </a:r>
          </a:p>
        </p:txBody>
      </p:sp>
      <p:sp>
        <p:nvSpPr>
          <p:cNvPr id="813" name="Shape 813"/>
          <p:cNvSpPr txBox="1"/>
          <p:nvPr/>
        </p:nvSpPr>
        <p:spPr>
          <a:xfrm>
            <a:off x="4629150" y="2390775"/>
            <a:ext cx="788988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 = 8.2</a:t>
            </a:r>
          </a:p>
        </p:txBody>
      </p:sp>
      <p:sp>
        <p:nvSpPr>
          <p:cNvPr id="814" name="Shape 814"/>
          <p:cNvSpPr txBox="1"/>
          <p:nvPr/>
        </p:nvSpPr>
        <p:spPr>
          <a:xfrm>
            <a:off x="4691063" y="1800225"/>
            <a:ext cx="1047750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 @ pH = 9</a:t>
            </a:r>
          </a:p>
        </p:txBody>
      </p:sp>
      <p:grpSp>
        <p:nvGrpSpPr>
          <p:cNvPr id="815" name="Shape 815"/>
          <p:cNvGrpSpPr/>
          <p:nvPr/>
        </p:nvGrpSpPr>
        <p:grpSpPr>
          <a:xfrm>
            <a:off x="4824413" y="4595813"/>
            <a:ext cx="4752975" cy="120650"/>
            <a:chOff x="899592" y="5022000"/>
            <a:chExt cx="4752528" cy="120300"/>
          </a:xfrm>
        </p:grpSpPr>
        <p:cxnSp>
          <p:nvCxnSpPr>
            <p:cNvPr id="816" name="Shape 816"/>
            <p:cNvCxnSpPr/>
            <p:nvPr/>
          </p:nvCxnSpPr>
          <p:spPr>
            <a:xfrm>
              <a:off x="1186902" y="5022000"/>
              <a:ext cx="0" cy="82311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17" name="Shape 817"/>
            <p:cNvCxnSpPr/>
            <p:nvPr/>
          </p:nvCxnSpPr>
          <p:spPr>
            <a:xfrm>
              <a:off x="2412337" y="5022000"/>
              <a:ext cx="0" cy="82311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18" name="Shape 818"/>
            <p:cNvCxnSpPr/>
            <p:nvPr/>
          </p:nvCxnSpPr>
          <p:spPr>
            <a:xfrm>
              <a:off x="4788601" y="5022000"/>
              <a:ext cx="0" cy="82311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19" name="Shape 819"/>
            <p:cNvCxnSpPr/>
            <p:nvPr/>
          </p:nvCxnSpPr>
          <p:spPr>
            <a:xfrm>
              <a:off x="3636185" y="5022000"/>
              <a:ext cx="0" cy="82311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0" name="Shape 820"/>
            <p:cNvCxnSpPr/>
            <p:nvPr/>
          </p:nvCxnSpPr>
          <p:spPr>
            <a:xfrm>
              <a:off x="1475800" y="5022000"/>
              <a:ext cx="0" cy="82311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1" name="Shape 821"/>
            <p:cNvCxnSpPr/>
            <p:nvPr/>
          </p:nvCxnSpPr>
          <p:spPr>
            <a:xfrm>
              <a:off x="2105979" y="5022000"/>
              <a:ext cx="0" cy="82311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2" name="Shape 822"/>
            <p:cNvCxnSpPr/>
            <p:nvPr/>
          </p:nvCxnSpPr>
          <p:spPr>
            <a:xfrm>
              <a:off x="2699648" y="5022000"/>
              <a:ext cx="0" cy="82311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3" name="Shape 823"/>
            <p:cNvCxnSpPr/>
            <p:nvPr/>
          </p:nvCxnSpPr>
          <p:spPr>
            <a:xfrm>
              <a:off x="3312365" y="5022000"/>
              <a:ext cx="0" cy="82311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4" name="Shape 824"/>
            <p:cNvCxnSpPr/>
            <p:nvPr/>
          </p:nvCxnSpPr>
          <p:spPr>
            <a:xfrm>
              <a:off x="899592" y="5022000"/>
              <a:ext cx="0" cy="82311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5" name="Shape 825"/>
            <p:cNvCxnSpPr/>
            <p:nvPr/>
          </p:nvCxnSpPr>
          <p:spPr>
            <a:xfrm>
              <a:off x="3923495" y="5022000"/>
              <a:ext cx="0" cy="82311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6" name="Shape 826"/>
            <p:cNvCxnSpPr/>
            <p:nvPr/>
          </p:nvCxnSpPr>
          <p:spPr>
            <a:xfrm>
              <a:off x="4499703" y="5022000"/>
              <a:ext cx="0" cy="82311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7" name="Shape 827"/>
            <p:cNvCxnSpPr/>
            <p:nvPr/>
          </p:nvCxnSpPr>
          <p:spPr>
            <a:xfrm>
              <a:off x="5652120" y="5059989"/>
              <a:ext cx="0" cy="82311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828" name="Shape 828"/>
          <p:cNvSpPr txBox="1"/>
          <p:nvPr/>
        </p:nvSpPr>
        <p:spPr>
          <a:xfrm>
            <a:off x="5746750" y="4892675"/>
            <a:ext cx="2114550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Wavenumber (cm</a:t>
            </a:r>
            <a:r>
              <a:rPr baseline="30000"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cxnSp>
        <p:nvCxnSpPr>
          <p:cNvPr id="829" name="Shape 829"/>
          <p:cNvCxnSpPr/>
          <p:nvPr/>
        </p:nvCxnSpPr>
        <p:spPr>
          <a:xfrm flipH="1">
            <a:off x="7375525" y="4522788"/>
            <a:ext cx="146050" cy="160337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0" name="Shape 830"/>
          <p:cNvCxnSpPr/>
          <p:nvPr/>
        </p:nvCxnSpPr>
        <p:spPr>
          <a:xfrm flipH="1">
            <a:off x="7307263" y="4519613"/>
            <a:ext cx="147637" cy="15875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1" name="Shape 831"/>
          <p:cNvCxnSpPr/>
          <p:nvPr/>
        </p:nvCxnSpPr>
        <p:spPr>
          <a:xfrm flipH="1">
            <a:off x="7324725" y="3184525"/>
            <a:ext cx="147638" cy="16033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2" name="Shape 832"/>
          <p:cNvCxnSpPr/>
          <p:nvPr/>
        </p:nvCxnSpPr>
        <p:spPr>
          <a:xfrm flipH="1">
            <a:off x="7389813" y="3189288"/>
            <a:ext cx="147637" cy="15875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3" name="Shape 833"/>
          <p:cNvCxnSpPr/>
          <p:nvPr/>
        </p:nvCxnSpPr>
        <p:spPr>
          <a:xfrm>
            <a:off x="5383213" y="2544763"/>
            <a:ext cx="165100" cy="42862"/>
          </a:xfrm>
          <a:prstGeom prst="straightConnector1">
            <a:avLst/>
          </a:prstGeom>
          <a:noFill/>
          <a:ln cap="flat" cmpd="sng" w="9525">
            <a:solidFill>
              <a:srgbClr val="5D7430"/>
            </a:solidFill>
            <a:prstDash val="solid"/>
            <a:round/>
            <a:headEnd len="med" w="med" type="none"/>
            <a:tailEnd len="lg" w="lg" type="triangle"/>
          </a:ln>
        </p:spPr>
      </p:cxnSp>
      <p:grpSp>
        <p:nvGrpSpPr>
          <p:cNvPr id="834" name="Shape 834"/>
          <p:cNvGrpSpPr/>
          <p:nvPr/>
        </p:nvGrpSpPr>
        <p:grpSpPr>
          <a:xfrm>
            <a:off x="332985" y="130337"/>
            <a:ext cx="8435005" cy="1375974"/>
            <a:chOff x="251520" y="260648"/>
            <a:chExt cx="8435005" cy="1375974"/>
          </a:xfrm>
        </p:grpSpPr>
        <p:sp>
          <p:nvSpPr>
            <p:cNvPr id="835" name="Shape 835"/>
            <p:cNvSpPr/>
            <p:nvPr/>
          </p:nvSpPr>
          <p:spPr>
            <a:xfrm rot="10800000">
              <a:off x="6990129" y="261603"/>
              <a:ext cx="1696397" cy="902793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1"/>
                </a:gs>
                <a:gs pos="66000">
                  <a:schemeClr val="lt1"/>
                </a:gs>
                <a:gs pos="73000">
                  <a:srgbClr val="C3C3C3"/>
                </a:gs>
                <a:gs pos="100000">
                  <a:srgbClr val="EAEAEA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36" name="Shape 836"/>
            <p:cNvSpPr/>
            <p:nvPr/>
          </p:nvSpPr>
          <p:spPr>
            <a:xfrm rot="10800000">
              <a:off x="251520" y="260648"/>
              <a:ext cx="7485929" cy="904704"/>
            </a:xfrm>
            <a:prstGeom prst="roundRect">
              <a:avLst>
                <a:gd fmla="val 50000" name="adj"/>
              </a:avLst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837" name="Shape 837"/>
            <p:cNvPicPr preferRelativeResize="0"/>
            <p:nvPr/>
          </p:nvPicPr>
          <p:blipFill rotWithShape="1">
            <a:blip r:embed="rId7">
              <a:alphaModFix/>
            </a:blip>
            <a:srcRect b="0" l="0" r="86361" t="0"/>
            <a:stretch/>
          </p:blipFill>
          <p:spPr>
            <a:xfrm>
              <a:off x="7746428" y="304270"/>
              <a:ext cx="639588" cy="782572"/>
            </a:xfrm>
            <a:prstGeom prst="rect">
              <a:avLst/>
            </a:prstGeom>
            <a:solidFill>
              <a:srgbClr val="DDDDDD">
                <a:alpha val="0"/>
              </a:srgbClr>
            </a:solidFill>
            <a:ln>
              <a:noFill/>
            </a:ln>
          </p:spPr>
        </p:pic>
        <p:sp>
          <p:nvSpPr>
            <p:cNvPr id="838" name="Shape 838"/>
            <p:cNvSpPr/>
            <p:nvPr/>
          </p:nvSpPr>
          <p:spPr>
            <a:xfrm rot="10800000">
              <a:off x="1330189" y="1144497"/>
              <a:ext cx="779463" cy="492125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sp>
        <p:nvSpPr>
          <p:cNvPr id="839" name="Shape 839"/>
          <p:cNvSpPr txBox="1"/>
          <p:nvPr/>
        </p:nvSpPr>
        <p:spPr>
          <a:xfrm>
            <a:off x="140718" y="234106"/>
            <a:ext cx="741984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IR-induced structuring of protein interfacial water.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Periodic vs non-specific self assembly</a:t>
            </a:r>
            <a:r>
              <a:rPr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840" name="Shape 840"/>
          <p:cNvPicPr preferRelativeResize="0"/>
          <p:nvPr/>
        </p:nvPicPr>
        <p:blipFill rotWithShape="1">
          <a:blip r:embed="rId8">
            <a:alphaModFix/>
          </a:blip>
          <a:srcRect b="24800" l="0" r="0" t="31099"/>
          <a:stretch/>
        </p:blipFill>
        <p:spPr>
          <a:xfrm>
            <a:off x="140718" y="4892675"/>
            <a:ext cx="4053719" cy="1911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/>
          <p:nvPr/>
        </p:nvSpPr>
        <p:spPr>
          <a:xfrm>
            <a:off x="3451333" y="4885889"/>
            <a:ext cx="1202573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rgbClr val="1D1B1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activated</a:t>
            </a:r>
          </a:p>
        </p:txBody>
      </p:sp>
      <p:sp>
        <p:nvSpPr>
          <p:cNvPr id="306" name="Shape 306"/>
          <p:cNvSpPr/>
          <p:nvPr/>
        </p:nvSpPr>
        <p:spPr>
          <a:xfrm>
            <a:off x="5724128" y="6459895"/>
            <a:ext cx="302433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i="1"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Yoo et al. (2014) J Phys Chem Lett. 5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179512" y="480771"/>
            <a:ext cx="7419842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Protein functional motions and hydration water 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08" name="Shape 3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325" y="1284191"/>
            <a:ext cx="4834184" cy="2266043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Shape 309"/>
          <p:cNvSpPr txBox="1"/>
          <p:nvPr/>
        </p:nvSpPr>
        <p:spPr>
          <a:xfrm>
            <a:off x="406558" y="1360113"/>
            <a:ext cx="10583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inactive</a:t>
            </a:r>
          </a:p>
        </p:txBody>
      </p:sp>
      <p:sp>
        <p:nvSpPr>
          <p:cNvPr id="310" name="Shape 310"/>
          <p:cNvSpPr txBox="1"/>
          <p:nvPr/>
        </p:nvSpPr>
        <p:spPr>
          <a:xfrm>
            <a:off x="2846693" y="1350224"/>
            <a:ext cx="8322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activ</a:t>
            </a: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</a:p>
        </p:txBody>
      </p:sp>
      <p:sp>
        <p:nvSpPr>
          <p:cNvPr id="311" name="Shape 311"/>
          <p:cNvSpPr/>
          <p:nvPr/>
        </p:nvSpPr>
        <p:spPr>
          <a:xfrm>
            <a:off x="1510127" y="5843268"/>
            <a:ext cx="2232248" cy="117188"/>
          </a:xfrm>
          <a:prstGeom prst="roundRect">
            <a:avLst>
              <a:gd fmla="val 16667" name="adj"/>
            </a:avLst>
          </a:prstGeom>
          <a:solidFill>
            <a:srgbClr val="953734"/>
          </a:solidFill>
          <a:ln>
            <a:noFill/>
          </a:ln>
          <a:effectLst>
            <a:outerShdw blurRad="44450" algn="ctr" dir="5400000" dist="27940">
              <a:srgbClr val="000000">
                <a:alpha val="31764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Shape 312"/>
          <p:cNvSpPr/>
          <p:nvPr/>
        </p:nvSpPr>
        <p:spPr>
          <a:xfrm>
            <a:off x="1510127" y="6208757"/>
            <a:ext cx="2232248" cy="117188"/>
          </a:xfrm>
          <a:prstGeom prst="roundRect">
            <a:avLst>
              <a:gd fmla="val 16667" name="adj"/>
            </a:avLst>
          </a:prstGeom>
          <a:solidFill>
            <a:srgbClr val="953734"/>
          </a:solidFill>
          <a:ln>
            <a:noFill/>
          </a:ln>
          <a:effectLst>
            <a:outerShdw blurRad="44450" algn="ctr" dir="5400000" dist="27940">
              <a:srgbClr val="000000">
                <a:alpha val="31764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Shape 313"/>
          <p:cNvSpPr/>
          <p:nvPr/>
        </p:nvSpPr>
        <p:spPr>
          <a:xfrm>
            <a:off x="4896126" y="5853583"/>
            <a:ext cx="2232248" cy="117188"/>
          </a:xfrm>
          <a:prstGeom prst="roundRect">
            <a:avLst>
              <a:gd fmla="val 16667" name="adj"/>
            </a:avLst>
          </a:prstGeom>
          <a:solidFill>
            <a:srgbClr val="953734"/>
          </a:solidFill>
          <a:ln>
            <a:noFill/>
          </a:ln>
          <a:effectLst>
            <a:outerShdw blurRad="44450" algn="ctr" dir="5400000" dist="27940">
              <a:srgbClr val="000000">
                <a:alpha val="31764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Shape 314"/>
          <p:cNvSpPr/>
          <p:nvPr/>
        </p:nvSpPr>
        <p:spPr>
          <a:xfrm>
            <a:off x="4896126" y="6210583"/>
            <a:ext cx="2232248" cy="117188"/>
          </a:xfrm>
          <a:prstGeom prst="roundRect">
            <a:avLst>
              <a:gd fmla="val 16667" name="adj"/>
            </a:avLst>
          </a:prstGeom>
          <a:solidFill>
            <a:srgbClr val="953734"/>
          </a:solidFill>
          <a:ln>
            <a:noFill/>
          </a:ln>
          <a:effectLst>
            <a:outerShdw blurRad="44450" algn="ctr" dir="5400000" dist="27940">
              <a:srgbClr val="000000">
                <a:alpha val="31764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Shape 315"/>
          <p:cNvSpPr/>
          <p:nvPr/>
        </p:nvSpPr>
        <p:spPr>
          <a:xfrm>
            <a:off x="3213414" y="6032464"/>
            <a:ext cx="2232248" cy="117188"/>
          </a:xfrm>
          <a:prstGeom prst="roundRect">
            <a:avLst>
              <a:gd fmla="val 16667" name="adj"/>
            </a:avLst>
          </a:prstGeom>
          <a:solidFill>
            <a:srgbClr val="76923C"/>
          </a:solidFill>
          <a:ln>
            <a:noFill/>
          </a:ln>
          <a:effectLst>
            <a:outerShdw blurRad="44450" algn="ctr" dir="5400000" dist="27940">
              <a:srgbClr val="000000">
                <a:alpha val="31764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Shape 3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3051" y="5170285"/>
            <a:ext cx="4868962" cy="60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53051" y="5062225"/>
            <a:ext cx="5163401" cy="792483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Shape 318"/>
          <p:cNvSpPr txBox="1"/>
          <p:nvPr/>
        </p:nvSpPr>
        <p:spPr>
          <a:xfrm>
            <a:off x="3551520" y="4932469"/>
            <a:ext cx="1002197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rgbClr val="1D1B1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relaxed</a:t>
            </a:r>
          </a:p>
        </p:txBody>
      </p:sp>
      <p:sp>
        <p:nvSpPr>
          <p:cNvPr id="319" name="Shape 319"/>
          <p:cNvSpPr txBox="1"/>
          <p:nvPr/>
        </p:nvSpPr>
        <p:spPr>
          <a:xfrm>
            <a:off x="1171420" y="6375669"/>
            <a:ext cx="182774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200">
                <a:solidFill>
                  <a:srgbClr val="63242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actin-myosin filament</a:t>
            </a:r>
          </a:p>
        </p:txBody>
      </p:sp>
      <p:sp>
        <p:nvSpPr>
          <p:cNvPr id="320" name="Shape 320"/>
          <p:cNvSpPr/>
          <p:nvPr/>
        </p:nvSpPr>
        <p:spPr>
          <a:xfrm>
            <a:off x="499484" y="3381762"/>
            <a:ext cx="62683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i="1" lang="pt-PT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pt-PT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https://phys.org/news/2015-03-molecules-proteins.html</a:t>
            </a:r>
          </a:p>
        </p:txBody>
      </p:sp>
      <p:grpSp>
        <p:nvGrpSpPr>
          <p:cNvPr id="321" name="Shape 321"/>
          <p:cNvGrpSpPr/>
          <p:nvPr/>
        </p:nvGrpSpPr>
        <p:grpSpPr>
          <a:xfrm>
            <a:off x="251520" y="143617"/>
            <a:ext cx="8435005" cy="1375974"/>
            <a:chOff x="251520" y="260648"/>
            <a:chExt cx="8435005" cy="1375974"/>
          </a:xfrm>
        </p:grpSpPr>
        <p:sp>
          <p:nvSpPr>
            <p:cNvPr id="322" name="Shape 322"/>
            <p:cNvSpPr/>
            <p:nvPr/>
          </p:nvSpPr>
          <p:spPr>
            <a:xfrm rot="10800000">
              <a:off x="6990129" y="261603"/>
              <a:ext cx="1696397" cy="902793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1"/>
                </a:gs>
                <a:gs pos="66000">
                  <a:schemeClr val="lt1"/>
                </a:gs>
                <a:gs pos="73000">
                  <a:srgbClr val="C3C3C3"/>
                </a:gs>
                <a:gs pos="100000">
                  <a:srgbClr val="EAEAEA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323" name="Shape 323"/>
            <p:cNvSpPr/>
            <p:nvPr/>
          </p:nvSpPr>
          <p:spPr>
            <a:xfrm rot="10800000">
              <a:off x="251520" y="260648"/>
              <a:ext cx="7485929" cy="904704"/>
            </a:xfrm>
            <a:prstGeom prst="roundRect">
              <a:avLst>
                <a:gd fmla="val 50000" name="adj"/>
              </a:avLst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324" name="Shape 324"/>
            <p:cNvPicPr preferRelativeResize="0"/>
            <p:nvPr/>
          </p:nvPicPr>
          <p:blipFill rotWithShape="1">
            <a:blip r:embed="rId6">
              <a:alphaModFix/>
            </a:blip>
            <a:srcRect b="0" l="0" r="86361" t="0"/>
            <a:stretch/>
          </p:blipFill>
          <p:spPr>
            <a:xfrm>
              <a:off x="7746428" y="304270"/>
              <a:ext cx="639588" cy="782572"/>
            </a:xfrm>
            <a:prstGeom prst="rect">
              <a:avLst/>
            </a:prstGeom>
            <a:solidFill>
              <a:srgbClr val="DDDDDD">
                <a:alpha val="0"/>
              </a:srgbClr>
            </a:solidFill>
            <a:ln>
              <a:noFill/>
            </a:ln>
          </p:spPr>
        </p:pic>
        <p:sp>
          <p:nvSpPr>
            <p:cNvPr id="325" name="Shape 325"/>
            <p:cNvSpPr/>
            <p:nvPr/>
          </p:nvSpPr>
          <p:spPr>
            <a:xfrm rot="10800000">
              <a:off x="1330189" y="1144497"/>
              <a:ext cx="779463" cy="492125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sp>
        <p:nvSpPr>
          <p:cNvPr id="326" name="Shape 326"/>
          <p:cNvSpPr txBox="1"/>
          <p:nvPr/>
        </p:nvSpPr>
        <p:spPr>
          <a:xfrm>
            <a:off x="242541" y="387448"/>
            <a:ext cx="7419842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Protein functional motions and water of hydration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327" name="Shape 327"/>
          <p:cNvSpPr/>
          <p:nvPr/>
        </p:nvSpPr>
        <p:spPr>
          <a:xfrm rot="-5400000">
            <a:off x="5845822" y="710435"/>
            <a:ext cx="2153627" cy="3527783"/>
          </a:xfrm>
          <a:prstGeom prst="roundRect">
            <a:avLst>
              <a:gd fmla="val 18206" name="adj"/>
            </a:avLst>
          </a:prstGeom>
          <a:gradFill>
            <a:gsLst>
              <a:gs pos="0">
                <a:schemeClr val="lt1"/>
              </a:gs>
              <a:gs pos="94000">
                <a:schemeClr val="lt1"/>
              </a:gs>
              <a:gs pos="97000">
                <a:srgbClr val="BFBFBF"/>
              </a:gs>
              <a:gs pos="100000">
                <a:srgbClr val="C3C3C3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7396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28" name="Shape 328"/>
          <p:cNvSpPr/>
          <p:nvPr/>
        </p:nvSpPr>
        <p:spPr>
          <a:xfrm>
            <a:off x="5133933" y="1692294"/>
            <a:ext cx="3509454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The ability of hydration water 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to undergo translational motions on a protein 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surface is a necessary requirement for protein activity.</a:t>
            </a:r>
          </a:p>
        </p:txBody>
      </p:sp>
      <p:sp>
        <p:nvSpPr>
          <p:cNvPr id="329" name="Shape 329"/>
          <p:cNvSpPr/>
          <p:nvPr/>
        </p:nvSpPr>
        <p:spPr>
          <a:xfrm>
            <a:off x="5338184" y="3144937"/>
            <a:ext cx="45720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i="1"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Schiro et al. (2015) Nature Communications 6</a:t>
            </a:r>
          </a:p>
        </p:txBody>
      </p:sp>
      <p:grpSp>
        <p:nvGrpSpPr>
          <p:cNvPr id="330" name="Shape 330"/>
          <p:cNvGrpSpPr/>
          <p:nvPr/>
        </p:nvGrpSpPr>
        <p:grpSpPr>
          <a:xfrm rot="10800000">
            <a:off x="499484" y="3872879"/>
            <a:ext cx="8187042" cy="1136635"/>
            <a:chOff x="4174034" y="2480143"/>
            <a:chExt cx="3378764" cy="1986489"/>
          </a:xfrm>
        </p:grpSpPr>
        <p:sp>
          <p:nvSpPr>
            <p:cNvPr id="331" name="Shape 331"/>
            <p:cNvSpPr/>
            <p:nvPr/>
          </p:nvSpPr>
          <p:spPr>
            <a:xfrm>
              <a:off x="4174034" y="2854358"/>
              <a:ext cx="3378764" cy="1612274"/>
            </a:xfrm>
            <a:prstGeom prst="roundRect">
              <a:avLst>
                <a:gd fmla="val 18206" name="adj"/>
              </a:avLst>
            </a:prstGeom>
            <a:gradFill>
              <a:gsLst>
                <a:gs pos="0">
                  <a:schemeClr val="lt1"/>
                </a:gs>
                <a:gs pos="94000">
                  <a:schemeClr val="lt1"/>
                </a:gs>
                <a:gs pos="97000">
                  <a:srgbClr val="BFBFBF"/>
                </a:gs>
                <a:gs pos="100000">
                  <a:srgbClr val="C3C3C3"/>
                </a:gs>
              </a:gsLst>
              <a:lin ang="2700000" scaled="0"/>
            </a:gradFill>
            <a:ln>
              <a:noFill/>
            </a:ln>
            <a:effectLst>
              <a:outerShdw blurRad="107950" algn="ctr" dir="5400000" dist="12700">
                <a:srgbClr val="000000"/>
              </a:outerShdw>
            </a:effectLst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332" name="Shape 332"/>
            <p:cNvSpPr/>
            <p:nvPr/>
          </p:nvSpPr>
          <p:spPr>
            <a:xfrm>
              <a:off x="5421118" y="2480143"/>
              <a:ext cx="779463" cy="369261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7000">
                  <a:schemeClr val="lt1"/>
                </a:gs>
                <a:gs pos="83000">
                  <a:srgbClr val="BFBFBF"/>
                </a:gs>
                <a:gs pos="100000">
                  <a:srgbClr val="C3C3C3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sp>
        <p:nvSpPr>
          <p:cNvPr id="333" name="Shape 333"/>
          <p:cNvSpPr/>
          <p:nvPr/>
        </p:nvSpPr>
        <p:spPr>
          <a:xfrm>
            <a:off x="499484" y="3898573"/>
            <a:ext cx="803295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rgbClr val="1D1B1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Contraction induces loss of order in the muscle-protein complex (transition from α-helix to β-sheet-rich structures), accompanied by a destructuring 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rgbClr val="1D1B1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of hydration water.</a:t>
            </a:r>
          </a:p>
        </p:txBody>
      </p:sp>
      <p:sp>
        <p:nvSpPr>
          <p:cNvPr id="334" name="Shape 334"/>
          <p:cNvSpPr/>
          <p:nvPr/>
        </p:nvSpPr>
        <p:spPr>
          <a:xfrm rot="-5400000">
            <a:off x="4100938" y="2366041"/>
            <a:ext cx="1888707" cy="211285"/>
          </a:xfrm>
          <a:custGeom>
            <a:pathLst>
              <a:path extrusionOk="0" h="120000" w="120000">
                <a:moveTo>
                  <a:pt x="37500" y="120000"/>
                </a:moveTo>
                <a:lnTo>
                  <a:pt x="0" y="120000"/>
                </a:lnTo>
                <a:cubicBezTo>
                  <a:pt x="43101" y="104614"/>
                  <a:pt x="55662" y="34616"/>
                  <a:pt x="60000" y="0"/>
                </a:cubicBezTo>
                <a:cubicBezTo>
                  <a:pt x="62749" y="35199"/>
                  <a:pt x="73534" y="104482"/>
                  <a:pt x="120000" y="120000"/>
                </a:cubicBezTo>
                <a:lnTo>
                  <a:pt x="98000" y="120000"/>
                </a:lnTo>
                <a:lnTo>
                  <a:pt x="37500" y="12000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7000">
                <a:schemeClr val="lt1"/>
              </a:gs>
              <a:gs pos="83000">
                <a:srgbClr val="BFBFBF"/>
              </a:gs>
              <a:gs pos="100000">
                <a:srgbClr val="C3C3C3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</a:t>
            </a:r>
          </a:p>
        </p:txBody>
      </p:sp>
      <p:sp>
        <p:nvSpPr>
          <p:cNvPr id="335" name="Shape 335"/>
          <p:cNvSpPr/>
          <p:nvPr/>
        </p:nvSpPr>
        <p:spPr>
          <a:xfrm>
            <a:off x="-361056" y="3799607"/>
            <a:ext cx="9505056" cy="344264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Shape 845"/>
          <p:cNvPicPr preferRelativeResize="0"/>
          <p:nvPr/>
        </p:nvPicPr>
        <p:blipFill rotWithShape="1">
          <a:blip r:embed="rId3">
            <a:alphaModFix/>
          </a:blip>
          <a:srcRect b="0" l="68002" r="0" t="54540"/>
          <a:stretch/>
        </p:blipFill>
        <p:spPr>
          <a:xfrm>
            <a:off x="5935140" y="6527172"/>
            <a:ext cx="1434900" cy="3409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6" name="Shape 846"/>
          <p:cNvGrpSpPr/>
          <p:nvPr/>
        </p:nvGrpSpPr>
        <p:grpSpPr>
          <a:xfrm>
            <a:off x="335529" y="92140"/>
            <a:ext cx="8412934" cy="1291520"/>
            <a:chOff x="251520" y="260648"/>
            <a:chExt cx="8435005" cy="1375974"/>
          </a:xfrm>
        </p:grpSpPr>
        <p:sp>
          <p:nvSpPr>
            <p:cNvPr id="847" name="Shape 847"/>
            <p:cNvSpPr/>
            <p:nvPr/>
          </p:nvSpPr>
          <p:spPr>
            <a:xfrm rot="10800000">
              <a:off x="6990129" y="261603"/>
              <a:ext cx="1696397" cy="902793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1"/>
                </a:gs>
                <a:gs pos="66000">
                  <a:schemeClr val="lt1"/>
                </a:gs>
                <a:gs pos="73000">
                  <a:srgbClr val="C3C3C3"/>
                </a:gs>
                <a:gs pos="100000">
                  <a:srgbClr val="EAEAEA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848" name="Shape 848"/>
            <p:cNvSpPr/>
            <p:nvPr/>
          </p:nvSpPr>
          <p:spPr>
            <a:xfrm rot="10800000">
              <a:off x="251520" y="260648"/>
              <a:ext cx="7485929" cy="904704"/>
            </a:xfrm>
            <a:prstGeom prst="roundRect">
              <a:avLst>
                <a:gd fmla="val 50000" name="adj"/>
              </a:avLst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849" name="Shape 849"/>
            <p:cNvPicPr preferRelativeResize="0"/>
            <p:nvPr/>
          </p:nvPicPr>
          <p:blipFill rotWithShape="1">
            <a:blip r:embed="rId4">
              <a:alphaModFix/>
            </a:blip>
            <a:srcRect b="0" l="0" r="86361" t="0"/>
            <a:stretch/>
          </p:blipFill>
          <p:spPr>
            <a:xfrm>
              <a:off x="7746428" y="304270"/>
              <a:ext cx="639588" cy="782572"/>
            </a:xfrm>
            <a:prstGeom prst="rect">
              <a:avLst/>
            </a:prstGeom>
            <a:solidFill>
              <a:srgbClr val="DDDDDD">
                <a:alpha val="0"/>
              </a:srgbClr>
            </a:solidFill>
            <a:ln>
              <a:noFill/>
            </a:ln>
          </p:spPr>
        </p:pic>
        <p:sp>
          <p:nvSpPr>
            <p:cNvPr id="850" name="Shape 850"/>
            <p:cNvSpPr/>
            <p:nvPr/>
          </p:nvSpPr>
          <p:spPr>
            <a:xfrm rot="10800000">
              <a:off x="1330189" y="1144497"/>
              <a:ext cx="779463" cy="492125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sp>
        <p:nvSpPr>
          <p:cNvPr id="851" name="Shape 851"/>
          <p:cNvSpPr txBox="1"/>
          <p:nvPr/>
        </p:nvSpPr>
        <p:spPr>
          <a:xfrm>
            <a:off x="553589" y="1385284"/>
            <a:ext cx="7920038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b="1" lang="pt-PT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Infrared radiation (IR) can induce fluctuations of protein conformation between partially disordered (extended, more hydrated) and folded state.</a:t>
            </a:r>
          </a:p>
          <a:p>
            <a:pPr indent="-285750" lvl="0" marL="285750" marR="0" rtl="0" algn="just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b="1" lang="pt-PT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Nanobubbles mediate effect of IR on protein structural fluctuations:</a:t>
            </a:r>
          </a:p>
          <a:p>
            <a:pPr indent="0" lvl="0" marL="0" marR="0" rtl="0" algn="just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b="1" lang="pt-PT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	adsorption/nucleation of bubbles at non-polar compartments	drives folding and dehydration (supports hydrophobic interactions);</a:t>
            </a:r>
          </a:p>
          <a:p>
            <a:pPr indent="0" lvl="0" marL="0" marR="0" rtl="0" algn="just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b="1" lang="pt-PT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	displacement of bubbles promotes/or is promoted by interfacial water     	structuring (enhanced hydration).</a:t>
            </a:r>
          </a:p>
          <a:p>
            <a:pPr indent="-285750" lvl="0" marL="285750" marR="0" rtl="0" algn="just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b="1" lang="pt-PT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IR protects protein from denaturation during its adsorption on the surface</a:t>
            </a:r>
          </a:p>
          <a:p>
            <a:pPr indent="0" lvl="0" marL="0" marR="0" rtl="0" algn="just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b="1" lang="pt-PT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    and from non-specific aggregation in solution</a:t>
            </a:r>
          </a:p>
          <a:p>
            <a:pPr indent="-285750" lvl="0" marL="285750" marR="0" rtl="0" algn="just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52" name="Shape 852"/>
          <p:cNvGrpSpPr/>
          <p:nvPr/>
        </p:nvGrpSpPr>
        <p:grpSpPr>
          <a:xfrm>
            <a:off x="335529" y="5061808"/>
            <a:ext cx="8620125" cy="996950"/>
            <a:chOff x="179388" y="4797425"/>
            <a:chExt cx="8704262" cy="1568450"/>
          </a:xfrm>
        </p:grpSpPr>
        <p:sp>
          <p:nvSpPr>
            <p:cNvPr id="853" name="Shape 853"/>
            <p:cNvSpPr/>
            <p:nvPr/>
          </p:nvSpPr>
          <p:spPr>
            <a:xfrm>
              <a:off x="179388" y="4797425"/>
              <a:ext cx="8704262" cy="1076437"/>
            </a:xfrm>
            <a:prstGeom prst="roundRect">
              <a:avLst>
                <a:gd fmla="val 50000" name="adj"/>
              </a:avLst>
            </a:prstGeom>
            <a:solidFill>
              <a:srgbClr val="739600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lang="pt-PT" sz="240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Acknowledgments</a:t>
              </a:r>
            </a:p>
          </p:txBody>
        </p:sp>
        <p:sp>
          <p:nvSpPr>
            <p:cNvPr id="854" name="Shape 854"/>
            <p:cNvSpPr/>
            <p:nvPr/>
          </p:nvSpPr>
          <p:spPr>
            <a:xfrm rot="10800000">
              <a:off x="891118" y="5873862"/>
              <a:ext cx="780659" cy="492013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solidFill>
              <a:srgbClr val="739600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pic>
        <p:nvPicPr>
          <p:cNvPr descr="https://www.ncn.gov.pl/sites/all/themes/ncn-nowa/img/logo-en.png" id="855" name="Shape 8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836" y="6062007"/>
            <a:ext cx="4099049" cy="342867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Shape 856"/>
          <p:cNvSpPr txBox="1"/>
          <p:nvPr/>
        </p:nvSpPr>
        <p:spPr>
          <a:xfrm>
            <a:off x="380868" y="6390485"/>
            <a:ext cx="315798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Fuga number DEC-2015/16/S/ST4/00465</a:t>
            </a:r>
          </a:p>
        </p:txBody>
      </p:sp>
      <p:pic>
        <p:nvPicPr>
          <p:cNvPr id="857" name="Shape 857"/>
          <p:cNvPicPr preferRelativeResize="0"/>
          <p:nvPr/>
        </p:nvPicPr>
        <p:blipFill rotWithShape="1">
          <a:blip r:embed="rId6">
            <a:alphaModFix/>
          </a:blip>
          <a:srcRect b="0" l="0" r="45195" t="0"/>
          <a:stretch/>
        </p:blipFill>
        <p:spPr>
          <a:xfrm>
            <a:off x="4457993" y="5902389"/>
            <a:ext cx="2467259" cy="749979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Shape 858"/>
          <p:cNvSpPr txBox="1"/>
          <p:nvPr/>
        </p:nvSpPr>
        <p:spPr>
          <a:xfrm>
            <a:off x="488190" y="265392"/>
            <a:ext cx="741984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Conclusions</a:t>
            </a:r>
          </a:p>
        </p:txBody>
      </p:sp>
      <p:pic>
        <p:nvPicPr>
          <p:cNvPr id="859" name="Shape 8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79791" y="5696520"/>
            <a:ext cx="1815406" cy="1287662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Shape 860"/>
          <p:cNvSpPr/>
          <p:nvPr/>
        </p:nvSpPr>
        <p:spPr>
          <a:xfrm>
            <a:off x="1320259" y="2787638"/>
            <a:ext cx="137160" cy="137160"/>
          </a:xfrm>
          <a:prstGeom prst="mathMinus">
            <a:avLst>
              <a:gd fmla="val 23520" name="adj1"/>
            </a:avLst>
          </a:prstGeom>
          <a:solidFill>
            <a:srgbClr val="595959"/>
          </a:solidFill>
          <a:ln cap="flat" cmpd="sng" w="25400">
            <a:solidFill>
              <a:srgbClr val="3F3F3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Shape 861"/>
          <p:cNvSpPr/>
          <p:nvPr/>
        </p:nvSpPr>
        <p:spPr>
          <a:xfrm>
            <a:off x="1342796" y="3383511"/>
            <a:ext cx="137160" cy="137160"/>
          </a:xfrm>
          <a:prstGeom prst="mathMinus">
            <a:avLst>
              <a:gd fmla="val 23520" name="adj1"/>
            </a:avLst>
          </a:prstGeom>
          <a:solidFill>
            <a:srgbClr val="595959"/>
          </a:solidFill>
          <a:ln cap="flat" cmpd="sng" w="25400">
            <a:solidFill>
              <a:srgbClr val="3F3F3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Shape 8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478963" cy="6851142"/>
          </a:xfrm>
          <a:prstGeom prst="rect">
            <a:avLst/>
          </a:prstGeom>
          <a:solidFill>
            <a:schemeClr val="lt1">
              <a:alpha val="56470"/>
            </a:schemeClr>
          </a:solidFill>
          <a:ln>
            <a:noFill/>
          </a:ln>
          <a:effectLst>
            <a:outerShdw blurRad="50800" rotWithShape="0" algn="ctr" dir="5400000" dist="50800">
              <a:srgbClr val="000000">
                <a:alpha val="784"/>
              </a:srgbClr>
            </a:outerShdw>
          </a:effectLst>
        </p:spPr>
      </p:pic>
      <p:sp>
        <p:nvSpPr>
          <p:cNvPr id="867" name="Shape 867"/>
          <p:cNvSpPr/>
          <p:nvPr/>
        </p:nvSpPr>
        <p:spPr>
          <a:xfrm>
            <a:off x="-160092" y="0"/>
            <a:ext cx="9612313" cy="6858000"/>
          </a:xfrm>
          <a:prstGeom prst="rect">
            <a:avLst/>
          </a:prstGeom>
          <a:solidFill>
            <a:schemeClr val="lt1">
              <a:alpha val="22745"/>
            </a:schemeClr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Shape 868"/>
          <p:cNvSpPr txBox="1"/>
          <p:nvPr/>
        </p:nvSpPr>
        <p:spPr>
          <a:xfrm>
            <a:off x="2795146" y="1196752"/>
            <a:ext cx="346921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ct val="25000"/>
              <a:buFont typeface="Quintessential"/>
              <a:buNone/>
            </a:pPr>
            <a:r>
              <a:rPr b="1" i="0" lang="pt-PT" sz="4400" u="none" cap="none" strike="noStrike">
                <a:solidFill>
                  <a:srgbClr val="F2F2F2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Thank You</a:t>
            </a:r>
          </a:p>
        </p:txBody>
      </p:sp>
      <p:sp>
        <p:nvSpPr>
          <p:cNvPr id="869" name="Shape 869"/>
          <p:cNvSpPr/>
          <p:nvPr/>
        </p:nvSpPr>
        <p:spPr>
          <a:xfrm>
            <a:off x="1763688" y="2708920"/>
            <a:ext cx="914400" cy="91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0" name="Shape 870"/>
          <p:cNvSpPr/>
          <p:nvPr/>
        </p:nvSpPr>
        <p:spPr>
          <a:xfrm>
            <a:off x="4710044" y="2564904"/>
            <a:ext cx="914400" cy="91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1" name="Shape 871"/>
          <p:cNvSpPr/>
          <p:nvPr/>
        </p:nvSpPr>
        <p:spPr>
          <a:xfrm>
            <a:off x="3203848" y="4509120"/>
            <a:ext cx="914400" cy="91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Shape 872"/>
          <p:cNvSpPr/>
          <p:nvPr/>
        </p:nvSpPr>
        <p:spPr>
          <a:xfrm>
            <a:off x="5386704" y="4966320"/>
            <a:ext cx="914400" cy="91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Shape 340"/>
          <p:cNvGrpSpPr/>
          <p:nvPr/>
        </p:nvGrpSpPr>
        <p:grpSpPr>
          <a:xfrm>
            <a:off x="251520" y="260648"/>
            <a:ext cx="8435005" cy="1375974"/>
            <a:chOff x="251520" y="260648"/>
            <a:chExt cx="8435005" cy="1375974"/>
          </a:xfrm>
        </p:grpSpPr>
        <p:sp>
          <p:nvSpPr>
            <p:cNvPr id="341" name="Shape 341"/>
            <p:cNvSpPr/>
            <p:nvPr/>
          </p:nvSpPr>
          <p:spPr>
            <a:xfrm rot="10800000">
              <a:off x="6990129" y="261603"/>
              <a:ext cx="1696397" cy="902793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1"/>
                </a:gs>
                <a:gs pos="66000">
                  <a:schemeClr val="lt1"/>
                </a:gs>
                <a:gs pos="73000">
                  <a:srgbClr val="C3C3C3"/>
                </a:gs>
                <a:gs pos="100000">
                  <a:srgbClr val="EAEAEA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Font typeface="Calibri"/>
                <a:buNone/>
              </a:pPr>
              <a:r>
                <a:t/>
              </a:r>
              <a:endParaRPr b="0" i="0" sz="2800" u="none" cap="none" strike="noStrike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342" name="Shape 342"/>
            <p:cNvSpPr/>
            <p:nvPr/>
          </p:nvSpPr>
          <p:spPr>
            <a:xfrm rot="10800000">
              <a:off x="251520" y="260648"/>
              <a:ext cx="7485929" cy="904704"/>
            </a:xfrm>
            <a:prstGeom prst="roundRect">
              <a:avLst>
                <a:gd fmla="val 50000" name="adj"/>
              </a:avLst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Font typeface="Calibri"/>
                <a:buNone/>
              </a:pPr>
              <a:r>
                <a:t/>
              </a:r>
              <a:endParaRPr b="0" i="0" sz="2800" u="none" cap="none" strike="noStrike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343" name="Shape 343"/>
            <p:cNvPicPr preferRelativeResize="0"/>
            <p:nvPr/>
          </p:nvPicPr>
          <p:blipFill rotWithShape="1">
            <a:blip r:embed="rId3">
              <a:alphaModFix/>
            </a:blip>
            <a:srcRect b="0" l="0" r="86361" t="0"/>
            <a:stretch/>
          </p:blipFill>
          <p:spPr>
            <a:xfrm>
              <a:off x="7746428" y="304270"/>
              <a:ext cx="639588" cy="782572"/>
            </a:xfrm>
            <a:prstGeom prst="rect">
              <a:avLst/>
            </a:prstGeom>
            <a:solidFill>
              <a:srgbClr val="DDDDDD">
                <a:alpha val="0"/>
              </a:srgbClr>
            </a:solidFill>
            <a:ln>
              <a:noFill/>
            </a:ln>
          </p:spPr>
        </p:pic>
        <p:sp>
          <p:nvSpPr>
            <p:cNvPr id="344" name="Shape 344"/>
            <p:cNvSpPr/>
            <p:nvPr/>
          </p:nvSpPr>
          <p:spPr>
            <a:xfrm rot="10800000">
              <a:off x="1330189" y="1144497"/>
              <a:ext cx="779463" cy="492125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r>
                <a:rPr b="0" i="0" lang="pt-PT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grpSp>
        <p:nvGrpSpPr>
          <p:cNvPr id="345" name="Shape 345"/>
          <p:cNvGrpSpPr/>
          <p:nvPr/>
        </p:nvGrpSpPr>
        <p:grpSpPr>
          <a:xfrm>
            <a:off x="-900608" y="1608138"/>
            <a:ext cx="5539821" cy="5383123"/>
            <a:chOff x="3923928" y="1757645"/>
            <a:chExt cx="5539821" cy="5383123"/>
          </a:xfrm>
        </p:grpSpPr>
        <p:pic>
          <p:nvPicPr>
            <p:cNvPr descr="D:\Krakow\ez.png" id="346" name="Shape 34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923928" y="1757645"/>
              <a:ext cx="5539821" cy="53831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7" name="Shape 347"/>
            <p:cNvSpPr txBox="1"/>
            <p:nvPr/>
          </p:nvSpPr>
          <p:spPr>
            <a:xfrm>
              <a:off x="5293443" y="6522786"/>
              <a:ext cx="280134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b="0" i="0" lang="pt-PT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Chai B. et al. (2009) </a:t>
              </a:r>
              <a:r>
                <a:rPr b="0" i="1" lang="pt-PT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J. Phys. Chem. B</a:t>
              </a:r>
            </a:p>
          </p:txBody>
        </p:sp>
      </p:grpSp>
      <p:pic>
        <p:nvPicPr>
          <p:cNvPr descr="D:\Project Mateusz\ECCG Conference\Picture4.tif" id="348" name="Shape 348"/>
          <p:cNvPicPr preferRelativeResize="0"/>
          <p:nvPr/>
        </p:nvPicPr>
        <p:blipFill rotWithShape="1">
          <a:blip r:embed="rId5">
            <a:alphaModFix/>
          </a:blip>
          <a:srcRect b="2055" l="0" r="10294" t="2538"/>
          <a:stretch/>
        </p:blipFill>
        <p:spPr>
          <a:xfrm>
            <a:off x="179388" y="2222500"/>
            <a:ext cx="4429156" cy="359792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Shape 349"/>
          <p:cNvSpPr txBox="1"/>
          <p:nvPr/>
        </p:nvSpPr>
        <p:spPr>
          <a:xfrm>
            <a:off x="0" y="6164263"/>
            <a:ext cx="8893175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FTIR-ATR spectra of aqueous solution of lysozyme</a:t>
            </a:r>
          </a:p>
        </p:txBody>
      </p:sp>
      <p:pic>
        <p:nvPicPr>
          <p:cNvPr id="350" name="Shape 350"/>
          <p:cNvPicPr preferRelativeResize="0"/>
          <p:nvPr/>
        </p:nvPicPr>
        <p:blipFill rotWithShape="1">
          <a:blip r:embed="rId6">
            <a:alphaModFix/>
          </a:blip>
          <a:srcRect b="13319" l="0" r="18186" t="3267"/>
          <a:stretch/>
        </p:blipFill>
        <p:spPr>
          <a:xfrm>
            <a:off x="4356100" y="1609725"/>
            <a:ext cx="4630629" cy="4204278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Shape 351"/>
          <p:cNvSpPr txBox="1"/>
          <p:nvPr/>
        </p:nvSpPr>
        <p:spPr>
          <a:xfrm>
            <a:off x="284563" y="467389"/>
            <a:ext cx="7419842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Effect of infrared light on water structuring 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Shape 356"/>
          <p:cNvGrpSpPr/>
          <p:nvPr/>
        </p:nvGrpSpPr>
        <p:grpSpPr>
          <a:xfrm rot="-5400000">
            <a:off x="5224512" y="1131805"/>
            <a:ext cx="2808444" cy="4104456"/>
            <a:chOff x="4174034" y="2699332"/>
            <a:chExt cx="3378764" cy="1767300"/>
          </a:xfrm>
        </p:grpSpPr>
        <p:sp>
          <p:nvSpPr>
            <p:cNvPr id="357" name="Shape 357"/>
            <p:cNvSpPr/>
            <p:nvPr/>
          </p:nvSpPr>
          <p:spPr>
            <a:xfrm>
              <a:off x="4174034" y="2854358"/>
              <a:ext cx="3378764" cy="1612274"/>
            </a:xfrm>
            <a:prstGeom prst="roundRect">
              <a:avLst>
                <a:gd fmla="val 18206" name="adj"/>
              </a:avLst>
            </a:prstGeom>
            <a:gradFill>
              <a:gsLst>
                <a:gs pos="0">
                  <a:schemeClr val="lt1"/>
                </a:gs>
                <a:gs pos="94000">
                  <a:schemeClr val="lt1"/>
                </a:gs>
                <a:gs pos="97000">
                  <a:srgbClr val="BFBFBF"/>
                </a:gs>
                <a:gs pos="100000">
                  <a:srgbClr val="C3C3C3"/>
                </a:gs>
              </a:gsLst>
              <a:lin ang="2700000" scaled="0"/>
            </a:gradFill>
            <a:ln>
              <a:noFill/>
            </a:ln>
            <a:effectLst>
              <a:outerShdw blurRad="107950" algn="ctr" dir="5400000" dist="12700">
                <a:srgbClr val="000000"/>
              </a:outerShdw>
            </a:effectLst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358" name="Shape 358"/>
            <p:cNvSpPr/>
            <p:nvPr/>
          </p:nvSpPr>
          <p:spPr>
            <a:xfrm>
              <a:off x="5421118" y="2699332"/>
              <a:ext cx="779463" cy="150070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7000">
                  <a:schemeClr val="lt1"/>
                </a:gs>
                <a:gs pos="83000">
                  <a:srgbClr val="BFBFBF"/>
                </a:gs>
                <a:gs pos="100000">
                  <a:srgbClr val="C3C3C3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grpSp>
        <p:nvGrpSpPr>
          <p:cNvPr id="359" name="Shape 359"/>
          <p:cNvGrpSpPr/>
          <p:nvPr/>
        </p:nvGrpSpPr>
        <p:grpSpPr>
          <a:xfrm>
            <a:off x="251520" y="260648"/>
            <a:ext cx="8435005" cy="1375974"/>
            <a:chOff x="251520" y="260648"/>
            <a:chExt cx="8435005" cy="1375974"/>
          </a:xfrm>
        </p:grpSpPr>
        <p:sp>
          <p:nvSpPr>
            <p:cNvPr id="360" name="Shape 360"/>
            <p:cNvSpPr/>
            <p:nvPr/>
          </p:nvSpPr>
          <p:spPr>
            <a:xfrm rot="10800000">
              <a:off x="6990129" y="261603"/>
              <a:ext cx="1696397" cy="902793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1"/>
                </a:gs>
                <a:gs pos="66000">
                  <a:schemeClr val="lt1"/>
                </a:gs>
                <a:gs pos="73000">
                  <a:srgbClr val="C3C3C3"/>
                </a:gs>
                <a:gs pos="100000">
                  <a:srgbClr val="EAEAEA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361" name="Shape 361"/>
            <p:cNvSpPr/>
            <p:nvPr/>
          </p:nvSpPr>
          <p:spPr>
            <a:xfrm rot="10800000">
              <a:off x="251520" y="260648"/>
              <a:ext cx="7485929" cy="904704"/>
            </a:xfrm>
            <a:prstGeom prst="roundRect">
              <a:avLst>
                <a:gd fmla="val 50000" name="adj"/>
              </a:avLst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362" name="Shape 362"/>
            <p:cNvPicPr preferRelativeResize="0"/>
            <p:nvPr/>
          </p:nvPicPr>
          <p:blipFill rotWithShape="1">
            <a:blip r:embed="rId3">
              <a:alphaModFix/>
            </a:blip>
            <a:srcRect b="0" l="0" r="86361" t="0"/>
            <a:stretch/>
          </p:blipFill>
          <p:spPr>
            <a:xfrm>
              <a:off x="7746428" y="304270"/>
              <a:ext cx="639588" cy="782572"/>
            </a:xfrm>
            <a:prstGeom prst="rect">
              <a:avLst/>
            </a:prstGeom>
            <a:solidFill>
              <a:srgbClr val="DDDDDD">
                <a:alpha val="0"/>
              </a:srgbClr>
            </a:solidFill>
            <a:ln>
              <a:noFill/>
            </a:ln>
          </p:spPr>
        </p:pic>
        <p:sp>
          <p:nvSpPr>
            <p:cNvPr id="363" name="Shape 363"/>
            <p:cNvSpPr/>
            <p:nvPr/>
          </p:nvSpPr>
          <p:spPr>
            <a:xfrm rot="10800000">
              <a:off x="1330189" y="1144497"/>
              <a:ext cx="779463" cy="492125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sp>
        <p:nvSpPr>
          <p:cNvPr id="364" name="Shape 364"/>
          <p:cNvSpPr txBox="1"/>
          <p:nvPr/>
        </p:nvSpPr>
        <p:spPr>
          <a:xfrm>
            <a:off x="284563" y="481484"/>
            <a:ext cx="7419842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Weak electromagnetic radiation (EMR) – water interplay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365" name="Shape 365"/>
          <p:cNvSpPr/>
          <p:nvPr/>
        </p:nvSpPr>
        <p:spPr>
          <a:xfrm>
            <a:off x="256024" y="1779814"/>
            <a:ext cx="4248470" cy="814234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lt1"/>
              </a:gs>
              <a:gs pos="78000">
                <a:schemeClr val="lt1"/>
              </a:gs>
              <a:gs pos="97000">
                <a:srgbClr val="BFBFBF"/>
              </a:gs>
              <a:gs pos="100000">
                <a:srgbClr val="C3C3C3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rPr>
              <a:t>Increased conductivity of water</a:t>
            </a:r>
          </a:p>
        </p:txBody>
      </p:sp>
      <p:sp>
        <p:nvSpPr>
          <p:cNvPr id="366" name="Shape 366"/>
          <p:cNvSpPr/>
          <p:nvPr/>
        </p:nvSpPr>
        <p:spPr>
          <a:xfrm>
            <a:off x="251519" y="3738896"/>
            <a:ext cx="4252975" cy="849362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lt1"/>
              </a:gs>
              <a:gs pos="64000">
                <a:schemeClr val="lt1"/>
              </a:gs>
              <a:gs pos="79000">
                <a:srgbClr val="EAEAEA"/>
              </a:gs>
              <a:gs pos="100000">
                <a:srgbClr val="BFBFBF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rPr>
              <a:t>Increased surface tension of water</a:t>
            </a:r>
          </a:p>
        </p:txBody>
      </p:sp>
      <p:sp>
        <p:nvSpPr>
          <p:cNvPr id="367" name="Shape 367"/>
          <p:cNvSpPr/>
          <p:nvPr/>
        </p:nvSpPr>
        <p:spPr>
          <a:xfrm>
            <a:off x="251520" y="2745199"/>
            <a:ext cx="4252974" cy="849362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lt1"/>
              </a:gs>
              <a:gs pos="72000">
                <a:schemeClr val="lt1"/>
              </a:gs>
              <a:gs pos="100000">
                <a:srgbClr val="BFBFBF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rPr>
              <a:t>Increased activity of ions</a:t>
            </a:r>
          </a:p>
        </p:txBody>
      </p:sp>
      <p:sp>
        <p:nvSpPr>
          <p:cNvPr id="368" name="Shape 368"/>
          <p:cNvSpPr txBox="1"/>
          <p:nvPr/>
        </p:nvSpPr>
        <p:spPr>
          <a:xfrm>
            <a:off x="5177623" y="1891371"/>
            <a:ext cx="3488741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EMR polarizes (ion-stabilized) 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gas nanobubbles, 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1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induces </a:t>
            </a:r>
            <a:r>
              <a:rPr i="1" lang="pt-PT" sz="18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bubble to bubble 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i="1" lang="pt-PT" sz="18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bubble to boarder </a:t>
            </a:r>
            <a:r>
              <a:rPr lang="pt-PT" sz="18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attraction (Bjerknes forces),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1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promotes bubble coalescence, growth and escape from the liquid</a:t>
            </a:r>
          </a:p>
        </p:txBody>
      </p:sp>
      <p:sp>
        <p:nvSpPr>
          <p:cNvPr id="369" name="Shape 369"/>
          <p:cNvSpPr txBox="1"/>
          <p:nvPr/>
        </p:nvSpPr>
        <p:spPr>
          <a:xfrm>
            <a:off x="544057" y="4842429"/>
            <a:ext cx="807496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Shatalov et al. (2010) </a:t>
            </a:r>
            <a:r>
              <a:rPr i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Electronic J. Biology</a:t>
            </a: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Shatalov (2012) </a:t>
            </a:r>
            <a:r>
              <a:rPr i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Biophysics</a:t>
            </a: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Shatalov et al. (2012) </a:t>
            </a:r>
            <a:r>
              <a:rPr i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Biophysics</a:t>
            </a:r>
          </a:p>
        </p:txBody>
      </p:sp>
      <p:sp>
        <p:nvSpPr>
          <p:cNvPr id="370" name="Shape 370"/>
          <p:cNvSpPr txBox="1"/>
          <p:nvPr/>
        </p:nvSpPr>
        <p:spPr>
          <a:xfrm>
            <a:off x="55445" y="9069189"/>
            <a:ext cx="280134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Chai B. et al. (2009) </a:t>
            </a:r>
            <a:r>
              <a:rPr b="0" i="1" lang="pt-PT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J. Phys. Chem. B</a:t>
            </a:r>
          </a:p>
        </p:txBody>
      </p:sp>
      <p:sp>
        <p:nvSpPr>
          <p:cNvPr id="371" name="Shape 371"/>
          <p:cNvSpPr/>
          <p:nvPr/>
        </p:nvSpPr>
        <p:spPr>
          <a:xfrm>
            <a:off x="660667" y="5395135"/>
            <a:ext cx="7988360" cy="925021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lt1"/>
              </a:gs>
              <a:gs pos="78000">
                <a:schemeClr val="lt1"/>
              </a:gs>
              <a:gs pos="97000">
                <a:srgbClr val="BFBFBF"/>
              </a:gs>
              <a:gs pos="100000">
                <a:srgbClr val="C3C3C3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i="1" lang="pt-PT" sz="1600">
                <a:solidFill>
                  <a:srgbClr val="C00000"/>
                </a:solidFill>
                <a:latin typeface="Lucida Sans"/>
                <a:ea typeface="Lucida Sans"/>
                <a:cs typeface="Lucida Sans"/>
                <a:sym typeface="Lucida Sans"/>
              </a:rPr>
              <a:t>Bioliquids</a:t>
            </a:r>
            <a:r>
              <a:rPr lang="pt-PT" sz="1600">
                <a:solidFill>
                  <a:srgbClr val="C00000"/>
                </a:solidFill>
                <a:latin typeface="Lucida Sans"/>
                <a:ea typeface="Lucida Sans"/>
                <a:cs typeface="Lucida Sans"/>
                <a:sym typeface="Lucida Sans"/>
              </a:rPr>
              <a:t> (e.g. blood plasma, cytoplasm, interstitial fluid) contain small amounts (~2 vol %) of dissolved air gases, and part of these will exist as </a:t>
            </a:r>
            <a:r>
              <a:rPr i="1" lang="pt-PT" sz="1600">
                <a:solidFill>
                  <a:srgbClr val="C00000"/>
                </a:solidFill>
                <a:latin typeface="Lucida Sans"/>
                <a:ea typeface="Lucida Sans"/>
                <a:cs typeface="Lucida Sans"/>
                <a:sym typeface="Lucida Sans"/>
              </a:rPr>
              <a:t>nanobubbles stabilized by adsorbed ions</a:t>
            </a:r>
            <a:r>
              <a:rPr lang="pt-PT" sz="1600">
                <a:solidFill>
                  <a:srgbClr val="C00000"/>
                </a:solidFill>
                <a:latin typeface="Lucida Sans"/>
                <a:ea typeface="Lucida Sans"/>
                <a:cs typeface="Lucida Sans"/>
                <a:sym typeface="Lucida Sans"/>
              </a:rPr>
              <a:t>. </a:t>
            </a:r>
          </a:p>
        </p:txBody>
      </p:sp>
      <p:sp>
        <p:nvSpPr>
          <p:cNvPr id="372" name="Shape 372"/>
          <p:cNvSpPr txBox="1"/>
          <p:nvPr/>
        </p:nvSpPr>
        <p:spPr>
          <a:xfrm>
            <a:off x="2118072" y="6444271"/>
            <a:ext cx="479703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Shatalov (2012) </a:t>
            </a:r>
            <a:r>
              <a:rPr i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Biophysics</a:t>
            </a: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Bunkin et al. (2010) </a:t>
            </a:r>
            <a:r>
              <a:rPr i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J. Biophotonics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Shape 377"/>
          <p:cNvGrpSpPr/>
          <p:nvPr/>
        </p:nvGrpSpPr>
        <p:grpSpPr>
          <a:xfrm>
            <a:off x="251520" y="260648"/>
            <a:ext cx="8435005" cy="1375974"/>
            <a:chOff x="251520" y="260648"/>
            <a:chExt cx="8435005" cy="1375974"/>
          </a:xfrm>
        </p:grpSpPr>
        <p:sp>
          <p:nvSpPr>
            <p:cNvPr id="378" name="Shape 378"/>
            <p:cNvSpPr/>
            <p:nvPr/>
          </p:nvSpPr>
          <p:spPr>
            <a:xfrm rot="10800000">
              <a:off x="6990129" y="261603"/>
              <a:ext cx="1696397" cy="902793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1"/>
                </a:gs>
                <a:gs pos="66000">
                  <a:schemeClr val="lt1"/>
                </a:gs>
                <a:gs pos="73000">
                  <a:srgbClr val="C3C3C3"/>
                </a:gs>
                <a:gs pos="100000">
                  <a:srgbClr val="EAEAEA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379" name="Shape 379"/>
            <p:cNvSpPr/>
            <p:nvPr/>
          </p:nvSpPr>
          <p:spPr>
            <a:xfrm rot="10800000">
              <a:off x="251520" y="260648"/>
              <a:ext cx="7485929" cy="904704"/>
            </a:xfrm>
            <a:prstGeom prst="roundRect">
              <a:avLst>
                <a:gd fmla="val 50000" name="adj"/>
              </a:avLst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380" name="Shape 380"/>
            <p:cNvPicPr preferRelativeResize="0"/>
            <p:nvPr/>
          </p:nvPicPr>
          <p:blipFill rotWithShape="1">
            <a:blip r:embed="rId3">
              <a:alphaModFix/>
            </a:blip>
            <a:srcRect b="0" l="0" r="86361" t="0"/>
            <a:stretch/>
          </p:blipFill>
          <p:spPr>
            <a:xfrm>
              <a:off x="7746428" y="304270"/>
              <a:ext cx="639588" cy="782572"/>
            </a:xfrm>
            <a:prstGeom prst="rect">
              <a:avLst/>
            </a:prstGeom>
            <a:solidFill>
              <a:srgbClr val="DDDDDD">
                <a:alpha val="0"/>
              </a:srgbClr>
            </a:solidFill>
            <a:ln>
              <a:noFill/>
            </a:ln>
          </p:spPr>
        </p:pic>
        <p:sp>
          <p:nvSpPr>
            <p:cNvPr id="381" name="Shape 381"/>
            <p:cNvSpPr/>
            <p:nvPr/>
          </p:nvSpPr>
          <p:spPr>
            <a:xfrm rot="10800000">
              <a:off x="1330189" y="1144497"/>
              <a:ext cx="779463" cy="492125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sp>
        <p:nvSpPr>
          <p:cNvPr id="382" name="Shape 382"/>
          <p:cNvSpPr txBox="1"/>
          <p:nvPr/>
        </p:nvSpPr>
        <p:spPr>
          <a:xfrm>
            <a:off x="179512" y="480771"/>
            <a:ext cx="7419842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Infrared light (IR) - an electromagnetic radiation (EMR) 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83" name="Shape 383"/>
          <p:cNvPicPr preferRelativeResize="0"/>
          <p:nvPr/>
        </p:nvPicPr>
        <p:blipFill rotWithShape="1">
          <a:blip r:embed="rId4">
            <a:alphaModFix/>
          </a:blip>
          <a:srcRect b="18909" l="19012" r="10536" t="22945"/>
          <a:stretch/>
        </p:blipFill>
        <p:spPr>
          <a:xfrm>
            <a:off x="4196411" y="4259160"/>
            <a:ext cx="4010779" cy="2636438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Shape 384"/>
          <p:cNvSpPr txBox="1"/>
          <p:nvPr/>
        </p:nvSpPr>
        <p:spPr>
          <a:xfrm>
            <a:off x="6844086" y="5578781"/>
            <a:ext cx="184922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 absorption of water</a:t>
            </a:r>
          </a:p>
        </p:txBody>
      </p:sp>
      <p:sp>
        <p:nvSpPr>
          <p:cNvPr id="385" name="Shape 385"/>
          <p:cNvSpPr txBox="1"/>
          <p:nvPr/>
        </p:nvSpPr>
        <p:spPr>
          <a:xfrm>
            <a:off x="7116913" y="1377047"/>
            <a:ext cx="163098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Spectra of LED with emission max. 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λ = 2.9 μm</a:t>
            </a:r>
          </a:p>
        </p:txBody>
      </p:sp>
      <p:pic>
        <p:nvPicPr>
          <p:cNvPr descr="D:\Project Mateusz\ECCG Conference\images for ECCG\LED1.jpg" id="386" name="Shape 386"/>
          <p:cNvPicPr preferRelativeResize="0"/>
          <p:nvPr/>
        </p:nvPicPr>
        <p:blipFill rotWithShape="1">
          <a:blip r:embed="rId5">
            <a:alphaModFix/>
          </a:blip>
          <a:srcRect b="0" l="9184" r="45116" t="0"/>
          <a:stretch/>
        </p:blipFill>
        <p:spPr>
          <a:xfrm rot="-9041936">
            <a:off x="1025178" y="2440622"/>
            <a:ext cx="1058727" cy="1356951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 txBox="1"/>
          <p:nvPr/>
        </p:nvSpPr>
        <p:spPr>
          <a:xfrm>
            <a:off x="148476" y="1725106"/>
            <a:ext cx="26318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Light Emitting Diode (LED)</a:t>
            </a:r>
          </a:p>
        </p:txBody>
      </p:sp>
      <p:pic>
        <p:nvPicPr>
          <p:cNvPr descr="C:\Documents and Settings\User\My Documents\COIL\1ml-eppendorf-tube-hi1.png" id="388" name="Shape 388"/>
          <p:cNvPicPr preferRelativeResize="0"/>
          <p:nvPr/>
        </p:nvPicPr>
        <p:blipFill rotWithShape="1">
          <a:blip r:embed="rId6">
            <a:alphaModFix/>
          </a:blip>
          <a:srcRect b="-1" l="-5513" r="1" t="-2578"/>
          <a:stretch/>
        </p:blipFill>
        <p:spPr>
          <a:xfrm>
            <a:off x="-26558" y="3225785"/>
            <a:ext cx="1980476" cy="30747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9" name="Shape 389"/>
          <p:cNvGrpSpPr/>
          <p:nvPr/>
        </p:nvGrpSpPr>
        <p:grpSpPr>
          <a:xfrm>
            <a:off x="148476" y="3856462"/>
            <a:ext cx="1435024" cy="1382771"/>
            <a:chOff x="976132" y="3645024"/>
            <a:chExt cx="1432159" cy="504056"/>
          </a:xfrm>
        </p:grpSpPr>
        <p:sp>
          <p:nvSpPr>
            <p:cNvPr id="390" name="Shape 390"/>
            <p:cNvSpPr/>
            <p:nvPr/>
          </p:nvSpPr>
          <p:spPr>
            <a:xfrm>
              <a:off x="2362572" y="3645024"/>
              <a:ext cx="45719" cy="504056"/>
            </a:xfrm>
            <a:prstGeom prst="triangle">
              <a:avLst>
                <a:gd fmla="val 50000" name="adj"/>
              </a:avLst>
            </a:prstGeom>
            <a:solidFill>
              <a:srgbClr val="FF0000"/>
            </a:solidFill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76200" kx="-1200000" rotWithShape="0" algn="bl" sy="23000" ky="-1200000">
                <a:srgbClr val="000000">
                  <a:alpha val="20000"/>
                </a:srgbClr>
              </a:outerShdw>
              <a:reflection blurRad="0" dir="0" dist="0" endA="300" endPos="35000" fadeDir="5400000" kx="0" rotWithShape="0" algn="bl" stA="52000" stPos="0" sy="-100000" ky="0"/>
            </a:effectLst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Shape 391"/>
            <p:cNvSpPr txBox="1"/>
            <p:nvPr/>
          </p:nvSpPr>
          <p:spPr>
            <a:xfrm>
              <a:off x="976132" y="3704774"/>
              <a:ext cx="755427" cy="1234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10 min</a:t>
              </a:r>
            </a:p>
          </p:txBody>
        </p:sp>
      </p:grpSp>
      <p:sp>
        <p:nvSpPr>
          <p:cNvPr id="392" name="Shape 392"/>
          <p:cNvSpPr txBox="1"/>
          <p:nvPr/>
        </p:nvSpPr>
        <p:spPr>
          <a:xfrm>
            <a:off x="1087529" y="5309776"/>
            <a:ext cx="933984" cy="3957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ct val="25000"/>
              <a:buFont typeface="Arial"/>
              <a:buNone/>
            </a:pPr>
            <a:r>
              <a:rPr b="1" lang="pt-PT" sz="14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protein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6324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Shape 393"/>
          <p:cNvSpPr txBox="1"/>
          <p:nvPr/>
        </p:nvSpPr>
        <p:spPr>
          <a:xfrm>
            <a:off x="7162986" y="2461444"/>
            <a:ext cx="155401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Optical power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29.5 µW</a:t>
            </a:r>
          </a:p>
        </p:txBody>
      </p:sp>
      <p:pic>
        <p:nvPicPr>
          <p:cNvPr id="394" name="Shape 394"/>
          <p:cNvPicPr preferRelativeResize="0"/>
          <p:nvPr/>
        </p:nvPicPr>
        <p:blipFill rotWithShape="1">
          <a:blip r:embed="rId7">
            <a:alphaModFix/>
          </a:blip>
          <a:srcRect b="10058" l="3552" r="6060" t="14123"/>
          <a:stretch/>
        </p:blipFill>
        <p:spPr>
          <a:xfrm>
            <a:off x="3083334" y="1309626"/>
            <a:ext cx="3997680" cy="29654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5" name="Shape 395"/>
          <p:cNvCxnSpPr/>
          <p:nvPr/>
        </p:nvCxnSpPr>
        <p:spPr>
          <a:xfrm>
            <a:off x="5292080" y="1430411"/>
            <a:ext cx="0" cy="5022925"/>
          </a:xfrm>
          <a:prstGeom prst="straightConnector1">
            <a:avLst/>
          </a:prstGeom>
          <a:noFill/>
          <a:ln cap="flat" cmpd="sng" w="12700">
            <a:solidFill>
              <a:srgbClr val="0070C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96" name="Shape 396"/>
          <p:cNvSpPr txBox="1"/>
          <p:nvPr/>
        </p:nvSpPr>
        <p:spPr>
          <a:xfrm>
            <a:off x="3471716" y="4095312"/>
            <a:ext cx="3375190" cy="1342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Shape 397"/>
          <p:cNvSpPr txBox="1"/>
          <p:nvPr/>
        </p:nvSpPr>
        <p:spPr>
          <a:xfrm>
            <a:off x="3445657" y="4009896"/>
            <a:ext cx="116626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4550</a:t>
            </a:r>
          </a:p>
        </p:txBody>
      </p:sp>
      <p:sp>
        <p:nvSpPr>
          <p:cNvPr id="398" name="Shape 398"/>
          <p:cNvSpPr txBox="1"/>
          <p:nvPr/>
        </p:nvSpPr>
        <p:spPr>
          <a:xfrm>
            <a:off x="5061074" y="3967813"/>
            <a:ext cx="116626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3450</a:t>
            </a:r>
          </a:p>
        </p:txBody>
      </p:sp>
      <p:sp>
        <p:nvSpPr>
          <p:cNvPr id="399" name="Shape 399"/>
          <p:cNvSpPr txBox="1"/>
          <p:nvPr/>
        </p:nvSpPr>
        <p:spPr>
          <a:xfrm>
            <a:off x="6712922" y="3987488"/>
            <a:ext cx="116626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2780</a:t>
            </a:r>
          </a:p>
        </p:txBody>
      </p:sp>
      <p:sp>
        <p:nvSpPr>
          <p:cNvPr id="400" name="Shape 400"/>
          <p:cNvSpPr txBox="1"/>
          <p:nvPr/>
        </p:nvSpPr>
        <p:spPr>
          <a:xfrm>
            <a:off x="4196411" y="4098669"/>
            <a:ext cx="166195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Wavenumber   cm</a:t>
            </a:r>
            <a:r>
              <a:rPr baseline="30000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/>
        </p:nvSpPr>
        <p:spPr>
          <a:xfrm>
            <a:off x="0" y="3903534"/>
            <a:ext cx="9130946" cy="2954466"/>
          </a:xfrm>
          <a:prstGeom prst="rect">
            <a:avLst/>
          </a:prstGeom>
          <a:gradFill>
            <a:gsLst>
              <a:gs pos="0">
                <a:srgbClr val="FFFFFF">
                  <a:alpha val="14901"/>
                </a:srgbClr>
              </a:gs>
              <a:gs pos="79000">
                <a:srgbClr val="FFFFFF">
                  <a:alpha val="14901"/>
                </a:srgbClr>
              </a:gs>
              <a:gs pos="100000">
                <a:srgbClr val="24406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7" name="Shape 407"/>
          <p:cNvGrpSpPr/>
          <p:nvPr/>
        </p:nvGrpSpPr>
        <p:grpSpPr>
          <a:xfrm>
            <a:off x="251520" y="260648"/>
            <a:ext cx="8435005" cy="1375974"/>
            <a:chOff x="251520" y="260648"/>
            <a:chExt cx="8435005" cy="1375974"/>
          </a:xfrm>
        </p:grpSpPr>
        <p:sp>
          <p:nvSpPr>
            <p:cNvPr id="408" name="Shape 408"/>
            <p:cNvSpPr/>
            <p:nvPr/>
          </p:nvSpPr>
          <p:spPr>
            <a:xfrm rot="10800000">
              <a:off x="6990129" y="261603"/>
              <a:ext cx="1696397" cy="902793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1"/>
                </a:gs>
                <a:gs pos="66000">
                  <a:schemeClr val="lt1"/>
                </a:gs>
                <a:gs pos="73000">
                  <a:srgbClr val="C3C3C3"/>
                </a:gs>
                <a:gs pos="100000">
                  <a:srgbClr val="EAEAEA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09" name="Shape 409"/>
            <p:cNvSpPr/>
            <p:nvPr/>
          </p:nvSpPr>
          <p:spPr>
            <a:xfrm rot="10800000">
              <a:off x="251520" y="260648"/>
              <a:ext cx="7485929" cy="904704"/>
            </a:xfrm>
            <a:prstGeom prst="roundRect">
              <a:avLst>
                <a:gd fmla="val 50000" name="adj"/>
              </a:avLst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410" name="Shape 410"/>
            <p:cNvPicPr preferRelativeResize="0"/>
            <p:nvPr/>
          </p:nvPicPr>
          <p:blipFill rotWithShape="1">
            <a:blip r:embed="rId3">
              <a:alphaModFix/>
            </a:blip>
            <a:srcRect b="0" l="0" r="86361" t="0"/>
            <a:stretch/>
          </p:blipFill>
          <p:spPr>
            <a:xfrm>
              <a:off x="7746428" y="304270"/>
              <a:ext cx="639588" cy="782572"/>
            </a:xfrm>
            <a:prstGeom prst="rect">
              <a:avLst/>
            </a:prstGeom>
            <a:solidFill>
              <a:srgbClr val="DDDDDD">
                <a:alpha val="0"/>
              </a:srgbClr>
            </a:solidFill>
            <a:ln>
              <a:noFill/>
            </a:ln>
          </p:spPr>
        </p:pic>
        <p:sp>
          <p:nvSpPr>
            <p:cNvPr id="411" name="Shape 411"/>
            <p:cNvSpPr/>
            <p:nvPr/>
          </p:nvSpPr>
          <p:spPr>
            <a:xfrm rot="10800000">
              <a:off x="1330189" y="1144497"/>
              <a:ext cx="779463" cy="492125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sp>
        <p:nvSpPr>
          <p:cNvPr id="412" name="Shape 412"/>
          <p:cNvSpPr txBox="1"/>
          <p:nvPr/>
        </p:nvSpPr>
        <p:spPr>
          <a:xfrm>
            <a:off x="179512" y="480771"/>
            <a:ext cx="7419842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IR-induced protein conformational fluctuations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413" name="Shape 413"/>
          <p:cNvPicPr preferRelativeResize="0"/>
          <p:nvPr/>
        </p:nvPicPr>
        <p:blipFill rotWithShape="1">
          <a:blip r:embed="rId4">
            <a:alphaModFix/>
          </a:blip>
          <a:srcRect b="0" l="7096" r="0" t="0"/>
          <a:stretch/>
        </p:blipFill>
        <p:spPr>
          <a:xfrm>
            <a:off x="311812" y="1934280"/>
            <a:ext cx="4226471" cy="285531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14" name="Shape 414"/>
          <p:cNvPicPr preferRelativeResize="0"/>
          <p:nvPr/>
        </p:nvPicPr>
        <p:blipFill rotWithShape="1">
          <a:blip r:embed="rId5">
            <a:alphaModFix/>
          </a:blip>
          <a:srcRect b="8592" l="7556" r="0" t="0"/>
          <a:stretch/>
        </p:blipFill>
        <p:spPr>
          <a:xfrm>
            <a:off x="332832" y="1934280"/>
            <a:ext cx="4209761" cy="26228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15" name="Shape 415"/>
          <p:cNvPicPr preferRelativeResize="0"/>
          <p:nvPr/>
        </p:nvPicPr>
        <p:blipFill rotWithShape="1">
          <a:blip r:embed="rId6">
            <a:alphaModFix/>
          </a:blip>
          <a:srcRect b="8411" l="6868" r="0" t="0"/>
          <a:stretch/>
        </p:blipFill>
        <p:spPr>
          <a:xfrm>
            <a:off x="332832" y="1929095"/>
            <a:ext cx="4251130" cy="262132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16" name="Shape 416"/>
          <p:cNvPicPr preferRelativeResize="0"/>
          <p:nvPr/>
        </p:nvPicPr>
        <p:blipFill rotWithShape="1">
          <a:blip r:embed="rId7">
            <a:alphaModFix/>
          </a:blip>
          <a:srcRect b="8287" l="7390" r="0" t="0"/>
          <a:stretch/>
        </p:blipFill>
        <p:spPr>
          <a:xfrm>
            <a:off x="340979" y="1929095"/>
            <a:ext cx="4214010" cy="263153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17" name="Shape 417"/>
          <p:cNvPicPr preferRelativeResize="0"/>
          <p:nvPr/>
        </p:nvPicPr>
        <p:blipFill rotWithShape="1">
          <a:blip r:embed="rId8">
            <a:alphaModFix/>
          </a:blip>
          <a:srcRect b="9124" l="7258" r="0" t="0"/>
          <a:stretch/>
        </p:blipFill>
        <p:spPr>
          <a:xfrm>
            <a:off x="350699" y="1925548"/>
            <a:ext cx="4243311" cy="26113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18" name="Shape 418"/>
          <p:cNvPicPr preferRelativeResize="0"/>
          <p:nvPr/>
        </p:nvPicPr>
        <p:blipFill rotWithShape="1">
          <a:blip r:embed="rId9">
            <a:alphaModFix/>
          </a:blip>
          <a:srcRect b="8676" l="6828" r="0" t="0"/>
          <a:stretch/>
        </p:blipFill>
        <p:spPr>
          <a:xfrm>
            <a:off x="305636" y="1942035"/>
            <a:ext cx="4262994" cy="26242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19" name="Shape 419"/>
          <p:cNvPicPr preferRelativeResize="0"/>
          <p:nvPr/>
        </p:nvPicPr>
        <p:blipFill rotWithShape="1">
          <a:blip r:embed="rId10">
            <a:alphaModFix/>
          </a:blip>
          <a:srcRect b="8439" l="6953" r="0" t="0"/>
          <a:stretch/>
        </p:blipFill>
        <p:spPr>
          <a:xfrm>
            <a:off x="329155" y="1934280"/>
            <a:ext cx="4247203" cy="26205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20" name="Shape 420"/>
          <p:cNvPicPr preferRelativeResize="0"/>
          <p:nvPr/>
        </p:nvPicPr>
        <p:blipFill rotWithShape="1">
          <a:blip r:embed="rId11">
            <a:alphaModFix/>
          </a:blip>
          <a:srcRect b="8643" l="6894" r="0" t="0"/>
          <a:stretch/>
        </p:blipFill>
        <p:spPr>
          <a:xfrm>
            <a:off x="329155" y="1928171"/>
            <a:ext cx="4256634" cy="262516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21" name="Shape 421"/>
          <p:cNvPicPr preferRelativeResize="0"/>
          <p:nvPr/>
        </p:nvPicPr>
        <p:blipFill rotWithShape="1">
          <a:blip r:embed="rId12">
            <a:alphaModFix/>
          </a:blip>
          <a:srcRect b="8447" l="7142" r="0" t="0"/>
          <a:stretch/>
        </p:blipFill>
        <p:spPr>
          <a:xfrm>
            <a:off x="327972" y="1942738"/>
            <a:ext cx="4235230" cy="262027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22" name="Shape 422"/>
          <p:cNvSpPr/>
          <p:nvPr/>
        </p:nvSpPr>
        <p:spPr>
          <a:xfrm>
            <a:off x="2037245" y="1941541"/>
            <a:ext cx="720080" cy="2633048"/>
          </a:xfrm>
          <a:prstGeom prst="roundRect">
            <a:avLst>
              <a:gd fmla="val 16667" name="adj"/>
            </a:avLst>
          </a:prstGeom>
          <a:solidFill>
            <a:schemeClr val="accent1">
              <a:alpha val="12941"/>
            </a:schemeClr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/>
          <p:nvPr/>
        </p:nvSpPr>
        <p:spPr>
          <a:xfrm>
            <a:off x="2796212" y="1941541"/>
            <a:ext cx="537177" cy="2633048"/>
          </a:xfrm>
          <a:prstGeom prst="roundRect">
            <a:avLst>
              <a:gd fmla="val 16667" name="adj"/>
            </a:avLst>
          </a:prstGeom>
          <a:solidFill>
            <a:srgbClr val="FDE9D8">
              <a:alpha val="28627"/>
            </a:srgbClr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Shape 424"/>
          <p:cNvSpPr txBox="1"/>
          <p:nvPr/>
        </p:nvSpPr>
        <p:spPr>
          <a:xfrm>
            <a:off x="1965327" y="1942369"/>
            <a:ext cx="73930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α helix</a:t>
            </a:r>
          </a:p>
        </p:txBody>
      </p:sp>
      <p:sp>
        <p:nvSpPr>
          <p:cNvPr id="425" name="Shape 425"/>
          <p:cNvSpPr txBox="1"/>
          <p:nvPr/>
        </p:nvSpPr>
        <p:spPr>
          <a:xfrm>
            <a:off x="2730475" y="1930733"/>
            <a:ext cx="8354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Random 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coil</a:t>
            </a:r>
          </a:p>
        </p:txBody>
      </p:sp>
      <p:sp>
        <p:nvSpPr>
          <p:cNvPr id="426" name="Shape 426"/>
          <p:cNvSpPr txBox="1"/>
          <p:nvPr/>
        </p:nvSpPr>
        <p:spPr>
          <a:xfrm>
            <a:off x="52770" y="5014505"/>
            <a:ext cx="458895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 derivative of FTIR-ATR spectra of bovine serum albumin (BSA) in imidazole buffer</a:t>
            </a:r>
          </a:p>
        </p:txBody>
      </p:sp>
      <p:sp>
        <p:nvSpPr>
          <p:cNvPr id="427" name="Shape 427"/>
          <p:cNvSpPr/>
          <p:nvPr/>
        </p:nvSpPr>
        <p:spPr>
          <a:xfrm>
            <a:off x="1456086" y="4682945"/>
            <a:ext cx="2433347" cy="1694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Wavenumber (cm</a:t>
            </a:r>
            <a:r>
              <a:rPr baseline="30000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428" name="Shape 428"/>
          <p:cNvSpPr/>
          <p:nvPr/>
        </p:nvSpPr>
        <p:spPr>
          <a:xfrm>
            <a:off x="5364360" y="1164396"/>
            <a:ext cx="3766586" cy="2758363"/>
          </a:xfrm>
          <a:prstGeom prst="rect">
            <a:avLst/>
          </a:prstGeom>
          <a:gradFill>
            <a:gsLst>
              <a:gs pos="0">
                <a:srgbClr val="FFFFFF">
                  <a:alpha val="9803"/>
                </a:srgbClr>
              </a:gs>
              <a:gs pos="72000">
                <a:srgbClr val="FFFFFF">
                  <a:alpha val="9803"/>
                </a:srgbClr>
              </a:gs>
              <a:gs pos="100000">
                <a:srgbClr val="9BBB59">
                  <a:alpha val="44705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Shape 429"/>
          <p:cNvSpPr txBox="1"/>
          <p:nvPr/>
        </p:nvSpPr>
        <p:spPr>
          <a:xfrm>
            <a:off x="1995788" y="1995537"/>
            <a:ext cx="67358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α helix</a:t>
            </a:r>
          </a:p>
        </p:txBody>
      </p:sp>
      <p:grpSp>
        <p:nvGrpSpPr>
          <p:cNvPr id="430" name="Shape 430"/>
          <p:cNvGrpSpPr/>
          <p:nvPr/>
        </p:nvGrpSpPr>
        <p:grpSpPr>
          <a:xfrm>
            <a:off x="144331" y="1922301"/>
            <a:ext cx="4611959" cy="4696558"/>
            <a:chOff x="-1238664" y="1411898"/>
            <a:chExt cx="4611959" cy="4696558"/>
          </a:xfrm>
        </p:grpSpPr>
        <p:grpSp>
          <p:nvGrpSpPr>
            <p:cNvPr id="431" name="Shape 431"/>
            <p:cNvGrpSpPr/>
            <p:nvPr/>
          </p:nvGrpSpPr>
          <p:grpSpPr>
            <a:xfrm>
              <a:off x="-1210307" y="1411898"/>
              <a:ext cx="4583602" cy="4696558"/>
              <a:chOff x="1989939" y="707768"/>
              <a:chExt cx="4761186" cy="4938286"/>
            </a:xfrm>
          </p:grpSpPr>
          <p:sp>
            <p:nvSpPr>
              <p:cNvPr id="432" name="Shape 432"/>
              <p:cNvSpPr/>
              <p:nvPr/>
            </p:nvSpPr>
            <p:spPr>
              <a:xfrm>
                <a:off x="1989939" y="707768"/>
                <a:ext cx="4761186" cy="4938286"/>
              </a:xfrm>
              <a:prstGeom prst="roundRect">
                <a:avLst>
                  <a:gd fmla="val 3422" name="adj"/>
                </a:avLst>
              </a:prstGeom>
              <a:solidFill>
                <a:schemeClr val="lt1"/>
              </a:solidFill>
              <a:ln cap="flat" cmpd="sng" w="2540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45700" lIns="91425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3" name="Shape 433"/>
              <p:cNvPicPr preferRelativeResize="0"/>
              <p:nvPr/>
            </p:nvPicPr>
            <p:blipFill rotWithShape="1">
              <a:blip r:embed="rId13">
                <a:alphaModFix/>
              </a:blip>
              <a:srcRect b="53026" l="2769" r="49312" t="0"/>
              <a:stretch/>
            </p:blipFill>
            <p:spPr>
              <a:xfrm>
                <a:off x="2264503" y="2789276"/>
                <a:ext cx="4139558" cy="28246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34" name="Shape 434"/>
            <p:cNvSpPr txBox="1"/>
            <p:nvPr/>
          </p:nvSpPr>
          <p:spPr>
            <a:xfrm rot="-5400000">
              <a:off x="-1328433" y="4599204"/>
              <a:ext cx="51809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6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H</a:t>
              </a:r>
              <a:r>
                <a:rPr baseline="-25000" lang="pt-PT" sz="16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pt-PT" sz="16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</a:p>
          </p:txBody>
        </p:sp>
      </p:grpSp>
      <p:sp>
        <p:nvSpPr>
          <p:cNvPr id="435" name="Shape 435"/>
          <p:cNvSpPr/>
          <p:nvPr/>
        </p:nvSpPr>
        <p:spPr>
          <a:xfrm>
            <a:off x="1172148" y="2487235"/>
            <a:ext cx="2836828" cy="473318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lt1"/>
              </a:gs>
              <a:gs pos="78000">
                <a:schemeClr val="lt1"/>
              </a:gs>
              <a:gs pos="97000">
                <a:srgbClr val="BFBFBF"/>
              </a:gs>
              <a:gs pos="100000">
                <a:srgbClr val="C3C3C3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degassed + IR = no effect</a:t>
            </a:r>
          </a:p>
        </p:txBody>
      </p:sp>
      <p:sp>
        <p:nvSpPr>
          <p:cNvPr id="436" name="Shape 436"/>
          <p:cNvSpPr/>
          <p:nvPr/>
        </p:nvSpPr>
        <p:spPr>
          <a:xfrm>
            <a:off x="331123" y="3177201"/>
            <a:ext cx="2624338" cy="473318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lt1"/>
              </a:gs>
              <a:gs pos="78000">
                <a:schemeClr val="lt1"/>
              </a:gs>
              <a:gs pos="97000">
                <a:srgbClr val="BFBFBF"/>
              </a:gs>
              <a:gs pos="100000">
                <a:srgbClr val="C3C3C3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rgbClr val="244061"/>
                </a:solidFill>
                <a:latin typeface="Lucida Sans"/>
                <a:ea typeface="Lucida Sans"/>
                <a:cs typeface="Lucida Sans"/>
                <a:sym typeface="Lucida Sans"/>
              </a:rPr>
              <a:t>no surface active ions</a:t>
            </a:r>
          </a:p>
        </p:txBody>
      </p:sp>
      <p:sp>
        <p:nvSpPr>
          <p:cNvPr id="437" name="Shape 437"/>
          <p:cNvSpPr/>
          <p:nvPr/>
        </p:nvSpPr>
        <p:spPr>
          <a:xfrm>
            <a:off x="3093291" y="3164051"/>
            <a:ext cx="1482053" cy="473318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lt1"/>
              </a:gs>
              <a:gs pos="78000">
                <a:schemeClr val="lt1"/>
              </a:gs>
              <a:gs pos="97000">
                <a:srgbClr val="BFBFBF"/>
              </a:gs>
              <a:gs pos="100000">
                <a:srgbClr val="C3C3C3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rgbClr val="244061"/>
                </a:solidFill>
                <a:latin typeface="Lucida Sans"/>
                <a:ea typeface="Lucida Sans"/>
                <a:cs typeface="Lucida Sans"/>
                <a:sym typeface="Lucida Sans"/>
              </a:rPr>
              <a:t>gas cavities</a:t>
            </a:r>
          </a:p>
        </p:txBody>
      </p:sp>
      <p:sp>
        <p:nvSpPr>
          <p:cNvPr id="438" name="Shape 438"/>
          <p:cNvSpPr/>
          <p:nvPr/>
        </p:nvSpPr>
        <p:spPr>
          <a:xfrm rot="10800000">
            <a:off x="2750554" y="3705330"/>
            <a:ext cx="572748" cy="279802"/>
          </a:xfrm>
          <a:custGeom>
            <a:pathLst>
              <a:path extrusionOk="0" h="120000" w="120000">
                <a:moveTo>
                  <a:pt x="37500" y="120000"/>
                </a:moveTo>
                <a:lnTo>
                  <a:pt x="0" y="120000"/>
                </a:lnTo>
                <a:cubicBezTo>
                  <a:pt x="43101" y="104614"/>
                  <a:pt x="55662" y="34616"/>
                  <a:pt x="60000" y="0"/>
                </a:cubicBezTo>
                <a:cubicBezTo>
                  <a:pt x="62749" y="35199"/>
                  <a:pt x="73534" y="104482"/>
                  <a:pt x="120000" y="120000"/>
                </a:cubicBezTo>
                <a:lnTo>
                  <a:pt x="98000" y="120000"/>
                </a:lnTo>
                <a:lnTo>
                  <a:pt x="37500" y="12000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7000">
                <a:schemeClr val="lt1"/>
              </a:gs>
              <a:gs pos="83000">
                <a:srgbClr val="BFBFBF"/>
              </a:gs>
              <a:gs pos="100000">
                <a:srgbClr val="C3C3C3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</a:t>
            </a:r>
          </a:p>
        </p:txBody>
      </p:sp>
      <p:sp>
        <p:nvSpPr>
          <p:cNvPr id="439" name="Shape 439"/>
          <p:cNvSpPr/>
          <p:nvPr/>
        </p:nvSpPr>
        <p:spPr>
          <a:xfrm>
            <a:off x="4826923" y="3985133"/>
            <a:ext cx="4111141" cy="2634716"/>
          </a:xfrm>
          <a:prstGeom prst="roundRect">
            <a:avLst>
              <a:gd fmla="val 3422" name="adj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0" name="Shape 440"/>
          <p:cNvGrpSpPr/>
          <p:nvPr/>
        </p:nvGrpSpPr>
        <p:grpSpPr>
          <a:xfrm>
            <a:off x="4690623" y="1080703"/>
            <a:ext cx="4307050" cy="5639726"/>
            <a:chOff x="5231996" y="1071232"/>
            <a:chExt cx="4307050" cy="5639726"/>
          </a:xfrm>
        </p:grpSpPr>
        <p:sp>
          <p:nvSpPr>
            <p:cNvPr id="441" name="Shape 441"/>
            <p:cNvSpPr/>
            <p:nvPr/>
          </p:nvSpPr>
          <p:spPr>
            <a:xfrm>
              <a:off x="6314828" y="6541471"/>
              <a:ext cx="2433347" cy="169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Wavenumber (cm</a:t>
              </a:r>
              <a:r>
                <a:rPr baseline="30000" lang="pt-PT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-1</a:t>
              </a:r>
              <a:r>
                <a:rPr lang="pt-PT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</a:p>
          </p:txBody>
        </p:sp>
        <p:sp>
          <p:nvSpPr>
            <p:cNvPr id="442" name="Shape 442"/>
            <p:cNvSpPr txBox="1"/>
            <p:nvPr/>
          </p:nvSpPr>
          <p:spPr>
            <a:xfrm rot="-5400000">
              <a:off x="4562582" y="3790549"/>
              <a:ext cx="1677382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6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Imidazole, 20 mM</a:t>
              </a:r>
            </a:p>
          </p:txBody>
        </p:sp>
        <p:pic>
          <p:nvPicPr>
            <p:cNvPr id="443" name="Shape 443"/>
            <p:cNvPicPr preferRelativeResize="0"/>
            <p:nvPr/>
          </p:nvPicPr>
          <p:blipFill rotWithShape="1">
            <a:blip r:embed="rId13">
              <a:alphaModFix/>
            </a:blip>
            <a:srcRect b="6273" l="53554" r="0" t="0"/>
            <a:stretch/>
          </p:blipFill>
          <p:spPr>
            <a:xfrm>
              <a:off x="5597329" y="1071232"/>
              <a:ext cx="3941717" cy="55364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4" name="Shape 44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-944200">
            <a:off x="462194" y="1921336"/>
            <a:ext cx="744711" cy="48766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Shape 445"/>
          <p:cNvSpPr/>
          <p:nvPr/>
        </p:nvSpPr>
        <p:spPr>
          <a:xfrm>
            <a:off x="292709" y="1783831"/>
            <a:ext cx="2800582" cy="473318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lt1"/>
              </a:gs>
              <a:gs pos="78000">
                <a:schemeClr val="lt1"/>
              </a:gs>
              <a:gs pos="97000">
                <a:srgbClr val="BFBFBF"/>
              </a:gs>
              <a:gs pos="100000">
                <a:srgbClr val="C3C3C3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rPr>
              <a:t>surface active ions, cold</a:t>
            </a:r>
          </a:p>
        </p:txBody>
      </p:sp>
      <p:sp>
        <p:nvSpPr>
          <p:cNvPr id="446" name="Shape 446"/>
          <p:cNvSpPr/>
          <p:nvPr/>
        </p:nvSpPr>
        <p:spPr>
          <a:xfrm rot="5400000">
            <a:off x="4760971" y="1835139"/>
            <a:ext cx="572748" cy="344726"/>
          </a:xfrm>
          <a:custGeom>
            <a:pathLst>
              <a:path extrusionOk="0" h="120000" w="120000">
                <a:moveTo>
                  <a:pt x="37500" y="120000"/>
                </a:moveTo>
                <a:lnTo>
                  <a:pt x="0" y="120000"/>
                </a:lnTo>
                <a:cubicBezTo>
                  <a:pt x="43101" y="104614"/>
                  <a:pt x="55662" y="34616"/>
                  <a:pt x="60000" y="0"/>
                </a:cubicBezTo>
                <a:cubicBezTo>
                  <a:pt x="62749" y="35199"/>
                  <a:pt x="73534" y="104482"/>
                  <a:pt x="120000" y="120000"/>
                </a:cubicBezTo>
                <a:lnTo>
                  <a:pt x="98000" y="120000"/>
                </a:lnTo>
                <a:lnTo>
                  <a:pt x="37500" y="12000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7000">
                <a:schemeClr val="lt1"/>
              </a:gs>
              <a:gs pos="83000">
                <a:srgbClr val="BFBFBF"/>
              </a:gs>
              <a:gs pos="100000">
                <a:srgbClr val="C3C3C3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</a:t>
            </a:r>
          </a:p>
        </p:txBody>
      </p:sp>
      <p:sp>
        <p:nvSpPr>
          <p:cNvPr id="447" name="Shape 447"/>
          <p:cNvSpPr/>
          <p:nvPr/>
        </p:nvSpPr>
        <p:spPr>
          <a:xfrm>
            <a:off x="3392929" y="1756757"/>
            <a:ext cx="1482053" cy="473318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lt1"/>
              </a:gs>
              <a:gs pos="78000">
                <a:schemeClr val="lt1"/>
              </a:gs>
              <a:gs pos="97000">
                <a:srgbClr val="BFBFBF"/>
              </a:gs>
              <a:gs pos="100000">
                <a:srgbClr val="C3C3C3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rPr>
              <a:t>degassed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/>
          <p:nvPr/>
        </p:nvSpPr>
        <p:spPr>
          <a:xfrm>
            <a:off x="328507" y="5369452"/>
            <a:ext cx="4569651" cy="682788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lt1"/>
              </a:gs>
              <a:gs pos="78000">
                <a:schemeClr val="lt1"/>
              </a:gs>
              <a:gs pos="97000">
                <a:srgbClr val="BFBFBF"/>
              </a:gs>
              <a:gs pos="100000">
                <a:srgbClr val="C3C3C3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96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53" name="Shape 453"/>
          <p:cNvSpPr/>
          <p:nvPr/>
        </p:nvSpPr>
        <p:spPr>
          <a:xfrm>
            <a:off x="312057" y="4519220"/>
            <a:ext cx="4569651" cy="682788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lt1"/>
              </a:gs>
              <a:gs pos="78000">
                <a:schemeClr val="lt1"/>
              </a:gs>
              <a:gs pos="97000">
                <a:srgbClr val="BFBFBF"/>
              </a:gs>
              <a:gs pos="100000">
                <a:srgbClr val="C3C3C3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96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454" name="Shape 454"/>
          <p:cNvPicPr preferRelativeResize="0"/>
          <p:nvPr/>
        </p:nvPicPr>
        <p:blipFill rotWithShape="1">
          <a:blip r:embed="rId3">
            <a:alphaModFix/>
          </a:blip>
          <a:srcRect b="24800" l="0" r="0" t="31099"/>
          <a:stretch/>
        </p:blipFill>
        <p:spPr>
          <a:xfrm>
            <a:off x="73622" y="1769931"/>
            <a:ext cx="4811912" cy="22651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5" name="Shape 455"/>
          <p:cNvGrpSpPr/>
          <p:nvPr/>
        </p:nvGrpSpPr>
        <p:grpSpPr>
          <a:xfrm>
            <a:off x="251520" y="260648"/>
            <a:ext cx="8435005" cy="1375974"/>
            <a:chOff x="251520" y="260648"/>
            <a:chExt cx="8435005" cy="1375974"/>
          </a:xfrm>
        </p:grpSpPr>
        <p:sp>
          <p:nvSpPr>
            <p:cNvPr id="456" name="Shape 456"/>
            <p:cNvSpPr/>
            <p:nvPr/>
          </p:nvSpPr>
          <p:spPr>
            <a:xfrm rot="10800000">
              <a:off x="6990129" y="261603"/>
              <a:ext cx="1696397" cy="902793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1"/>
                </a:gs>
                <a:gs pos="66000">
                  <a:schemeClr val="lt1"/>
                </a:gs>
                <a:gs pos="73000">
                  <a:srgbClr val="C3C3C3"/>
                </a:gs>
                <a:gs pos="100000">
                  <a:srgbClr val="EAEAEA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57" name="Shape 457"/>
            <p:cNvSpPr/>
            <p:nvPr/>
          </p:nvSpPr>
          <p:spPr>
            <a:xfrm rot="10800000">
              <a:off x="251520" y="260648"/>
              <a:ext cx="7485929" cy="904704"/>
            </a:xfrm>
            <a:prstGeom prst="roundRect">
              <a:avLst>
                <a:gd fmla="val 50000" name="adj"/>
              </a:avLst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458" name="Shape 458"/>
            <p:cNvPicPr preferRelativeResize="0"/>
            <p:nvPr/>
          </p:nvPicPr>
          <p:blipFill rotWithShape="1">
            <a:blip r:embed="rId4">
              <a:alphaModFix/>
            </a:blip>
            <a:srcRect b="0" l="0" r="86361" t="0"/>
            <a:stretch/>
          </p:blipFill>
          <p:spPr>
            <a:xfrm>
              <a:off x="7746428" y="304270"/>
              <a:ext cx="639588" cy="782572"/>
            </a:xfrm>
            <a:prstGeom prst="rect">
              <a:avLst/>
            </a:prstGeom>
            <a:solidFill>
              <a:srgbClr val="DDDDDD">
                <a:alpha val="0"/>
              </a:srgbClr>
            </a:solidFill>
            <a:ln>
              <a:noFill/>
            </a:ln>
          </p:spPr>
        </p:pic>
        <p:sp>
          <p:nvSpPr>
            <p:cNvPr id="459" name="Shape 459"/>
            <p:cNvSpPr/>
            <p:nvPr/>
          </p:nvSpPr>
          <p:spPr>
            <a:xfrm rot="10800000">
              <a:off x="1330189" y="1144497"/>
              <a:ext cx="779463" cy="492125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sp>
        <p:nvSpPr>
          <p:cNvPr id="460" name="Shape 460"/>
          <p:cNvSpPr txBox="1"/>
          <p:nvPr/>
        </p:nvSpPr>
        <p:spPr>
          <a:xfrm>
            <a:off x="242541" y="406097"/>
            <a:ext cx="7419842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Nanobubbles as a target of IR-induced protein conformational fluctuations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461" name="Shape 461"/>
          <p:cNvSpPr txBox="1"/>
          <p:nvPr/>
        </p:nvSpPr>
        <p:spPr>
          <a:xfrm>
            <a:off x="899592" y="4509120"/>
            <a:ext cx="353058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Nanobubbles drive primary protein fold.</a:t>
            </a:r>
          </a:p>
        </p:txBody>
      </p:sp>
      <p:sp>
        <p:nvSpPr>
          <p:cNvPr id="462" name="Shape 462"/>
          <p:cNvSpPr txBox="1"/>
          <p:nvPr/>
        </p:nvSpPr>
        <p:spPr>
          <a:xfrm>
            <a:off x="614674" y="5372292"/>
            <a:ext cx="410041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Nanobubbles provide hydrophobic attractions. </a:t>
            </a:r>
          </a:p>
        </p:txBody>
      </p:sp>
      <p:sp>
        <p:nvSpPr>
          <p:cNvPr id="463" name="Shape 463"/>
          <p:cNvSpPr txBox="1"/>
          <p:nvPr/>
        </p:nvSpPr>
        <p:spPr>
          <a:xfrm>
            <a:off x="1043608" y="4847674"/>
            <a:ext cx="35595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 and Voorheis (2014) </a:t>
            </a:r>
            <a:r>
              <a:rPr i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J. Theoretical Biology</a:t>
            </a:r>
          </a:p>
        </p:txBody>
      </p:sp>
      <p:sp>
        <p:nvSpPr>
          <p:cNvPr id="464" name="Shape 464"/>
          <p:cNvSpPr txBox="1"/>
          <p:nvPr/>
        </p:nvSpPr>
        <p:spPr>
          <a:xfrm>
            <a:off x="1596253" y="5671850"/>
            <a:ext cx="300217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Attard (2003) </a:t>
            </a:r>
            <a:r>
              <a:rPr i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Adv. Colloidal Interf. Sci.</a:t>
            </a:r>
          </a:p>
        </p:txBody>
      </p:sp>
      <p:pic>
        <p:nvPicPr>
          <p:cNvPr id="465" name="Shape 4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60230" y="1913014"/>
            <a:ext cx="3654124" cy="3307486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Shape 466"/>
          <p:cNvSpPr/>
          <p:nvPr/>
        </p:nvSpPr>
        <p:spPr>
          <a:xfrm>
            <a:off x="5991984" y="5282207"/>
            <a:ext cx="315201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i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</a:t>
            </a: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Seddon et al. (2011)Phys. Rev. Lett. </a:t>
            </a:r>
          </a:p>
        </p:txBody>
      </p:sp>
      <p:sp>
        <p:nvSpPr>
          <p:cNvPr id="467" name="Shape 467"/>
          <p:cNvSpPr/>
          <p:nvPr/>
        </p:nvSpPr>
        <p:spPr>
          <a:xfrm>
            <a:off x="6876256" y="2348880"/>
            <a:ext cx="1008112" cy="2304256"/>
          </a:xfrm>
          <a:prstGeom prst="rect">
            <a:avLst/>
          </a:prstGeom>
          <a:solidFill>
            <a:srgbClr val="F2DADA">
              <a:alpha val="13725"/>
            </a:srgbClr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Shape 472"/>
          <p:cNvPicPr preferRelativeResize="0"/>
          <p:nvPr/>
        </p:nvPicPr>
        <p:blipFill rotWithShape="1">
          <a:blip r:embed="rId3">
            <a:alphaModFix/>
          </a:blip>
          <a:srcRect b="0" l="58379" r="0" t="0"/>
          <a:stretch/>
        </p:blipFill>
        <p:spPr>
          <a:xfrm>
            <a:off x="971600" y="1335706"/>
            <a:ext cx="2850123" cy="2169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Shape 473"/>
          <p:cNvPicPr preferRelativeResize="0"/>
          <p:nvPr/>
        </p:nvPicPr>
        <p:blipFill rotWithShape="1">
          <a:blip r:embed="rId3">
            <a:alphaModFix/>
          </a:blip>
          <a:srcRect b="0" l="0" r="61549" t="0"/>
          <a:stretch/>
        </p:blipFill>
        <p:spPr>
          <a:xfrm>
            <a:off x="4993470" y="1206144"/>
            <a:ext cx="2633005" cy="21698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4" name="Shape 474"/>
          <p:cNvCxnSpPr/>
          <p:nvPr/>
        </p:nvCxnSpPr>
        <p:spPr>
          <a:xfrm>
            <a:off x="4139952" y="2204864"/>
            <a:ext cx="648072" cy="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475" name="Shape 475"/>
          <p:cNvCxnSpPr/>
          <p:nvPr/>
        </p:nvCxnSpPr>
        <p:spPr>
          <a:xfrm rot="10800000">
            <a:off x="4067944" y="2348880"/>
            <a:ext cx="648072" cy="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476" name="Shape 476"/>
          <p:cNvSpPr txBox="1"/>
          <p:nvPr/>
        </p:nvSpPr>
        <p:spPr>
          <a:xfrm>
            <a:off x="4082580" y="1952772"/>
            <a:ext cx="61266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ATP</a:t>
            </a:r>
          </a:p>
        </p:txBody>
      </p:sp>
      <p:sp>
        <p:nvSpPr>
          <p:cNvPr id="477" name="Shape 477"/>
          <p:cNvSpPr txBox="1"/>
          <p:nvPr/>
        </p:nvSpPr>
        <p:spPr>
          <a:xfrm>
            <a:off x="4062543" y="2332911"/>
            <a:ext cx="65274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ATP</a:t>
            </a:r>
          </a:p>
        </p:txBody>
      </p:sp>
      <p:sp>
        <p:nvSpPr>
          <p:cNvPr id="478" name="Shape 478"/>
          <p:cNvSpPr txBox="1"/>
          <p:nvPr/>
        </p:nvSpPr>
        <p:spPr>
          <a:xfrm>
            <a:off x="7758072" y="2137438"/>
            <a:ext cx="81785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X</a:t>
            </a:r>
            <a:r>
              <a:rPr b="1" baseline="30000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b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 Y-</a:t>
            </a:r>
          </a:p>
        </p:txBody>
      </p:sp>
      <p:grpSp>
        <p:nvGrpSpPr>
          <p:cNvPr id="479" name="Shape 479"/>
          <p:cNvGrpSpPr/>
          <p:nvPr/>
        </p:nvGrpSpPr>
        <p:grpSpPr>
          <a:xfrm>
            <a:off x="251520" y="183204"/>
            <a:ext cx="8435005" cy="1375974"/>
            <a:chOff x="251520" y="260648"/>
            <a:chExt cx="8435005" cy="1375974"/>
          </a:xfrm>
        </p:grpSpPr>
        <p:sp>
          <p:nvSpPr>
            <p:cNvPr id="480" name="Shape 480"/>
            <p:cNvSpPr/>
            <p:nvPr/>
          </p:nvSpPr>
          <p:spPr>
            <a:xfrm rot="10800000">
              <a:off x="6990129" y="261603"/>
              <a:ext cx="1696397" cy="902793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1"/>
                </a:gs>
                <a:gs pos="66000">
                  <a:schemeClr val="lt1"/>
                </a:gs>
                <a:gs pos="73000">
                  <a:srgbClr val="C3C3C3"/>
                </a:gs>
                <a:gs pos="100000">
                  <a:srgbClr val="EAEAEA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81" name="Shape 481"/>
            <p:cNvSpPr/>
            <p:nvPr/>
          </p:nvSpPr>
          <p:spPr>
            <a:xfrm rot="10800000">
              <a:off x="251520" y="260648"/>
              <a:ext cx="7485929" cy="904704"/>
            </a:xfrm>
            <a:prstGeom prst="roundRect">
              <a:avLst>
                <a:gd fmla="val 50000" name="adj"/>
              </a:avLst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482" name="Shape 482"/>
            <p:cNvPicPr preferRelativeResize="0"/>
            <p:nvPr/>
          </p:nvPicPr>
          <p:blipFill rotWithShape="1">
            <a:blip r:embed="rId4">
              <a:alphaModFix/>
            </a:blip>
            <a:srcRect b="0" l="0" r="86361" t="0"/>
            <a:stretch/>
          </p:blipFill>
          <p:spPr>
            <a:xfrm>
              <a:off x="7746428" y="304270"/>
              <a:ext cx="639588" cy="782572"/>
            </a:xfrm>
            <a:prstGeom prst="rect">
              <a:avLst/>
            </a:prstGeom>
            <a:solidFill>
              <a:srgbClr val="DDDDDD">
                <a:alpha val="0"/>
              </a:srgbClr>
            </a:solidFill>
            <a:ln>
              <a:noFill/>
            </a:ln>
          </p:spPr>
        </p:pic>
        <p:sp>
          <p:nvSpPr>
            <p:cNvPr id="483" name="Shape 483"/>
            <p:cNvSpPr/>
            <p:nvPr/>
          </p:nvSpPr>
          <p:spPr>
            <a:xfrm rot="10800000">
              <a:off x="1330189" y="1144497"/>
              <a:ext cx="779463" cy="492125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pt-PT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sp>
        <p:nvSpPr>
          <p:cNvPr id="484" name="Shape 484"/>
          <p:cNvSpPr txBox="1"/>
          <p:nvPr/>
        </p:nvSpPr>
        <p:spPr>
          <a:xfrm>
            <a:off x="229540" y="241067"/>
            <a:ext cx="7419842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IR-induced structural fluctuations 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Ling’s  </a:t>
            </a:r>
            <a:r>
              <a:rPr b="1" i="1" lang="pt-P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active</a:t>
            </a:r>
            <a:r>
              <a:rPr b="1" lang="pt-P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vs. </a:t>
            </a:r>
            <a:r>
              <a:rPr b="1" i="1" lang="pt-P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resting</a:t>
            </a:r>
            <a:r>
              <a:rPr b="1" lang="pt-P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pt-P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state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485" name="Shape 485"/>
          <p:cNvPicPr preferRelativeResize="0"/>
          <p:nvPr/>
        </p:nvPicPr>
        <p:blipFill rotWithShape="1">
          <a:blip r:embed="rId5">
            <a:alphaModFix/>
          </a:blip>
          <a:srcRect b="24800" l="0" r="0" t="31099"/>
          <a:stretch/>
        </p:blipFill>
        <p:spPr>
          <a:xfrm>
            <a:off x="2371370" y="3704717"/>
            <a:ext cx="4405262" cy="206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Shape 486"/>
          <p:cNvPicPr preferRelativeResize="0"/>
          <p:nvPr/>
        </p:nvPicPr>
        <p:blipFill rotWithShape="1">
          <a:blip r:embed="rId6">
            <a:alphaModFix/>
          </a:blip>
          <a:srcRect b="0" l="6638" r="0" t="0"/>
          <a:stretch/>
        </p:blipFill>
        <p:spPr>
          <a:xfrm>
            <a:off x="141103" y="4038308"/>
            <a:ext cx="2128911" cy="143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Shape 487"/>
          <p:cNvPicPr preferRelativeResize="0"/>
          <p:nvPr/>
        </p:nvPicPr>
        <p:blipFill rotWithShape="1">
          <a:blip r:embed="rId7">
            <a:alphaModFix/>
          </a:blip>
          <a:srcRect b="0" l="6409" r="0" t="0"/>
          <a:stretch/>
        </p:blipFill>
        <p:spPr>
          <a:xfrm>
            <a:off x="6767890" y="4038308"/>
            <a:ext cx="2137635" cy="1432258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Shape 488"/>
          <p:cNvSpPr txBox="1"/>
          <p:nvPr/>
        </p:nvSpPr>
        <p:spPr>
          <a:xfrm>
            <a:off x="460892" y="5118163"/>
            <a:ext cx="60144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 helix</a:t>
            </a:r>
          </a:p>
        </p:txBody>
      </p:sp>
      <p:cxnSp>
        <p:nvCxnSpPr>
          <p:cNvPr id="489" name="Shape 489"/>
          <p:cNvCxnSpPr/>
          <p:nvPr/>
        </p:nvCxnSpPr>
        <p:spPr>
          <a:xfrm>
            <a:off x="976915" y="5264361"/>
            <a:ext cx="170849" cy="5517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490" name="Shape 490"/>
          <p:cNvSpPr txBox="1"/>
          <p:nvPr/>
        </p:nvSpPr>
        <p:spPr>
          <a:xfrm>
            <a:off x="1663787" y="5118162"/>
            <a:ext cx="67364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random</a:t>
            </a:r>
          </a:p>
        </p:txBody>
      </p:sp>
      <p:cxnSp>
        <p:nvCxnSpPr>
          <p:cNvPr id="491" name="Shape 491"/>
          <p:cNvCxnSpPr/>
          <p:nvPr/>
        </p:nvCxnSpPr>
        <p:spPr>
          <a:xfrm rot="10800000">
            <a:off x="1529545" y="5266242"/>
            <a:ext cx="196124" cy="68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492" name="Shape 492"/>
          <p:cNvSpPr txBox="1"/>
          <p:nvPr/>
        </p:nvSpPr>
        <p:spPr>
          <a:xfrm>
            <a:off x="7149171" y="5113162"/>
            <a:ext cx="60144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 helix</a:t>
            </a:r>
          </a:p>
        </p:txBody>
      </p:sp>
      <p:cxnSp>
        <p:nvCxnSpPr>
          <p:cNvPr id="493" name="Shape 493"/>
          <p:cNvCxnSpPr/>
          <p:nvPr/>
        </p:nvCxnSpPr>
        <p:spPr>
          <a:xfrm>
            <a:off x="7728397" y="5251661"/>
            <a:ext cx="170849" cy="5517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494" name="Shape 494"/>
          <p:cNvSpPr txBox="1"/>
          <p:nvPr/>
        </p:nvSpPr>
        <p:spPr>
          <a:xfrm>
            <a:off x="8364395" y="4601407"/>
            <a:ext cx="67364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random</a:t>
            </a:r>
          </a:p>
        </p:txBody>
      </p:sp>
      <p:cxnSp>
        <p:nvCxnSpPr>
          <p:cNvPr id="495" name="Shape 495"/>
          <p:cNvCxnSpPr/>
          <p:nvPr/>
        </p:nvCxnSpPr>
        <p:spPr>
          <a:xfrm rot="10800000">
            <a:off x="8280058" y="4673415"/>
            <a:ext cx="146219" cy="7675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496" name="Shape 496"/>
          <p:cNvSpPr/>
          <p:nvPr/>
        </p:nvSpPr>
        <p:spPr>
          <a:xfrm>
            <a:off x="118678" y="5641075"/>
            <a:ext cx="2160926" cy="407657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lt1"/>
              </a:gs>
              <a:gs pos="78000">
                <a:schemeClr val="lt1"/>
              </a:gs>
              <a:gs pos="97000">
                <a:srgbClr val="BFBFBF"/>
              </a:gs>
              <a:gs pos="100000">
                <a:srgbClr val="C3C3C3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rPr>
              <a:t>extended</a:t>
            </a:r>
          </a:p>
        </p:txBody>
      </p:sp>
      <p:sp>
        <p:nvSpPr>
          <p:cNvPr id="497" name="Shape 497"/>
          <p:cNvSpPr/>
          <p:nvPr/>
        </p:nvSpPr>
        <p:spPr>
          <a:xfrm>
            <a:off x="105247" y="6143678"/>
            <a:ext cx="2160926" cy="416748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lt1"/>
              </a:gs>
              <a:gs pos="78000">
                <a:schemeClr val="lt1"/>
              </a:gs>
              <a:gs pos="97000">
                <a:srgbClr val="BFBFBF"/>
              </a:gs>
              <a:gs pos="100000">
                <a:srgbClr val="C3C3C3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rPr>
              <a:t>hydrated</a:t>
            </a:r>
          </a:p>
        </p:txBody>
      </p:sp>
      <p:sp>
        <p:nvSpPr>
          <p:cNvPr id="498" name="Shape 498"/>
          <p:cNvSpPr/>
          <p:nvPr/>
        </p:nvSpPr>
        <p:spPr>
          <a:xfrm>
            <a:off x="6837906" y="5608157"/>
            <a:ext cx="2003715" cy="361384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lt1"/>
              </a:gs>
              <a:gs pos="78000">
                <a:schemeClr val="lt1"/>
              </a:gs>
              <a:gs pos="97000">
                <a:srgbClr val="BFBFBF"/>
              </a:gs>
              <a:gs pos="100000">
                <a:srgbClr val="C3C3C3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rgbClr val="244061"/>
                </a:solidFill>
                <a:latin typeface="Lucida Sans"/>
                <a:ea typeface="Lucida Sans"/>
                <a:cs typeface="Lucida Sans"/>
                <a:sym typeface="Lucida Sans"/>
              </a:rPr>
              <a:t>folded (compact)</a:t>
            </a:r>
          </a:p>
        </p:txBody>
      </p:sp>
      <p:sp>
        <p:nvSpPr>
          <p:cNvPr id="499" name="Shape 499"/>
          <p:cNvSpPr/>
          <p:nvPr/>
        </p:nvSpPr>
        <p:spPr>
          <a:xfrm>
            <a:off x="6837906" y="6164848"/>
            <a:ext cx="2003715" cy="361384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lt1"/>
              </a:gs>
              <a:gs pos="78000">
                <a:schemeClr val="lt1"/>
              </a:gs>
              <a:gs pos="97000">
                <a:srgbClr val="BFBFBF"/>
              </a:gs>
              <a:gs pos="100000">
                <a:srgbClr val="C3C3C3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rgbClr val="244061"/>
                </a:solidFill>
                <a:latin typeface="Lucida Sans"/>
                <a:ea typeface="Lucida Sans"/>
                <a:cs typeface="Lucida Sans"/>
                <a:sym typeface="Lucida Sans"/>
              </a:rPr>
              <a:t>dehydrated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/>
          <p:nvPr/>
        </p:nvSpPr>
        <p:spPr>
          <a:xfrm>
            <a:off x="4849794" y="3416535"/>
            <a:ext cx="3886823" cy="668807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lt1"/>
              </a:gs>
              <a:gs pos="78000">
                <a:schemeClr val="lt1"/>
              </a:gs>
              <a:gs pos="97000">
                <a:srgbClr val="BFBFBF"/>
              </a:gs>
              <a:gs pos="100000">
                <a:srgbClr val="C3C3C3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96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05" name="Shape 505"/>
          <p:cNvSpPr/>
          <p:nvPr/>
        </p:nvSpPr>
        <p:spPr>
          <a:xfrm>
            <a:off x="4881168" y="1680073"/>
            <a:ext cx="3886823" cy="668807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lt1"/>
              </a:gs>
              <a:gs pos="78000">
                <a:schemeClr val="lt1"/>
              </a:gs>
              <a:gs pos="97000">
                <a:srgbClr val="BFBFBF"/>
              </a:gs>
              <a:gs pos="100000">
                <a:srgbClr val="C3C3C3"/>
              </a:gs>
            </a:gsLst>
            <a:lin ang="2700000" scaled="0"/>
          </a:gra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396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06" name="Shape 506"/>
          <p:cNvSpPr/>
          <p:nvPr/>
        </p:nvSpPr>
        <p:spPr>
          <a:xfrm>
            <a:off x="611560" y="3212976"/>
            <a:ext cx="3855223" cy="1778840"/>
          </a:xfrm>
          <a:prstGeom prst="rect">
            <a:avLst/>
          </a:prstGeom>
          <a:gradFill>
            <a:gsLst>
              <a:gs pos="0">
                <a:srgbClr val="FFC000"/>
              </a:gs>
              <a:gs pos="45000">
                <a:srgbClr val="FFC000"/>
              </a:gs>
              <a:gs pos="75000">
                <a:srgbClr val="C00000"/>
              </a:gs>
              <a:gs pos="100000">
                <a:srgbClr val="C00000"/>
              </a:gs>
            </a:gsLst>
            <a:lin ang="600000" scaled="0"/>
          </a:gra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Shape 507"/>
          <p:cNvSpPr/>
          <p:nvPr/>
        </p:nvSpPr>
        <p:spPr>
          <a:xfrm>
            <a:off x="611560" y="1628800"/>
            <a:ext cx="3855223" cy="1584176"/>
          </a:xfrm>
          <a:prstGeom prst="rect">
            <a:avLst/>
          </a:prstGeom>
          <a:gradFill>
            <a:gsLst>
              <a:gs pos="0">
                <a:srgbClr val="17365D"/>
              </a:gs>
              <a:gs pos="37000">
                <a:srgbClr val="647FA0"/>
              </a:gs>
              <a:gs pos="74000">
                <a:srgbClr val="AEC5E1"/>
              </a:gs>
              <a:gs pos="83000">
                <a:srgbClr val="AEC5E1"/>
              </a:gs>
              <a:gs pos="100000">
                <a:srgbClr val="C8D8EB"/>
              </a:gs>
            </a:gsLst>
            <a:lin ang="600000" scaled="0"/>
          </a:gra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8" name="Shape 5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60" y="1916832"/>
            <a:ext cx="3853681" cy="2783468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Shape 509"/>
          <p:cNvSpPr txBox="1"/>
          <p:nvPr/>
        </p:nvSpPr>
        <p:spPr>
          <a:xfrm>
            <a:off x="611560" y="4622484"/>
            <a:ext cx="6980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room</a:t>
            </a:r>
          </a:p>
        </p:txBody>
      </p:sp>
      <p:sp>
        <p:nvSpPr>
          <p:cNvPr id="510" name="Shape 510"/>
          <p:cNvSpPr txBox="1"/>
          <p:nvPr/>
        </p:nvSpPr>
        <p:spPr>
          <a:xfrm>
            <a:off x="611560" y="1581104"/>
            <a:ext cx="5770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cold</a:t>
            </a:r>
          </a:p>
        </p:txBody>
      </p:sp>
      <p:sp>
        <p:nvSpPr>
          <p:cNvPr id="511" name="Shape 511"/>
          <p:cNvSpPr txBox="1"/>
          <p:nvPr/>
        </p:nvSpPr>
        <p:spPr>
          <a:xfrm>
            <a:off x="3889702" y="4626252"/>
            <a:ext cx="5116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hot</a:t>
            </a:r>
          </a:p>
        </p:txBody>
      </p:sp>
      <p:sp>
        <p:nvSpPr>
          <p:cNvPr id="512" name="Shape 512"/>
          <p:cNvSpPr/>
          <p:nvPr/>
        </p:nvSpPr>
        <p:spPr>
          <a:xfrm>
            <a:off x="563470" y="4991816"/>
            <a:ext cx="39033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i="1"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modified after </a:t>
            </a:r>
            <a:r>
              <a:rPr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C.L. Dias et al. / Cryobiology 60 (2010) 91–99</a:t>
            </a:r>
          </a:p>
        </p:txBody>
      </p:sp>
      <p:sp>
        <p:nvSpPr>
          <p:cNvPr id="513" name="Shape 513"/>
          <p:cNvSpPr/>
          <p:nvPr/>
        </p:nvSpPr>
        <p:spPr>
          <a:xfrm>
            <a:off x="4377112" y="336630"/>
            <a:ext cx="504056" cy="21602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4" name="Shape 514"/>
          <p:cNvGrpSpPr/>
          <p:nvPr/>
        </p:nvGrpSpPr>
        <p:grpSpPr>
          <a:xfrm>
            <a:off x="332985" y="130337"/>
            <a:ext cx="8435005" cy="1375974"/>
            <a:chOff x="251520" y="260648"/>
            <a:chExt cx="8435005" cy="1375974"/>
          </a:xfrm>
        </p:grpSpPr>
        <p:sp>
          <p:nvSpPr>
            <p:cNvPr id="515" name="Shape 515"/>
            <p:cNvSpPr/>
            <p:nvPr/>
          </p:nvSpPr>
          <p:spPr>
            <a:xfrm rot="10800000">
              <a:off x="6990129" y="261603"/>
              <a:ext cx="1696397" cy="902793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1"/>
                </a:gs>
                <a:gs pos="66000">
                  <a:schemeClr val="lt1"/>
                </a:gs>
                <a:gs pos="73000">
                  <a:srgbClr val="C3C3C3"/>
                </a:gs>
                <a:gs pos="100000">
                  <a:srgbClr val="EAEAEA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Font typeface="Calibri"/>
                <a:buNone/>
              </a:pPr>
              <a:r>
                <a:t/>
              </a:r>
              <a:endParaRPr b="0" i="0" sz="2800" u="none" cap="none" strike="noStrike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516" name="Shape 516"/>
            <p:cNvSpPr/>
            <p:nvPr/>
          </p:nvSpPr>
          <p:spPr>
            <a:xfrm rot="10800000">
              <a:off x="251520" y="260648"/>
              <a:ext cx="7485929" cy="904704"/>
            </a:xfrm>
            <a:prstGeom prst="roundRect">
              <a:avLst>
                <a:gd fmla="val 50000" name="adj"/>
              </a:avLst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Font typeface="Calibri"/>
                <a:buNone/>
              </a:pPr>
              <a:r>
                <a:t/>
              </a:r>
              <a:endParaRPr b="0" i="0" sz="2800" u="none" cap="none" strike="noStrike">
                <a:solidFill>
                  <a:srgbClr val="7396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517" name="Shape 517"/>
            <p:cNvPicPr preferRelativeResize="0"/>
            <p:nvPr/>
          </p:nvPicPr>
          <p:blipFill rotWithShape="1">
            <a:blip r:embed="rId4">
              <a:alphaModFix/>
            </a:blip>
            <a:srcRect b="0" l="0" r="86361" t="0"/>
            <a:stretch/>
          </p:blipFill>
          <p:spPr>
            <a:xfrm>
              <a:off x="7746428" y="304270"/>
              <a:ext cx="639588" cy="782572"/>
            </a:xfrm>
            <a:prstGeom prst="rect">
              <a:avLst/>
            </a:prstGeom>
            <a:solidFill>
              <a:srgbClr val="DDDDDD">
                <a:alpha val="0"/>
              </a:srgbClr>
            </a:solidFill>
            <a:ln>
              <a:noFill/>
            </a:ln>
          </p:spPr>
        </p:pic>
        <p:sp>
          <p:nvSpPr>
            <p:cNvPr id="518" name="Shape 518"/>
            <p:cNvSpPr/>
            <p:nvPr/>
          </p:nvSpPr>
          <p:spPr>
            <a:xfrm rot="10800000">
              <a:off x="1330189" y="1144497"/>
              <a:ext cx="779463" cy="492125"/>
            </a:xfrm>
            <a:custGeom>
              <a:pathLst>
                <a:path extrusionOk="0" h="120000" w="120000">
                  <a:moveTo>
                    <a:pt x="37500" y="120000"/>
                  </a:moveTo>
                  <a:lnTo>
                    <a:pt x="0" y="120000"/>
                  </a:lnTo>
                  <a:cubicBezTo>
                    <a:pt x="43101" y="104614"/>
                    <a:pt x="55662" y="34616"/>
                    <a:pt x="60000" y="0"/>
                  </a:cubicBezTo>
                  <a:cubicBezTo>
                    <a:pt x="62749" y="35199"/>
                    <a:pt x="73534" y="104482"/>
                    <a:pt x="120000" y="120000"/>
                  </a:cubicBezTo>
                  <a:lnTo>
                    <a:pt x="98000" y="120000"/>
                  </a:lnTo>
                  <a:lnTo>
                    <a:pt x="37500" y="12000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alibri"/>
                <a:buNone/>
              </a:pPr>
              <a:r>
                <a:rPr b="0" i="0" lang="pt-PT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</a:t>
              </a:r>
            </a:p>
          </p:txBody>
        </p:sp>
      </p:grpSp>
      <p:sp>
        <p:nvSpPr>
          <p:cNvPr id="519" name="Shape 519"/>
          <p:cNvSpPr txBox="1"/>
          <p:nvPr/>
        </p:nvSpPr>
        <p:spPr>
          <a:xfrm>
            <a:off x="496104" y="339516"/>
            <a:ext cx="74198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b="1" i="0" lang="pt-PT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Bubbles implication for heat/cold protein denaturation</a:t>
            </a:r>
          </a:p>
        </p:txBody>
      </p:sp>
      <p:sp>
        <p:nvSpPr>
          <p:cNvPr id="520" name="Shape 520"/>
          <p:cNvSpPr/>
          <p:nvPr/>
        </p:nvSpPr>
        <p:spPr>
          <a:xfrm>
            <a:off x="4486871" y="1700879"/>
            <a:ext cx="451536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Cold denaturation – exothermic, 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reversible</a:t>
            </a:r>
          </a:p>
        </p:txBody>
      </p:sp>
      <p:sp>
        <p:nvSpPr>
          <p:cNvPr id="521" name="Shape 521"/>
          <p:cNvSpPr/>
          <p:nvPr/>
        </p:nvSpPr>
        <p:spPr>
          <a:xfrm>
            <a:off x="4478741" y="3416535"/>
            <a:ext cx="451536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rgbClr val="63242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Heat denaturation – endothermic,  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PT" sz="1600">
                <a:solidFill>
                  <a:srgbClr val="63242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often irreversible</a:t>
            </a:r>
          </a:p>
        </p:txBody>
      </p:sp>
      <p:pic>
        <p:nvPicPr>
          <p:cNvPr id="522" name="Shape 522"/>
          <p:cNvPicPr preferRelativeResize="0"/>
          <p:nvPr/>
        </p:nvPicPr>
        <p:blipFill rotWithShape="1">
          <a:blip r:embed="rId5">
            <a:alphaModFix/>
          </a:blip>
          <a:srcRect b="24800" l="0" r="0" t="31099"/>
          <a:stretch/>
        </p:blipFill>
        <p:spPr>
          <a:xfrm>
            <a:off x="4588609" y="4615009"/>
            <a:ext cx="4405262" cy="2064752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Shape 523"/>
          <p:cNvSpPr/>
          <p:nvPr/>
        </p:nvSpPr>
        <p:spPr>
          <a:xfrm>
            <a:off x="6380255" y="4772813"/>
            <a:ext cx="609311" cy="71500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_Modelo de apresentação personalizado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3_Modelo de apresentação personalizado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Modelo de apresentação personalizado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Modelo de apresentação personalizado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ITQB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