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7"/>
  </p:notesMasterIdLst>
  <p:sldIdLst>
    <p:sldId id="256" r:id="rId3"/>
    <p:sldId id="262" r:id="rId4"/>
    <p:sldId id="272" r:id="rId5"/>
    <p:sldId id="29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3" r:id="rId14"/>
    <p:sldId id="261" r:id="rId15"/>
    <p:sldId id="273" r:id="rId16"/>
    <p:sldId id="274" r:id="rId17"/>
    <p:sldId id="275" r:id="rId18"/>
    <p:sldId id="277" r:id="rId19"/>
    <p:sldId id="279" r:id="rId20"/>
    <p:sldId id="276" r:id="rId21"/>
    <p:sldId id="284" r:id="rId22"/>
    <p:sldId id="285" r:id="rId23"/>
    <p:sldId id="287" r:id="rId24"/>
    <p:sldId id="288" r:id="rId25"/>
    <p:sldId id="289" r:id="rId26"/>
    <p:sldId id="257" r:id="rId27"/>
    <p:sldId id="258" r:id="rId28"/>
    <p:sldId id="292" r:id="rId29"/>
    <p:sldId id="290" r:id="rId30"/>
    <p:sldId id="278" r:id="rId31"/>
    <p:sldId id="280" r:id="rId32"/>
    <p:sldId id="281" r:id="rId33"/>
    <p:sldId id="282" r:id="rId34"/>
    <p:sldId id="283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4F0B-8038-4E95-A4A3-452B35D5B7C2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C7903-8EB2-4AE6-9358-03BBCEE9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8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E473-91C2-4BF6-A4F1-23C97C306646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5072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E473-91C2-4BF6-A4F1-23C97C306646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5131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E692-B622-493E-8860-5EE27A60D32D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77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E473-91C2-4BF6-A4F1-23C97C306646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3610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50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39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15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08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5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77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E473-91C2-4BF6-A4F1-23C97C306646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270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81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4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76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09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2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56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70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1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1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41C88-FA31-495B-97D6-3CDA9183044F}" type="slidenum">
              <a:rPr lang="da-DK" smtClean="0">
                <a:solidFill>
                  <a:prstClr val="black"/>
                </a:solidFill>
              </a:rPr>
              <a:pPr/>
              <a:t>3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731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44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489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659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C7903-8EB2-4AE6-9358-03BBCEE945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86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E473-91C2-4BF6-A4F1-23C97C306646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320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41C88-FA31-495B-97D6-3CDA9183044F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036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E473-91C2-4BF6-A4F1-23C97C30664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6331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E473-91C2-4BF6-A4F1-23C97C30664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6076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E473-91C2-4BF6-A4F1-23C97C306646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60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E473-91C2-4BF6-A4F1-23C97C306646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2164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van't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Hoff's insight has proven invaluable, it reaches its limit of usefulness when water itself is strongly impacted by solutes (that is, deviates from tractable ideality).</a:t>
            </a:r>
            <a:r>
              <a:rPr lang="en-US" dirty="0" smtClean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D71A-35A8-E04B-914A-42126A749844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7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4374-F6FC-4C74-A1DA-A6DCDD3290B9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1DA3-8116-448E-AE8D-1B4D0F7C5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4374-F6FC-4C74-A1DA-A6DCDD3290B9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1DA3-8116-448E-AE8D-1B4D0F7C5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4374-F6FC-4C74-A1DA-A6DCDD3290B9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1DA3-8116-448E-AE8D-1B4D0F7C57A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18D4-4A09-45E3-A4E5-B1A1FBFE8A0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8BE3-7FA9-4319-A0CF-8AB90B49596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C3B1-A963-4725-B72B-32EE1208E61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9802-6C2B-417F-9D1E-A0452F4620A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47F-891D-409F-836B-1FC81AC7E5B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7B4C-B498-4DDB-A3DD-7B0CBEBCAA2F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72CE-693F-4527-A857-86772EBEF16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E0BD-A25C-4764-9E87-81A1CD05BCC5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4374-F6FC-4C74-A1DA-A6DCDD3290B9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1DA3-8116-448E-AE8D-1B4D0F7C57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53BC-6014-4E90-8DFF-389B3F793AC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AA74-30BF-45DE-9450-35274FF5A27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ECA2-05C4-48DE-A032-804053201F2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4374-F6FC-4C74-A1DA-A6DCDD3290B9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1DA3-8116-448E-AE8D-1B4D0F7C5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4374-F6FC-4C74-A1DA-A6DCDD3290B9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1DA3-8116-448E-AE8D-1B4D0F7C57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4374-F6FC-4C74-A1DA-A6DCDD3290B9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1DA3-8116-448E-AE8D-1B4D0F7C5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4374-F6FC-4C74-A1DA-A6DCDD3290B9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1DA3-8116-448E-AE8D-1B4D0F7C5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4374-F6FC-4C74-A1DA-A6DCDD3290B9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1DA3-8116-448E-AE8D-1B4D0F7C5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4374-F6FC-4C74-A1DA-A6DCDD3290B9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1DA3-8116-448E-AE8D-1B4D0F7C57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4374-F6FC-4C74-A1DA-A6DCDD3290B9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1DA3-8116-448E-AE8D-1B4D0F7C57A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A2B4374-F6FC-4C74-A1DA-A6DCDD3290B9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4E21DA3-8116-448E-AE8D-1B4D0F7C57A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A2B4374-F6FC-4C74-A1DA-A6DCDD3290B9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4E21DA3-8116-448E-AE8D-1B4D0F7C57A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plos.org/plosone/article?id=10.1371/journal.pone.011730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hyperlink" Target="http://journals.plos.org/plosone/article?id=10.1371/journal.pone.011730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5.emf"/><Relationship Id="rId4" Type="http://schemas.openxmlformats.org/officeDocument/2006/relationships/image" Target="../media/image33.png"/><Relationship Id="rId9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8.wmf"/><Relationship Id="rId4" Type="http://schemas.openxmlformats.org/officeDocument/2006/relationships/image" Target="../media/image40.JPG"/><Relationship Id="rId9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0" u="none" strike="noStrike" baseline="0" dirty="0" smtClean="0">
                <a:latin typeface="Cambria-Bold"/>
              </a:rPr>
              <a:t>Regulation of glycolytic oscillations by the dynamics of intracellular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1473200"/>
          </a:xfrm>
        </p:spPr>
        <p:txBody>
          <a:bodyPr/>
          <a:lstStyle/>
          <a:p>
            <a:r>
              <a:rPr lang="en-US" dirty="0">
                <a:latin typeface="Calibri"/>
              </a:rPr>
              <a:t>Henrik S. </a:t>
            </a:r>
            <a:r>
              <a:rPr lang="en-US" dirty="0" smtClean="0">
                <a:latin typeface="Calibri"/>
              </a:rPr>
              <a:t>Thoke</a:t>
            </a:r>
            <a:r>
              <a:rPr lang="en-US" baseline="30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, </a:t>
            </a:r>
            <a:r>
              <a:rPr lang="en-US" dirty="0">
                <a:latin typeface="Calibri"/>
              </a:rPr>
              <a:t>Sigmundur </a:t>
            </a:r>
            <a:r>
              <a:rPr lang="en-US" dirty="0" smtClean="0">
                <a:latin typeface="Calibri"/>
              </a:rPr>
              <a:t>Thorsteinsson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sz="800" dirty="0" smtClean="0">
                <a:latin typeface="Calibri"/>
              </a:rPr>
              <a:t> </a:t>
            </a:r>
            <a:r>
              <a:rPr lang="en-US" dirty="0">
                <a:latin typeface="Calibri"/>
              </a:rPr>
              <a:t>Roberto P. </a:t>
            </a:r>
            <a:r>
              <a:rPr lang="en-US" dirty="0" smtClean="0">
                <a:latin typeface="Calibri"/>
              </a:rPr>
              <a:t>Stock</a:t>
            </a:r>
            <a:r>
              <a:rPr lang="en-US" baseline="30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, </a:t>
            </a:r>
            <a:r>
              <a:rPr lang="en-US" dirty="0">
                <a:latin typeface="Calibri"/>
              </a:rPr>
              <a:t>Luis A. </a:t>
            </a:r>
            <a:r>
              <a:rPr lang="en-US" dirty="0" smtClean="0">
                <a:latin typeface="Calibri"/>
              </a:rPr>
              <a:t>Bagatolli</a:t>
            </a:r>
            <a:r>
              <a:rPr lang="en-US" baseline="30000" dirty="0" smtClean="0">
                <a:latin typeface="Calibri"/>
              </a:rPr>
              <a:t>1,3</a:t>
            </a:r>
            <a:r>
              <a:rPr lang="en-US" dirty="0" smtClean="0">
                <a:latin typeface="Calibri"/>
              </a:rPr>
              <a:t>, </a:t>
            </a:r>
            <a:r>
              <a:rPr lang="en-US" dirty="0">
                <a:latin typeface="Calibri"/>
              </a:rPr>
              <a:t>and </a:t>
            </a:r>
            <a:r>
              <a:rPr lang="en-US" b="1" dirty="0">
                <a:latin typeface="Calibri-Bold"/>
              </a:rPr>
              <a:t>Lars F. </a:t>
            </a:r>
            <a:r>
              <a:rPr lang="en-US" b="1" dirty="0" smtClean="0">
                <a:latin typeface="Calibri-Bold"/>
              </a:rPr>
              <a:t>Olsen</a:t>
            </a:r>
            <a:r>
              <a:rPr lang="en-US" b="1" baseline="30000" dirty="0" smtClean="0">
                <a:latin typeface="Calibri-Bold"/>
              </a:rPr>
              <a:t>1,2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5805263"/>
            <a:ext cx="7371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u="none" strike="noStrike" baseline="30000" dirty="0" smtClean="0">
                <a:latin typeface="Calibri"/>
              </a:rPr>
              <a:t>1</a:t>
            </a:r>
            <a:r>
              <a:rPr lang="en-US" sz="1200" b="0" i="0" u="none" strike="noStrike" baseline="0" dirty="0" smtClean="0">
                <a:latin typeface="Calibri"/>
              </a:rPr>
              <a:t>Center for </a:t>
            </a:r>
            <a:r>
              <a:rPr lang="en-US" sz="1200" b="0" i="0" u="none" strike="noStrike" baseline="0" dirty="0" err="1" smtClean="0">
                <a:latin typeface="Calibri"/>
              </a:rPr>
              <a:t>Biomembrane</a:t>
            </a:r>
            <a:r>
              <a:rPr lang="en-US" sz="1200" b="0" i="0" u="none" strike="noStrike" baseline="0" dirty="0" smtClean="0">
                <a:latin typeface="Calibri"/>
              </a:rPr>
              <a:t> Physics (MEMPHYS) and </a:t>
            </a:r>
            <a:r>
              <a:rPr lang="en-US" sz="1200" b="0" i="0" u="none" strike="noStrike" baseline="30000" dirty="0" smtClean="0">
                <a:latin typeface="Calibri"/>
              </a:rPr>
              <a:t>2</a:t>
            </a:r>
            <a:r>
              <a:rPr lang="en-US" sz="1200" b="0" i="0" u="none" strike="noStrike" baseline="0" dirty="0" smtClean="0">
                <a:latin typeface="Calibri"/>
              </a:rPr>
              <a:t> Institute for Biochemistry and Molecular Biology, University of</a:t>
            </a:r>
          </a:p>
          <a:p>
            <a:r>
              <a:rPr lang="en-US" sz="1200" b="0" i="0" u="none" strike="noStrike" baseline="0" dirty="0" smtClean="0">
                <a:latin typeface="Calibri"/>
              </a:rPr>
              <a:t>Southern Denmark, </a:t>
            </a:r>
            <a:r>
              <a:rPr lang="en-US" sz="1200" b="0" i="0" u="none" strike="noStrike" baseline="0" dirty="0" err="1" smtClean="0">
                <a:latin typeface="Calibri"/>
              </a:rPr>
              <a:t>Campusvej</a:t>
            </a:r>
            <a:r>
              <a:rPr lang="en-US" sz="1200" b="0" i="0" u="none" strike="noStrike" baseline="0" dirty="0" smtClean="0">
                <a:latin typeface="Calibri"/>
              </a:rPr>
              <a:t> 55, DK5230 Odense M, Denmark. </a:t>
            </a:r>
            <a:r>
              <a:rPr lang="en-US" sz="1200" b="0" i="0" u="none" strike="noStrike" baseline="30000" dirty="0" smtClean="0">
                <a:latin typeface="Calibri"/>
              </a:rPr>
              <a:t>3</a:t>
            </a:r>
            <a:r>
              <a:rPr lang="en-US" sz="1200" b="0" i="0" u="none" strike="noStrike" baseline="0" dirty="0" smtClean="0">
                <a:latin typeface="Calibri"/>
              </a:rPr>
              <a:t> </a:t>
            </a:r>
            <a:r>
              <a:rPr lang="en-US" sz="1200" b="0" i="0" u="none" strike="noStrike" baseline="0" dirty="0" err="1" smtClean="0">
                <a:latin typeface="Calibri"/>
              </a:rPr>
              <a:t>Yachay</a:t>
            </a:r>
            <a:r>
              <a:rPr lang="en-US" sz="1200" b="0" i="0" u="none" strike="noStrike" baseline="0" dirty="0" smtClean="0">
                <a:latin typeface="Calibri"/>
              </a:rPr>
              <a:t> EP and </a:t>
            </a:r>
            <a:r>
              <a:rPr lang="en-US" sz="1200" b="0" i="0" u="none" strike="noStrike" baseline="0" dirty="0" err="1" smtClean="0">
                <a:latin typeface="Calibri"/>
              </a:rPr>
              <a:t>Yachay</a:t>
            </a:r>
            <a:r>
              <a:rPr lang="en-US" sz="1200" b="0" i="0" u="none" strike="noStrike" baseline="0" dirty="0" smtClean="0">
                <a:latin typeface="Calibri"/>
              </a:rPr>
              <a:t> Tech, </a:t>
            </a:r>
            <a:r>
              <a:rPr lang="en-US" sz="1200" b="0" i="0" u="none" strike="noStrike" baseline="0" dirty="0" err="1" smtClean="0">
                <a:latin typeface="Calibri"/>
              </a:rPr>
              <a:t>Yachay</a:t>
            </a:r>
            <a:r>
              <a:rPr lang="en-US" sz="1200" b="0" i="0" u="none" strike="noStrike" baseline="0" dirty="0" smtClean="0">
                <a:latin typeface="Calibri"/>
              </a:rPr>
              <a:t> City of</a:t>
            </a:r>
          </a:p>
          <a:p>
            <a:r>
              <a:rPr lang="en-US" sz="1200" b="0" i="0" u="none" strike="noStrike" baseline="0" dirty="0" smtClean="0">
                <a:latin typeface="Calibri"/>
              </a:rPr>
              <a:t>Knowledge, 100650 </a:t>
            </a:r>
            <a:r>
              <a:rPr lang="en-US" sz="1200" b="0" i="0" u="none" strike="noStrike" baseline="0" dirty="0" err="1" smtClean="0">
                <a:latin typeface="Calibri"/>
              </a:rPr>
              <a:t>Urcuquí</a:t>
            </a:r>
            <a:r>
              <a:rPr lang="en-US" sz="1200" b="0" i="0" u="none" strike="noStrike" baseline="0" dirty="0" smtClean="0">
                <a:latin typeface="Calibri"/>
              </a:rPr>
              <a:t>-Imbabura, Ecuador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05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Fluorescent</a:t>
            </a:r>
            <a:r>
              <a:rPr lang="da-DK" dirty="0" smtClean="0"/>
              <a:t> </a:t>
            </a:r>
            <a:r>
              <a:rPr lang="da-DK" dirty="0" err="1" smtClean="0"/>
              <a:t>Probes</a:t>
            </a:r>
            <a:r>
              <a:rPr lang="da-DK" dirty="0" smtClean="0"/>
              <a:t> </a:t>
            </a:r>
            <a:r>
              <a:rPr lang="da-DK" dirty="0" err="1" smtClean="0"/>
              <a:t>Measuring</a:t>
            </a:r>
            <a:r>
              <a:rPr lang="da-DK" dirty="0" smtClean="0"/>
              <a:t> Water Dynamics (DAN </a:t>
            </a:r>
            <a:r>
              <a:rPr lang="da-DK" dirty="0" err="1" smtClean="0"/>
              <a:t>probes</a:t>
            </a:r>
            <a:r>
              <a:rPr lang="da-DK" dirty="0" smtClean="0"/>
              <a:t>)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204083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505201"/>
            <a:ext cx="2285999" cy="122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6" y="5181600"/>
            <a:ext cx="33043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2830" y="2334613"/>
            <a:ext cx="458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prstClr val="black"/>
                </a:solidFill>
              </a:rPr>
              <a:t>6-Acetyl-2-(</a:t>
            </a:r>
            <a:r>
              <a:rPr lang="da-DK" dirty="0" err="1" smtClean="0">
                <a:solidFill>
                  <a:prstClr val="black"/>
                </a:solidFill>
              </a:rPr>
              <a:t>dimethylamino</a:t>
            </a:r>
            <a:r>
              <a:rPr lang="da-DK" dirty="0" smtClean="0">
                <a:solidFill>
                  <a:prstClr val="black"/>
                </a:solidFill>
              </a:rPr>
              <a:t>)</a:t>
            </a:r>
            <a:r>
              <a:rPr lang="da-DK" dirty="0" err="1" smtClean="0">
                <a:solidFill>
                  <a:prstClr val="black"/>
                </a:solidFill>
              </a:rPr>
              <a:t>naphtalen</a:t>
            </a:r>
            <a:r>
              <a:rPr lang="da-DK" dirty="0" smtClean="0">
                <a:solidFill>
                  <a:prstClr val="black"/>
                </a:solidFill>
              </a:rPr>
              <a:t> (ACDAN)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0864" y="3724541"/>
            <a:ext cx="474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prstClr val="black"/>
                </a:solidFill>
              </a:rPr>
              <a:t>6-Propyl-2-</a:t>
            </a:r>
            <a:r>
              <a:rPr lang="da-DK" dirty="0">
                <a:solidFill>
                  <a:prstClr val="black"/>
                </a:solidFill>
              </a:rPr>
              <a:t>(</a:t>
            </a:r>
            <a:r>
              <a:rPr lang="da-DK" dirty="0" err="1">
                <a:solidFill>
                  <a:prstClr val="black"/>
                </a:solidFill>
              </a:rPr>
              <a:t>dimethylamino</a:t>
            </a:r>
            <a:r>
              <a:rPr lang="da-DK" dirty="0">
                <a:solidFill>
                  <a:prstClr val="black"/>
                </a:solidFill>
              </a:rPr>
              <a:t>)</a:t>
            </a:r>
            <a:r>
              <a:rPr lang="da-DK" dirty="0" err="1">
                <a:solidFill>
                  <a:prstClr val="black"/>
                </a:solidFill>
              </a:rPr>
              <a:t>naphtalen</a:t>
            </a:r>
            <a:r>
              <a:rPr lang="da-DK" dirty="0">
                <a:solidFill>
                  <a:prstClr val="black"/>
                </a:solidFill>
              </a:rPr>
              <a:t> </a:t>
            </a:r>
            <a:r>
              <a:rPr lang="da-DK" dirty="0" smtClean="0">
                <a:solidFill>
                  <a:prstClr val="black"/>
                </a:solidFill>
              </a:rPr>
              <a:t>(PRODAN)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7045" y="5597236"/>
            <a:ext cx="482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prstClr val="black"/>
                </a:solidFill>
              </a:rPr>
              <a:t>6-Lauryl-2-</a:t>
            </a:r>
            <a:r>
              <a:rPr lang="da-DK" dirty="0">
                <a:solidFill>
                  <a:prstClr val="black"/>
                </a:solidFill>
              </a:rPr>
              <a:t>(</a:t>
            </a:r>
            <a:r>
              <a:rPr lang="da-DK" dirty="0" err="1">
                <a:solidFill>
                  <a:prstClr val="black"/>
                </a:solidFill>
              </a:rPr>
              <a:t>dimethylamino</a:t>
            </a:r>
            <a:r>
              <a:rPr lang="da-DK" dirty="0">
                <a:solidFill>
                  <a:prstClr val="black"/>
                </a:solidFill>
              </a:rPr>
              <a:t>)</a:t>
            </a:r>
            <a:r>
              <a:rPr lang="da-DK" dirty="0" err="1">
                <a:solidFill>
                  <a:prstClr val="black"/>
                </a:solidFill>
              </a:rPr>
              <a:t>naphtalen</a:t>
            </a:r>
            <a:r>
              <a:rPr lang="da-DK" dirty="0">
                <a:solidFill>
                  <a:prstClr val="black"/>
                </a:solidFill>
              </a:rPr>
              <a:t> </a:t>
            </a:r>
            <a:r>
              <a:rPr lang="da-DK" dirty="0" smtClean="0">
                <a:solidFill>
                  <a:prstClr val="black"/>
                </a:solidFill>
              </a:rPr>
              <a:t>(LAURDAN)</a:t>
            </a:r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err="1" smtClean="0"/>
              <a:t>Effect</a:t>
            </a:r>
            <a:r>
              <a:rPr lang="da-DK" b="1" dirty="0" smtClean="0"/>
              <a:t> of </a:t>
            </a:r>
            <a:r>
              <a:rPr lang="da-DK" b="1" dirty="0" err="1" smtClean="0"/>
              <a:t>crowding</a:t>
            </a:r>
            <a:r>
              <a:rPr lang="da-DK" b="1" dirty="0" smtClean="0"/>
              <a:t> by PEG800 on ACDAN </a:t>
            </a:r>
            <a:r>
              <a:rPr lang="da-DK" b="1" dirty="0" err="1" smtClean="0"/>
              <a:t>fluorescence</a:t>
            </a:r>
            <a:r>
              <a:rPr lang="da-DK" b="1" dirty="0" smtClean="0"/>
              <a:t> properties</a:t>
            </a:r>
            <a:endParaRPr lang="da-DK" b="1" dirty="0"/>
          </a:p>
        </p:txBody>
      </p:sp>
      <p:pic>
        <p:nvPicPr>
          <p:cNvPr id="6146" name="Picture 2" descr="C:\Users\larsf\Dropbox\results-acdan-prodan-etc\figures for submission\FigS-spectra-acdan-PEG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14009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3-eu-west-1.amazonaws.com/previews.figshare.com/1920577/preview_19205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724400" cy="443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246529"/>
            <a:ext cx="8509000" cy="369332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Fluorescence </a:t>
            </a:r>
            <a:r>
              <a:rPr lang="en-US" altLang="en-US" sz="1800" b="1" dirty="0">
                <a:solidFill>
                  <a:schemeClr val="bg1"/>
                </a:solidFill>
              </a:rPr>
              <a:t>response of DAN probes in resting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yeast cells</a:t>
            </a:r>
            <a:r>
              <a:rPr lang="en-US" altLang="en-US" sz="1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4091" y="5748618"/>
            <a:ext cx="8347364" cy="59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altLang="en-US" sz="1100"/>
              <a:t>Thoke HS, Tobiesen A, Brewer J, Hansen PL, Stock RP, et al. (2015) Tight Coupling of Metabolic Oscillations and Intracellular Water Dynamics in Saccharomyces cerevisiae. PLOS ONE 10(2): e0117308. https://doi.org/10.1371/journal.pone.0117308</a:t>
            </a:r>
          </a:p>
          <a:p>
            <a:pPr eaLnBrk="1" hangingPunct="1"/>
            <a:r>
              <a:rPr lang="en-US" altLang="en-US" sz="1100">
                <a:hlinkClick r:id="rId3"/>
              </a:rPr>
              <a:t>http://journals.plos.org/plosone/article?id=10.1371/journal.pone.0117308</a:t>
            </a:r>
            <a:endParaRPr lang="en-US" altLang="en-US" sz="110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91" y="6152030"/>
            <a:ext cx="2205182" cy="6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124745"/>
            <a:ext cx="7151801" cy="452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8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997324"/>
            <a:ext cx="8659091" cy="437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0" y="246063"/>
            <a:ext cx="8509000" cy="369332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Oscillatory </a:t>
            </a:r>
            <a:r>
              <a:rPr lang="en-US" altLang="en-US" sz="1800" b="1" dirty="0">
                <a:solidFill>
                  <a:schemeClr val="bg1"/>
                </a:solidFill>
              </a:rPr>
              <a:t>behavior of glycolysis and DAN probes in the </a:t>
            </a:r>
            <a:r>
              <a:rPr lang="en-US" altLang="en-US" sz="1800" b="1" dirty="0" err="1">
                <a:solidFill>
                  <a:schemeClr val="bg1"/>
                </a:solidFill>
              </a:rPr>
              <a:t>fluorometer</a:t>
            </a:r>
            <a:r>
              <a:rPr lang="en-US" altLang="en-US" sz="14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4091" y="5748619"/>
            <a:ext cx="8347364" cy="59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Thoke HS, Tobiesen A, Brewer J, Hansen PL, Stock RP, et al. (2015) Tight Coupling of Metabolic Oscillations and Intracellular Water Dynamics in Saccharomyces cerevisiae. PLOS ONE 10(2): e0117308. https://doi.org/10.1371/journal.pone.0117308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hlinkClick r:id="rId4"/>
              </a:rPr>
              <a:t>http://journals.plos.org/plosone/article?id=10.1371/journal.pone.0117308</a:t>
            </a:r>
            <a:endParaRPr lang="en-US" altLang="en-US" sz="1100">
              <a:solidFill>
                <a:srgbClr val="00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91" y="6152030"/>
            <a:ext cx="2205182" cy="6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316342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4393" y="3747541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ACDAN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50980" y="4233662"/>
            <a:ext cx="118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LAURDAN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92768" y="180417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6-ANS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184367" y="2692956"/>
            <a:ext cx="5699004" cy="3470242"/>
            <a:chOff x="805" y="2312"/>
            <a:chExt cx="2766" cy="1561"/>
          </a:xfrm>
        </p:grpSpPr>
        <p:graphicFrame>
          <p:nvGraphicFramePr>
            <p:cNvPr id="5" name="Object 7"/>
            <p:cNvGraphicFramePr>
              <a:graphicFrameLocks noChangeAspect="1"/>
            </p:cNvGraphicFramePr>
            <p:nvPr/>
          </p:nvGraphicFramePr>
          <p:xfrm>
            <a:off x="805" y="2312"/>
            <a:ext cx="2233" cy="1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Graph" r:id="rId4" imgW="3336480" imgH="2419200" progId="Origin50.Graph">
                    <p:embed/>
                  </p:oleObj>
                </mc:Choice>
                <mc:Fallback>
                  <p:oleObj name="Graph" r:id="rId4" imgW="3336480" imgH="241920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" y="2312"/>
                          <a:ext cx="2233" cy="15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315" y="3200"/>
              <a:ext cx="287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315" y="3348"/>
              <a:ext cx="287" cy="0"/>
            </a:xfrm>
            <a:prstGeom prst="line">
              <a:avLst/>
            </a:prstGeom>
            <a:noFill/>
            <a:ln w="28575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598" y="3114"/>
              <a:ext cx="92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0">
                  <a:solidFill>
                    <a:schemeClr val="bg1"/>
                  </a:solidFill>
                </a:rPr>
                <a:t>Gel phase   (35°C)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598" y="3298"/>
              <a:ext cx="9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0">
                  <a:solidFill>
                    <a:schemeClr val="bg1"/>
                  </a:solidFill>
                </a:rPr>
                <a:t>Fluid phase (50°C)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97042" y="1005409"/>
            <a:ext cx="4300008" cy="4641808"/>
            <a:chOff x="949325" y="2133600"/>
            <a:chExt cx="3313113" cy="3314700"/>
          </a:xfrm>
        </p:grpSpPr>
        <p:sp>
          <p:nvSpPr>
            <p:cNvPr id="12" name="Rectangle 11"/>
            <p:cNvSpPr/>
            <p:nvPr/>
          </p:nvSpPr>
          <p:spPr>
            <a:xfrm>
              <a:off x="1371600" y="2514600"/>
              <a:ext cx="1447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949325" y="2133600"/>
              <a:ext cx="3313113" cy="3314700"/>
              <a:chOff x="598" y="1344"/>
              <a:chExt cx="2087" cy="2088"/>
            </a:xfrm>
          </p:grpSpPr>
          <p:grpSp>
            <p:nvGrpSpPr>
              <p:cNvPr id="14" name="Group 14"/>
              <p:cNvGrpSpPr>
                <a:grpSpLocks/>
              </p:cNvGrpSpPr>
              <p:nvPr/>
            </p:nvGrpSpPr>
            <p:grpSpPr bwMode="auto">
              <a:xfrm>
                <a:off x="598" y="1344"/>
                <a:ext cx="2087" cy="665"/>
                <a:chOff x="687" y="1488"/>
                <a:chExt cx="2087" cy="665"/>
              </a:xfrm>
            </p:grpSpPr>
            <p:sp>
              <p:nvSpPr>
                <p:cNvPr id="1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87" y="1488"/>
                  <a:ext cx="1932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dirty="0">
                      <a:solidFill>
                        <a:schemeClr val="bg1"/>
                      </a:solidFill>
                    </a:rPr>
                    <a:t>LAURDAN Generalized Polarization (GP)</a:t>
                  </a:r>
                  <a:endParaRPr lang="en-US" sz="1400" u="sng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endParaRPr>
                </a:p>
              </p:txBody>
            </p:sp>
            <p:graphicFrame>
              <p:nvGraphicFramePr>
                <p:cNvPr id="18" name="Object 16"/>
                <p:cNvGraphicFramePr>
                  <a:graphicFrameLocks noChangeAspect="1"/>
                </p:cNvGraphicFramePr>
                <p:nvPr/>
              </p:nvGraphicFramePr>
              <p:xfrm>
                <a:off x="1047" y="1763"/>
                <a:ext cx="741" cy="39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61" name="Equation" r:id="rId6" imgW="863280" imgH="469800" progId="Equation.3">
                        <p:embed/>
                      </p:oleObj>
                    </mc:Choice>
                    <mc:Fallback>
                      <p:oleObj name="Equation" r:id="rId6" imgW="863280" imgH="469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grayscl/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47" y="1763"/>
                              <a:ext cx="741" cy="39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9" name="Group 17"/>
                <p:cNvGrpSpPr>
                  <a:grpSpLocks/>
                </p:cNvGrpSpPr>
                <p:nvPr/>
              </p:nvGrpSpPr>
              <p:grpSpPr bwMode="auto">
                <a:xfrm>
                  <a:off x="1864" y="1882"/>
                  <a:ext cx="910" cy="212"/>
                  <a:chOff x="3529" y="1457"/>
                  <a:chExt cx="1032" cy="250"/>
                </a:xfrm>
              </p:grpSpPr>
              <p:sp>
                <p:nvSpPr>
                  <p:cNvPr id="20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0" y="1457"/>
                    <a:ext cx="781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 eaLnBrk="0" hangingPunct="0"/>
                    <a:r>
                      <a:rPr lang="en-US" sz="1600" b="0" dirty="0"/>
                      <a:t>1 &gt; GP &gt; -1</a:t>
                    </a:r>
                  </a:p>
                </p:txBody>
              </p:sp>
              <p:sp>
                <p:nvSpPr>
                  <p:cNvPr id="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3529" y="1509"/>
                    <a:ext cx="214" cy="72"/>
                  </a:xfrm>
                  <a:prstGeom prst="rightArrow">
                    <a:avLst>
                      <a:gd name="adj1" fmla="val 50000"/>
                      <a:gd name="adj2" fmla="val 74306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V="1">
                <a:off x="1288" y="2069"/>
                <a:ext cx="0" cy="1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diamond" w="med" len="med"/>
                <a:tailEnd type="diamond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1666" y="2069"/>
                <a:ext cx="0" cy="1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diamond" w="med" len="med"/>
                <a:tailEnd type="diamond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817010" y="2977827"/>
            <a:ext cx="6502551" cy="1642862"/>
            <a:chOff x="48" y="2285"/>
            <a:chExt cx="3156" cy="739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691" y="2423"/>
              <a:ext cx="881" cy="0"/>
            </a:xfrm>
            <a:prstGeom prst="line">
              <a:avLst/>
            </a:prstGeom>
            <a:noFill/>
            <a:ln w="9525">
              <a:solidFill>
                <a:srgbClr val="99FF33"/>
              </a:solidFill>
              <a:round/>
              <a:headEnd type="oval" w="med" len="med"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313" y="2789"/>
              <a:ext cx="1259" cy="0"/>
            </a:xfrm>
            <a:prstGeom prst="line">
              <a:avLst/>
            </a:prstGeom>
            <a:noFill/>
            <a:ln w="9525">
              <a:solidFill>
                <a:srgbClr val="99FF33"/>
              </a:solidFill>
              <a:round/>
              <a:headEnd type="oval" w="med" len="med"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588" y="2691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0">
                  <a:solidFill>
                    <a:srgbClr val="000000"/>
                  </a:solidFill>
                  <a:latin typeface="Verdana" pitchFamily="34" charset="0"/>
                </a:rPr>
                <a:t>I</a:t>
              </a:r>
              <a:r>
                <a:rPr lang="en-US" sz="1600" b="0" baseline="-25000">
                  <a:solidFill>
                    <a:srgbClr val="000000"/>
                  </a:solidFill>
                  <a:latin typeface="Verdana" pitchFamily="34" charset="0"/>
                </a:rPr>
                <a:t>B</a:t>
              </a:r>
              <a:endParaRPr lang="en-US" sz="16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588" y="2300"/>
              <a:ext cx="2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0">
                  <a:solidFill>
                    <a:srgbClr val="000000"/>
                  </a:solidFill>
                  <a:latin typeface="Verdana" pitchFamily="34" charset="0"/>
                </a:rPr>
                <a:t>I</a:t>
              </a:r>
              <a:r>
                <a:rPr lang="en-US" sz="1600" b="0" baseline="-25000">
                  <a:solidFill>
                    <a:srgbClr val="000000"/>
                  </a:solidFill>
                  <a:latin typeface="Verdana" pitchFamily="34" charset="0"/>
                </a:rPr>
                <a:t>R</a:t>
              </a:r>
              <a:endParaRPr lang="en-US" sz="16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648" y="2487"/>
              <a:ext cx="55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0">
                  <a:solidFill>
                    <a:srgbClr val="000000"/>
                  </a:solidFill>
                  <a:sym typeface="Symbol" pitchFamily="18" charset="2"/>
                </a:rPr>
                <a:t>Low </a:t>
              </a:r>
              <a:r>
                <a:rPr lang="en-US" sz="1600" b="0">
                  <a:solidFill>
                    <a:srgbClr val="000000"/>
                  </a:solidFill>
                  <a:latin typeface="Verdana" pitchFamily="34" charset="0"/>
                </a:rPr>
                <a:t>GP</a:t>
              </a:r>
              <a:endParaRPr lang="en-US" sz="16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87" y="2285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0">
                  <a:solidFill>
                    <a:srgbClr val="000000"/>
                  </a:solidFill>
                  <a:latin typeface="Verdana" pitchFamily="34" charset="0"/>
                </a:rPr>
                <a:t>I</a:t>
              </a:r>
              <a:r>
                <a:rPr lang="en-US" sz="1600" b="0" baseline="-25000">
                  <a:solidFill>
                    <a:srgbClr val="000000"/>
                  </a:solidFill>
                  <a:latin typeface="Verdana" pitchFamily="34" charset="0"/>
                </a:rPr>
                <a:t>B</a:t>
              </a:r>
              <a:endParaRPr lang="en-US" sz="16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387" y="2812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0">
                  <a:solidFill>
                    <a:srgbClr val="000000"/>
                  </a:solidFill>
                  <a:latin typeface="Verdana" pitchFamily="34" charset="0"/>
                </a:rPr>
                <a:t>I</a:t>
              </a:r>
              <a:r>
                <a:rPr lang="en-US" sz="1600" b="0" baseline="-25000">
                  <a:solidFill>
                    <a:srgbClr val="000000"/>
                  </a:solidFill>
                  <a:latin typeface="Verdana" pitchFamily="34" charset="0"/>
                </a:rPr>
                <a:t>R</a:t>
              </a:r>
              <a:endParaRPr lang="en-US" sz="16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558" y="2383"/>
              <a:ext cx="755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 type="oval" w="med" len="med"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558" y="2951"/>
              <a:ext cx="1133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 type="oval" w="med" len="med"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48" y="2522"/>
              <a:ext cx="5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0">
                  <a:solidFill>
                    <a:srgbClr val="000000"/>
                  </a:solidFill>
                  <a:sym typeface="Symbol" pitchFamily="18" charset="2"/>
                </a:rPr>
                <a:t>High </a:t>
              </a:r>
              <a:r>
                <a:rPr lang="en-US" sz="1600" b="0">
                  <a:solidFill>
                    <a:srgbClr val="000000"/>
                  </a:solidFill>
                  <a:latin typeface="Verdana" pitchFamily="34" charset="0"/>
                </a:rPr>
                <a:t>GP</a:t>
              </a:r>
              <a:endParaRPr lang="en-US" sz="16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38317" y="5847501"/>
            <a:ext cx="5241600" cy="407447"/>
            <a:chOff x="990600" y="5715000"/>
            <a:chExt cx="4038600" cy="29095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990600" y="5715000"/>
              <a:ext cx="4038600" cy="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278443" y="5808153"/>
              <a:ext cx="1773238" cy="1978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a-DK" sz="1200" dirty="0" err="1" smtClean="0">
                  <a:solidFill>
                    <a:srgbClr val="000000"/>
                  </a:solidFill>
                </a:rPr>
                <a:t>Wavelength</a:t>
              </a:r>
              <a:r>
                <a:rPr lang="da-DK" sz="1200" dirty="0" smtClean="0">
                  <a:solidFill>
                    <a:srgbClr val="000000"/>
                  </a:solidFill>
                </a:rPr>
                <a:t> (nm)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54000" y="27048"/>
            <a:ext cx="8519584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smtClean="0"/>
              <a:t>Generalized Polarization function (GP):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 smtClean="0"/>
              <a:t>- </a:t>
            </a:r>
            <a:r>
              <a:rPr lang="en-US" sz="2000" dirty="0" smtClean="0"/>
              <a:t>Assumes 2 states (high and low water dipolar relaxation).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09397" y="4472461"/>
            <a:ext cx="908454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unrelaxed</a:t>
            </a:r>
          </a:p>
          <a:p>
            <a:endParaRPr lang="en-GB" sz="1400" dirty="0" smtClean="0"/>
          </a:p>
          <a:p>
            <a:pPr>
              <a:lnSpc>
                <a:spcPct val="70000"/>
              </a:lnSpc>
            </a:pPr>
            <a:r>
              <a:rPr lang="en-GB" sz="1400" dirty="0" smtClean="0"/>
              <a:t>relaxed</a:t>
            </a:r>
            <a:endParaRPr lang="en-GB" sz="1400" dirty="0"/>
          </a:p>
        </p:txBody>
      </p:sp>
      <p:pic>
        <p:nvPicPr>
          <p:cNvPr id="37" name="Picture 36" descr="Figure 2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t="14660" r="18370" b="8793"/>
          <a:stretch/>
        </p:blipFill>
        <p:spPr>
          <a:xfrm>
            <a:off x="6413681" y="738912"/>
            <a:ext cx="2674002" cy="240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7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ACDAN GP oscillates in antiphase with NADH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4397480" cy="484532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091352" cy="32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4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ACDAN GP oscillates in phase with ATP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140018" cy="473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4154487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2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ACDAN co-localizes with CFDA, a probe used to measure cytoplasmic pH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84" y="1772816"/>
            <a:ext cx="6744624" cy="488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9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6509856" cy="53732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Null mutations affect oscillations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348880"/>
            <a:ext cx="43878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58" y="1772816"/>
            <a:ext cx="3312368" cy="482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605831" y="2348880"/>
            <a:ext cx="1635283" cy="1230992"/>
            <a:chOff x="6605831" y="2348880"/>
            <a:chExt cx="1635283" cy="1230992"/>
          </a:xfrm>
        </p:grpSpPr>
        <p:sp>
          <p:nvSpPr>
            <p:cNvPr id="4" name="TextBox 3"/>
            <p:cNvSpPr txBox="1"/>
            <p:nvPr/>
          </p:nvSpPr>
          <p:spPr>
            <a:xfrm>
              <a:off x="6660232" y="2348880"/>
              <a:ext cx="158088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Supercritical </a:t>
              </a:r>
              <a:r>
                <a:rPr lang="en-US" sz="1400" dirty="0" err="1" smtClean="0"/>
                <a:t>Hopf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/>
                <a:t>bifurcations</a:t>
              </a:r>
              <a:endParaRPr lang="en-US" sz="14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6605831" y="2715776"/>
              <a:ext cx="72008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236296" y="2708920"/>
              <a:ext cx="792088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H="1" flipV="1">
            <a:off x="3635896" y="3147824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995936" y="3579872"/>
            <a:ext cx="360040" cy="353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95936" y="3579872"/>
            <a:ext cx="360040" cy="929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55976" y="3132837"/>
            <a:ext cx="13163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different</a:t>
            </a:r>
          </a:p>
          <a:p>
            <a:r>
              <a:rPr lang="en-US" sz="1400" dirty="0" smtClean="0"/>
              <a:t>Strains with</a:t>
            </a:r>
          </a:p>
          <a:p>
            <a:r>
              <a:rPr lang="en-US" sz="1400" dirty="0" smtClean="0"/>
              <a:t>Null mutation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5" y="5805264"/>
            <a:ext cx="4927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Mutations are in genes coding for glycolytic enzymes, mitochondrial enzymes, </a:t>
            </a:r>
            <a:r>
              <a:rPr lang="en-US" dirty="0" err="1" smtClean="0"/>
              <a:t>ATPases</a:t>
            </a:r>
            <a:endParaRPr lang="en-US" dirty="0" smtClean="0"/>
          </a:p>
          <a:p>
            <a:r>
              <a:rPr lang="en-US" dirty="0" smtClean="0"/>
              <a:t>Actin polymerization, </a:t>
            </a:r>
            <a:r>
              <a:rPr lang="en-US" dirty="0" err="1" smtClean="0"/>
              <a:t>micotubule</a:t>
            </a:r>
            <a:r>
              <a:rPr lang="en-US" dirty="0" smtClean="0"/>
              <a:t>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4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75476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Glycolysis in yeast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12898"/>
            <a:ext cx="451596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79367" y="192229"/>
            <a:ext cx="7831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chemeClr val="bg1"/>
                </a:solidFill>
                <a:cs typeface="Times New Roman"/>
              </a:rPr>
              <a:t>The</a:t>
            </a:r>
            <a:r>
              <a:rPr lang="es-ES_tradnl" sz="32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s-ES_tradnl" sz="3200" b="1" dirty="0" err="1">
                <a:solidFill>
                  <a:schemeClr val="bg1"/>
                </a:solidFill>
                <a:cs typeface="Times New Roman"/>
              </a:rPr>
              <a:t>work</a:t>
            </a:r>
            <a:r>
              <a:rPr lang="es-ES_tradnl" sz="3200" b="1" dirty="0">
                <a:solidFill>
                  <a:schemeClr val="bg1"/>
                </a:solidFill>
                <a:cs typeface="Times New Roman"/>
              </a:rPr>
              <a:t> of Gilbert </a:t>
            </a:r>
            <a:r>
              <a:rPr lang="es-ES_tradnl" sz="3200" b="1" dirty="0" err="1">
                <a:solidFill>
                  <a:schemeClr val="bg1"/>
                </a:solidFill>
                <a:cs typeface="Times New Roman"/>
              </a:rPr>
              <a:t>Ning</a:t>
            </a:r>
            <a:r>
              <a:rPr lang="es-ES_tradnl" sz="32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s-ES_tradnl" sz="3200" b="1" dirty="0" err="1">
                <a:solidFill>
                  <a:schemeClr val="bg1"/>
                </a:solidFill>
                <a:cs typeface="Times New Roman"/>
              </a:rPr>
              <a:t>Ling</a:t>
            </a:r>
            <a:r>
              <a:rPr lang="es-ES_tradnl" sz="3200" b="1" dirty="0">
                <a:solidFill>
                  <a:schemeClr val="bg1"/>
                </a:solidFill>
                <a:cs typeface="Times New Roman"/>
              </a:rPr>
              <a:t>:</a:t>
            </a:r>
          </a:p>
          <a:p>
            <a:pPr algn="ctr"/>
            <a:r>
              <a:rPr lang="es-ES_tradnl" sz="3200" b="1" dirty="0" err="1">
                <a:solidFill>
                  <a:schemeClr val="bg1"/>
                </a:solidFill>
                <a:cs typeface="Times New Roman"/>
              </a:rPr>
              <a:t>The</a:t>
            </a:r>
            <a:r>
              <a:rPr lang="es-ES_tradnl" sz="32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s-ES_tradnl" sz="3200" b="1" dirty="0" err="1">
                <a:solidFill>
                  <a:schemeClr val="bg1"/>
                </a:solidFill>
                <a:cs typeface="Times New Roman"/>
              </a:rPr>
              <a:t>Association-Induction</a:t>
            </a:r>
            <a:r>
              <a:rPr lang="es-ES_tradnl" sz="32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s-ES_tradnl" sz="3200" b="1" dirty="0" err="1">
                <a:solidFill>
                  <a:schemeClr val="bg1"/>
                </a:solidFill>
                <a:cs typeface="Times New Roman"/>
              </a:rPr>
              <a:t>hypothesis</a:t>
            </a:r>
            <a:endParaRPr lang="es-ES_tradnl" sz="3200" b="1" dirty="0">
              <a:solidFill>
                <a:schemeClr val="bg1"/>
              </a:solidFill>
              <a:cs typeface="Times New Roman"/>
            </a:endParaRP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438" y="1269447"/>
            <a:ext cx="6688152" cy="5191632"/>
          </a:xfrm>
          <a:prstGeom prst="rect">
            <a:avLst/>
          </a:prstGeom>
        </p:spPr>
      </p:pic>
      <p:pic>
        <p:nvPicPr>
          <p:cNvPr id="5" name="Imagen 4" descr="GNLing_you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10" y="270606"/>
            <a:ext cx="1461425" cy="18012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329" y="5976576"/>
            <a:ext cx="7997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G. Ling “Nano</a:t>
            </a:r>
            <a:r>
              <a:rPr lang="en-GB" sz="1400" dirty="0"/>
              <a:t>-protoplasm: the Ultimate Unit of </a:t>
            </a:r>
            <a:r>
              <a:rPr lang="en-GB" sz="1400" dirty="0" smtClean="0"/>
              <a:t>Life” </a:t>
            </a:r>
            <a:r>
              <a:rPr lang="en-US" sz="1400" dirty="0"/>
              <a:t>Physiol. Chem. Phys. &amp; Med. NMR (2007) 39: 111–234</a:t>
            </a:r>
            <a:endParaRPr lang="en-GB" sz="1400" dirty="0"/>
          </a:p>
        </p:txBody>
      </p:sp>
      <p:sp>
        <p:nvSpPr>
          <p:cNvPr id="2" name="Rectangle 1"/>
          <p:cNvSpPr/>
          <p:nvPr/>
        </p:nvSpPr>
        <p:spPr>
          <a:xfrm>
            <a:off x="194617" y="6304054"/>
            <a:ext cx="8808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/>
              <a:t>G. Ling “What Is Life Answered in Terms of Properties and Activities </a:t>
            </a:r>
            <a:r>
              <a:rPr lang="en-GB" sz="1400" dirty="0" smtClean="0"/>
              <a:t>of Auto</a:t>
            </a:r>
            <a:r>
              <a:rPr lang="en-GB" sz="1400" dirty="0"/>
              <a:t>-cooperative Assemblies of Molecules</a:t>
            </a:r>
            <a:r>
              <a:rPr lang="en-GB" sz="1400" dirty="0" smtClean="0"/>
              <a:t>, Atoms</a:t>
            </a:r>
            <a:r>
              <a:rPr lang="en-GB" sz="1400" dirty="0"/>
              <a:t>, Ions and Electrons Called Nano-protoplasm” </a:t>
            </a:r>
            <a:r>
              <a:rPr lang="en-US" sz="1400" dirty="0"/>
              <a:t>Physiol. Chem. Phys. &amp; Med. NMR (2012) 42: 1–</a:t>
            </a:r>
            <a:r>
              <a:rPr lang="en-US" sz="1400" dirty="0" smtClean="0"/>
              <a:t>64</a:t>
            </a:r>
            <a:r>
              <a:rPr lang="en-US" sz="1400" b="1" i="1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9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Yang-Ling isotherms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96706" y="3356992"/>
                <a:ext cx="5149852" cy="2552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a-DK" sz="1600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da-DK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a-DK" sz="16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a-DK" sz="1600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a-DK" sz="1600" b="0" i="1" smtClean="0"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da-DK" sz="1600" b="0" i="1" smtClean="0"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da-DK" sz="1600" b="0" i="1" smtClean="0">
                                      <a:latin typeface="Cambria Math"/>
                                    </a:rPr>
                                    <m:t>]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𝑜</m:t>
                                      </m:r>
                                    </m:sub>
                                    <m:sup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𝑜𝑜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GB" sz="1600" i="1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da-DK" sz="1600" b="0" i="1" smtClean="0">
                                                      <a:latin typeface="Cambria Math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GB" sz="1600" i="1">
                                                      <a:latin typeface="Cambria Math"/>
                                                    </a:rPr>
                                                    <m:t>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600" i="1">
                                                      <a:latin typeface="Cambria Math"/>
                                                    </a:rPr>
                                                    <m:t>𝑜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GB" sz="1600" i="1">
                                                      <a:latin typeface="Cambria Math"/>
                                                    </a:rPr>
                                                    <m:t>𝑜𝑜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  <m:r>
                                            <a:rPr lang="en-GB" sz="1600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600" i="1">
                                      <a:latin typeface="Cambria Math"/>
                                    </a:rPr>
                                    <m:t>+4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a-DK" sz="1600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600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latin typeface="Cambria Math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en-GB" sz="1600" i="1">
                                              <a:latin typeface="Cambria Math"/>
                                            </a:rPr>
                                            <m:t>𝑜𝑜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/>
                                    </a:rPr>
                                    <m:t>exp</m:t>
                                  </m:r>
                                  <m:r>
                                    <a:rPr lang="en-GB" sz="1600">
                                      <a:latin typeface="Cambria Math"/>
                                    </a:rPr>
                                    <m:t>⁡</m:t>
                                  </m:r>
                                  <m:r>
                                    <a:rPr lang="en-GB" sz="1600" i="1">
                                      <a:latin typeface="Cambria Math"/>
                                    </a:rPr>
                                    <m:t>(−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600" i="1">
                                              <a:latin typeface="Cambria Math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latin typeface="Cambria Math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𝑅𝑇</m:t>
                                      </m:r>
                                    </m:den>
                                  </m:f>
                                  <m:r>
                                    <a:rPr lang="en-GB" sz="16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a-DK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sz="16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da-DK" sz="16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da-DK" sz="1600" b="0" dirty="0" smtClean="0"/>
                  <a:t> </a:t>
                </a:r>
                <a:r>
                  <a:rPr lang="da-DK" sz="1600" b="0" dirty="0" err="1" smtClean="0"/>
                  <a:t>substrate</a:t>
                </a:r>
                <a:r>
                  <a:rPr lang="da-DK" sz="1600" b="0" dirty="0" smtClean="0"/>
                  <a:t> </a:t>
                </a:r>
                <a:r>
                  <a:rPr lang="da-DK" sz="1600" b="0" dirty="0" err="1" smtClean="0"/>
                  <a:t>concentration</a:t>
                </a:r>
                <a:endParaRPr lang="da-DK" sz="1600" b="0" dirty="0" smtClean="0"/>
              </a:p>
              <a:p>
                <a:endParaRPr lang="en-US" sz="1600" dirty="0" smtClean="0"/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        : dissociation constant for substrate</a:t>
                </a:r>
              </a:p>
              <a:p>
                <a:r>
                  <a:rPr lang="en-US" sz="1600" dirty="0" smtClean="0"/>
                  <a:t>       :  nearest neighbor interaction energy 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06" y="3356992"/>
                <a:ext cx="5149852" cy="2552302"/>
              </a:xfrm>
              <a:prstGeom prst="rect">
                <a:avLst/>
              </a:prstGeom>
              <a:blipFill rotWithShape="1">
                <a:blip r:embed="rId4"/>
                <a:stretch>
                  <a:fillRect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46363"/>
            <a:ext cx="37623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1513" y="2771636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absence of cardinal adsorbents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154329"/>
              </p:ext>
            </p:extLst>
          </p:nvPr>
        </p:nvGraphicFramePr>
        <p:xfrm>
          <a:off x="4380151" y="5217642"/>
          <a:ext cx="479881" cy="43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Ligning" r:id="rId6" imgW="266400" imgH="241200" progId="Equation.3">
                  <p:embed/>
                </p:oleObj>
              </mc:Choice>
              <mc:Fallback>
                <p:oleObj name="Ligning" r:id="rId6" imgW="266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80151" y="5217642"/>
                        <a:ext cx="479881" cy="434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602821"/>
              </p:ext>
            </p:extLst>
          </p:nvPr>
        </p:nvGraphicFramePr>
        <p:xfrm>
          <a:off x="4443713" y="5628280"/>
          <a:ext cx="218566" cy="281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Ligning" r:id="rId8" imgW="177480" imgH="228600" progId="Equation.3">
                  <p:embed/>
                </p:oleObj>
              </mc:Choice>
              <mc:Fallback>
                <p:oleObj name="Ligning" r:id="rId8" imgW="1774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43713" y="5628280"/>
                        <a:ext cx="218566" cy="281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3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theory can account for them 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88840"/>
            <a:ext cx="5699760" cy="440131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207712"/>
              </p:ext>
            </p:extLst>
          </p:nvPr>
        </p:nvGraphicFramePr>
        <p:xfrm>
          <a:off x="6012160" y="2996952"/>
          <a:ext cx="587243" cy="330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Ligning" r:id="rId5" imgW="406080" imgH="228600" progId="Equation.3">
                  <p:embed/>
                </p:oleObj>
              </mc:Choice>
              <mc:Fallback>
                <p:oleObj name="Ligning" r:id="rId5" imgW="4060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2160" y="2996952"/>
                        <a:ext cx="587243" cy="330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397682"/>
              </p:ext>
            </p:extLst>
          </p:nvPr>
        </p:nvGraphicFramePr>
        <p:xfrm>
          <a:off x="6228184" y="3859296"/>
          <a:ext cx="5873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Ligning" r:id="rId7" imgW="406080" imgH="228600" progId="Equation.3">
                  <p:embed/>
                </p:oleObj>
              </mc:Choice>
              <mc:Fallback>
                <p:oleObj name="Ligning" r:id="rId7" imgW="4060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859296"/>
                        <a:ext cx="5873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140360"/>
              </p:ext>
            </p:extLst>
          </p:nvPr>
        </p:nvGraphicFramePr>
        <p:xfrm>
          <a:off x="4572000" y="2636912"/>
          <a:ext cx="5873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Ligning" r:id="rId9" imgW="406080" imgH="228600" progId="Equation.3">
                  <p:embed/>
                </p:oleObj>
              </mc:Choice>
              <mc:Fallback>
                <p:oleObj name="Ligning" r:id="rId9" imgW="4060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36912"/>
                        <a:ext cx="5873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2636912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Yang-Ling isotherm</a:t>
            </a:r>
          </a:p>
          <a:p>
            <a:endParaRPr lang="en-US" dirty="0" smtClean="0"/>
          </a:p>
          <a:p>
            <a:r>
              <a:rPr lang="en-US" dirty="0" smtClean="0"/>
              <a:t>Hyperbolic kinetics 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Positive cooperativity 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Negative cooperativity (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green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Furthermore there is no requirements for no of subunits or </a:t>
            </a:r>
            <a:r>
              <a:rPr lang="en-US" dirty="0" err="1" smtClean="0"/>
              <a:t>srtuctural</a:t>
            </a:r>
            <a:r>
              <a:rPr lang="en-US" dirty="0" smtClean="0"/>
              <a:t> changes (                 )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394478"/>
              </p:ext>
            </p:extLst>
          </p:nvPr>
        </p:nvGraphicFramePr>
        <p:xfrm>
          <a:off x="1403648" y="5748308"/>
          <a:ext cx="805871" cy="304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Ligning" r:id="rId11" imgW="469800" imgH="177480" progId="Equation.3">
                  <p:embed/>
                </p:oleObj>
              </mc:Choice>
              <mc:Fallback>
                <p:oleObj name="Ligning" r:id="rId11" imgW="4698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03648" y="5748308"/>
                        <a:ext cx="805871" cy="304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9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presence of cardinal adsorbents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47015" y="2852936"/>
                <a:ext cx="7416824" cy="3342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a-DK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a-DK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a-DK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da-DK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a-DK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𝑎𝑑𝑠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𝐹</m:t>
                              </m:r>
                            </m:den>
                          </m:f>
                          <m:r>
                            <a:rPr lang="en-GB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a-DK" b="0" i="1" smtClean="0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𝑎𝑑𝑠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𝐹</m:t>
                                  </m:r>
                                </m:den>
                              </m:f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a-DK" b="0" i="1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da-DK" b="0" i="1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da-DK" b="0" i="1" smtClean="0">
                                    <a:latin typeface="Cambria Math"/>
                                  </a:rPr>
                                  <m:t>]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𝑜𝑜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GB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a-DK" b="0" i="1" smtClean="0">
                                                <a:latin typeface="Cambria Math"/>
                                              </a:rPr>
                                              <m:t>[</m:t>
                                            </m:r>
                                            <m:r>
                                              <a:rPr lang="da-DK" b="0" i="1" smtClean="0">
                                                <a:latin typeface="Cambria Math"/>
                                              </a:rPr>
                                              <m:t>𝑆</m:t>
                                            </m:r>
                                            <m:r>
                                              <a:rPr lang="da-DK" b="0" i="1" smtClean="0">
                                                <a:latin typeface="Cambria Math"/>
                                              </a:rPr>
                                              <m:t>]</m:t>
                                            </m:r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𝐾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𝑜𝑜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/>
                                  </a:rPr>
                                  <m:t>+4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a-DK" b="0" i="1" smtClean="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</m:d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𝑜𝑜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</a:rPr>
                                  <m:t>exp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(−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i="1">
                                        <a:latin typeface="Cambria Math"/>
                                      </a:rPr>
                                      <m:t>𝑅𝑇</m:t>
                                    </m:r>
                                  </m:den>
                                </m:f>
                                <m:r>
                                  <a:rPr lang="en-GB" i="1">
                                    <a:latin typeface="Cambria Math"/>
                                  </a:rPr>
                                  <m:t>)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GB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𝑜𝑜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GB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da-DK" b="0" i="1" smtClean="0">
                                                    <a:latin typeface="Cambria Math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𝐾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𝑜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𝑜𝑜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/>
                                  </a:rPr>
                                  <m:t>+4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a-DK" b="0" i="1" smtClean="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</m:d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𝑜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𝑜𝑜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</a:rPr>
                                  <m:t>exp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(−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i="1">
                                        <a:latin typeface="Cambria Math"/>
                                      </a:rPr>
                                      <m:t>𝑅𝑇</m:t>
                                    </m:r>
                                  </m:den>
                                </m:f>
                                <m:r>
                                  <a:rPr lang="en-GB" i="1">
                                    <a:latin typeface="Cambria Math"/>
                                  </a:rPr>
                                  <m:t>)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GB" dirty="0"/>
                  <a:t> and</a:t>
                </a:r>
                <a:endParaRPr lang="en-US" dirty="0"/>
              </a:p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a-DK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𝑎𝑑𝑠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/>
                                        <a:sym typeface="Symbol"/>
                                      </a:rPr>
                                      <m:t>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𝑜𝑜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GB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da-DK" b="0" i="1" smtClean="0">
                                                    <a:latin typeface="Cambria Math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GB" i="1">
                                                    <a:latin typeface="Cambria Math"/>
                                                    <a:sym typeface="Symbol"/>
                                                  </a:rPr>
                                                  <m:t>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𝑜𝑜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/>
                                  </a:rPr>
                                  <m:t>+4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a-DK" b="0" i="1" smtClean="0"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  <a:sym typeface="Symbol"/>
                                          </a:rPr>
                                          <m:t>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𝑜𝑜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</a:rPr>
                                  <m:t>exp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(−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/>
                                      </a:rPr>
                                      <m:t>𝛤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/>
                                      </a:rPr>
                                      <m:t>𝑅𝑇</m:t>
                                    </m:r>
                                  </m:den>
                                </m:f>
                                <m:r>
                                  <a:rPr lang="en-GB" i="1">
                                    <a:latin typeface="Cambria Math"/>
                                  </a:rPr>
                                  <m:t>)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015" y="2852936"/>
                <a:ext cx="7416824" cy="3342005"/>
              </a:xfrm>
              <a:prstGeom prst="rect">
                <a:avLst/>
              </a:prstGeom>
              <a:blipFill rotWithShape="1">
                <a:blip r:embed="rId3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8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presence of cardinal </a:t>
            </a:r>
            <a:r>
              <a:rPr lang="en-US" dirty="0" err="1" smtClean="0"/>
              <a:t>adsorent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1"/>
            <a:ext cx="5724525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3591" y="504453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 of PFK activity by the polarity of water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244877" cy="4526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13383" y="4005064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397279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2330" y="547658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(ADP)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12852" y="5476582"/>
            <a:ext cx="73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(ATP)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11561" y="2060848"/>
                <a:ext cx="7668840" cy="4464495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𝐴𝑇𝑃</m:t>
                            </m:r>
                          </m:e>
                        </m:d>
                      </m:num>
                      <m:den>
                        <m:r>
                          <a:rPr lang="en-GB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𝑣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𝑃𝐹𝐾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                        (</m:t>
                    </m:r>
                    <m:r>
                      <a:rPr lang="da-DK" b="0" i="1" smtClean="0">
                        <a:latin typeface="Cambria Math"/>
                      </a:rPr>
                      <m:t>1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𝐴𝐷𝑃</m:t>
                            </m:r>
                          </m:e>
                        </m:d>
                      </m:num>
                      <m:den>
                        <m:r>
                          <a:rPr lang="en-GB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𝑃𝐹𝐾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𝐴𝐷𝑃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           </m:t>
                    </m:r>
                    <m:r>
                      <a:rPr lang="da-DK" b="0" i="1" smtClean="0">
                        <a:latin typeface="Cambria Math"/>
                      </a:rPr>
                      <m:t>(2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GB" dirty="0"/>
                  <a:t>where </a:t>
                </a:r>
                <a:r>
                  <a:rPr lang="en-GB" i="1" dirty="0" err="1"/>
                  <a:t>v</a:t>
                </a:r>
                <a:r>
                  <a:rPr lang="en-GB" i="1" baseline="-25000" dirty="0" err="1"/>
                  <a:t>PFK</a:t>
                </a:r>
                <a:r>
                  <a:rPr lang="en-GB" dirty="0"/>
                  <a:t> is defined by</a:t>
                </a:r>
                <a:r>
                  <a:rPr lang="en-GB" dirty="0" smtClean="0"/>
                  <a:t>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𝑃𝐹𝐾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𝑉</m:t>
                    </m:r>
                    <m:r>
                      <a:rPr lang="en-GB" i="1">
                        <a:latin typeface="Cambria Math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𝐴𝐷𝑃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𝑎𝑑𝑠</m:t>
                                </m:r>
                              </m:sub>
                            </m:sSub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𝐹</m:t>
                            </m:r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𝐴𝐷𝑃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𝑎𝑑𝑠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𝐹</m:t>
                                </m:r>
                              </m:den>
                            </m:f>
                          </m:e>
                        </m:d>
                        <m:r>
                          <a:rPr lang="en-GB" i="1">
                            <a:latin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,</m:t>
                    </m:r>
                  </m:oMath>
                </a14:m>
                <a:endParaRPr lang="en-US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𝐴𝑇𝑃</m:t>
                                    </m:r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𝑜𝑜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GB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𝐴𝑇𝑃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𝐾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𝑜𝑜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/>
                                  </a:rPr>
                                  <m:t>+4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𝐴𝑇𝑃</m:t>
                                        </m:r>
                                      </m:e>
                                    </m:d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𝑜𝑜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</a:rPr>
                                  <m:t>exp</m:t>
                                </m:r>
                                <m:r>
                                  <a:rPr lang="en-GB">
                                    <a:latin typeface="Cambria Math"/>
                                  </a:rPr>
                                  <m:t>⁡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(−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i="1">
                                        <a:latin typeface="Cambria Math"/>
                                      </a:rPr>
                                      <m:t>𝑅𝑇</m:t>
                                    </m:r>
                                  </m:den>
                                </m:f>
                                <m:r>
                                  <a:rPr lang="en-GB" i="1">
                                    <a:latin typeface="Cambria Math"/>
                                  </a:rPr>
                                  <m:t>)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GB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𝐴𝑇𝑃</m:t>
                                    </m:r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𝑜𝑜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GB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𝐴𝑇𝑃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𝐾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𝑜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𝑜𝑜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/>
                                  </a:rPr>
                                  <m:t>+4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𝐴𝑇𝑃</m:t>
                                        </m:r>
                                      </m:e>
                                    </m:d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𝑜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𝑜𝑜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</a:rPr>
                                  <m:t>exp</m:t>
                                </m:r>
                                <m:r>
                                  <a:rPr lang="en-GB">
                                    <a:latin typeface="Cambria Math"/>
                                  </a:rPr>
                                  <m:t>⁡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(−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i="1">
                                        <a:latin typeface="Cambria Math"/>
                                      </a:rPr>
                                      <m:t>𝑅𝑇</m:t>
                                    </m:r>
                                  </m:den>
                                </m:f>
                                <m:r>
                                  <a:rPr lang="en-GB" i="1">
                                    <a:latin typeface="Cambria Math"/>
                                  </a:rPr>
                                  <m:t>)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GB" dirty="0"/>
                  <a:t> and</a:t>
                </a:r>
                <a:endParaRPr lang="en-US" dirty="0"/>
              </a:p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𝐴𝐷𝑃</m:t>
                                </m:r>
                              </m:e>
                            </m:d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𝑎𝑑𝑠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𝐴𝐷𝑃</m:t>
                                    </m:r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/>
                                        <a:sym typeface="Symbol"/>
                                      </a:rPr>
                                      <m:t>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𝑜𝑜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GB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𝐴𝐷𝑃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GB" i="1">
                                                    <a:latin typeface="Cambria Math"/>
                                                    <a:sym typeface="Symbol"/>
                                                  </a:rPr>
                                                  <m:t>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GB" i="1">
                                                    <a:latin typeface="Cambria Math"/>
                                                  </a:rPr>
                                                  <m:t>𝑜𝑜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/>
                                  </a:rPr>
                                  <m:t>+4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𝐴𝐷𝑃</m:t>
                                        </m:r>
                                      </m:e>
                                    </m:d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  <a:sym typeface="Symbol"/>
                                          </a:rPr>
                                          <m:t>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𝑜𝑜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</a:rPr>
                                  <m:t>exp</m:t>
                                </m:r>
                                <m:r>
                                  <a:rPr lang="en-GB">
                                    <a:latin typeface="Cambria Math"/>
                                  </a:rPr>
                                  <m:t>⁡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(−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/>
                                      </a:rPr>
                                      <m:t>𝛤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/>
                                      </a:rPr>
                                      <m:t>𝑅𝑇</m:t>
                                    </m:r>
                                  </m:den>
                                </m:f>
                                <m:r>
                                  <a:rPr lang="en-GB" i="1">
                                    <a:latin typeface="Cambria Math"/>
                                  </a:rPr>
                                  <m:t>)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1" y="2060848"/>
                <a:ext cx="7668840" cy="4464495"/>
              </a:xfrm>
              <a:blipFill rotWithShape="1">
                <a:blip r:embed="rId4"/>
                <a:stretch>
                  <a:fillRect l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Equations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775812"/>
              </p:ext>
            </p:extLst>
          </p:nvPr>
        </p:nvGraphicFramePr>
        <p:xfrm>
          <a:off x="6372200" y="2132856"/>
          <a:ext cx="1581770" cy="1481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Ligning" r:id="rId5" imgW="1002960" imgH="939600" progId="Equation.3">
                  <p:embed/>
                </p:oleObj>
              </mc:Choice>
              <mc:Fallback>
                <p:oleObj name="Ligning" r:id="rId5" imgW="100296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2200" y="2132856"/>
                        <a:ext cx="1581770" cy="1481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4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ADP on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PFK</a:t>
            </a:r>
            <a:endParaRPr lang="en-US" baseline="-25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43608" y="1810969"/>
            <a:ext cx="6222104" cy="4862263"/>
            <a:chOff x="1043608" y="1810969"/>
            <a:chExt cx="6222104" cy="48622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1810969"/>
              <a:ext cx="6222104" cy="486226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699227" y="3889576"/>
              <a:ext cx="11464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v</a:t>
              </a:r>
              <a:r>
                <a:rPr lang="en-US" b="1" baseline="-25000" dirty="0" err="1" smtClean="0"/>
                <a:t>PFK</a:t>
              </a:r>
              <a:r>
                <a:rPr lang="en-US" b="1" baseline="-25000" dirty="0" smtClean="0"/>
                <a:t> </a:t>
              </a:r>
              <a:r>
                <a:rPr lang="en-US" b="1" dirty="0" smtClean="0"/>
                <a:t> (</a:t>
              </a:r>
              <a:r>
                <a:rPr lang="en-US" b="1" dirty="0" err="1" smtClean="0"/>
                <a:t>a.u</a:t>
              </a:r>
              <a:r>
                <a:rPr lang="en-US" b="1" dirty="0" smtClean="0"/>
                <a:t>.)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984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equations continued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619672" y="3140968"/>
                <a:ext cx="5742384" cy="11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da-DK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𝑑𝑝</m:t>
                        </m:r>
                      </m:num>
                      <m:den>
                        <m:r>
                          <a:rPr lang="da-DK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𝑑𝑡</m:t>
                        </m:r>
                      </m:den>
                    </m:f>
                    <m:r>
                      <a:rPr lang="en-GB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𝐴𝑇𝑃</m:t>
                                    </m:r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𝑐</m:t>
                                    </m:r>
                                    <m:r>
                                      <a:rPr lang="en-GB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𝑜𝑜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GB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MS Mincho"/>
                                                <a:cs typeface="Times New Roman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effectLst/>
                                                    <a:latin typeface="Cambria Math"/>
                                                    <a:ea typeface="MS Mincho"/>
                                                    <a:cs typeface="Times New Roman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i="1">
                                                    <a:effectLst/>
                                                    <a:latin typeface="Cambria Math"/>
                                                    <a:ea typeface="MS Mincho"/>
                                                    <a:cs typeface="Times New Roman"/>
                                                  </a:rPr>
                                                  <m:t>𝐴𝑇𝑃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effectLst/>
                                                    <a:latin typeface="Cambria Math"/>
                                                    <a:ea typeface="MS Mincho"/>
                                                    <a:cs typeface="Times New Roman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GB" i="1">
                                                    <a:effectLst/>
                                                    <a:latin typeface="Cambria Math"/>
                                                    <a:ea typeface="MS Mincho"/>
                                                    <a:cs typeface="Times New Roman"/>
                                                  </a:rPr>
                                                  <m:t>𝐾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i="1">
                                                    <a:effectLst/>
                                                    <a:latin typeface="Cambria Math"/>
                                                    <a:ea typeface="MS Mincho"/>
                                                    <a:cs typeface="Times New Roman"/>
                                                  </a:rPr>
                                                  <m:t>𝑐</m:t>
                                                </m:r>
                                                <m:r>
                                                  <a:rPr lang="en-GB" i="1">
                                                    <a:effectLst/>
                                                    <a:latin typeface="Cambria Math"/>
                                                    <a:ea typeface="MS Mincho"/>
                                                    <a:cs typeface="Times New Roman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GB" i="1">
                                                    <a:effectLst/>
                                                    <a:latin typeface="Cambria Math"/>
                                                    <a:ea typeface="MS Mincho"/>
                                                    <a:cs typeface="Times New Roman"/>
                                                  </a:rPr>
                                                  <m:t>𝑜𝑜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GB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+4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𝐴𝑇𝑃</m:t>
                                        </m:r>
                                      </m:e>
                                    </m:d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𝑐</m:t>
                                        </m:r>
                                        <m:r>
                                          <a:rPr lang="en-GB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𝑜𝑜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GB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𝑒𝑥𝑝</m:t>
                                </m:r>
                                <m:r>
                                  <a:rPr lang="en-GB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⁡(−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𝑐</m:t>
                                        </m:r>
                                        <m:r>
                                          <a:rPr lang="en-GB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𝑅𝑇</m:t>
                                    </m:r>
                                  </m:den>
                                </m:f>
                                <m:r>
                                  <a:rPr lang="en-GB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)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GB" i="1" smtClean="0">
                        <a:effectLst/>
                        <a:latin typeface="Cambria Math"/>
                        <a:ea typeface="Cambria Math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en-GB" i="1" smtClean="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da-DK" b="0" i="1" smtClean="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  <m:t>𝑘</m:t>
                        </m:r>
                      </m:e>
                      <m:sub>
                        <m:r>
                          <a:rPr lang="da-DK" b="0" i="1" smtClean="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  <m:t>𝑜</m:t>
                        </m:r>
                      </m:sub>
                    </m:sSub>
                    <m:r>
                      <a:rPr lang="da-DK" b="0" i="1" smtClean="0">
                        <a:effectLst/>
                        <a:latin typeface="Cambria Math"/>
                        <a:ea typeface="Cambria Math"/>
                        <a:cs typeface="Times New Roman"/>
                      </a:rPr>
                      <m:t>𝑝</m:t>
                    </m:r>
                    <m:r>
                      <a:rPr lang="da-DK" b="0" i="1" smtClean="0">
                        <a:effectLst/>
                        <a:latin typeface="Cambria Math"/>
                        <a:ea typeface="Cambria Math"/>
                        <a:cs typeface="Times New Roman"/>
                      </a:rPr>
                      <m:t>     (3)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140968"/>
                <a:ext cx="5742384" cy="11269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3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of model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5284815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40152" y="2648839"/>
            <a:ext cx="2820908" cy="2791522"/>
            <a:chOff x="5940152" y="2648839"/>
            <a:chExt cx="2820908" cy="2791522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708920"/>
              <a:ext cx="2820908" cy="273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516215" y="2648839"/>
              <a:ext cx="20265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Experimental phase plot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488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:\Celcom\Larsf\ATP-nanosensor\iBiology\figures\Fi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3752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S:\Celcom\Larsf\ATP-nanosensor\iBiology\figures\Fig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09429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1393202"/>
            <a:ext cx="743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prstClr val="black"/>
                </a:solidFill>
              </a:rPr>
              <a:t>Ethanol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8691" y="2974929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prstClr val="black"/>
                </a:solidFill>
              </a:rPr>
              <a:t>NADH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8197" y="4646711"/>
            <a:ext cx="455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prstClr val="black"/>
                </a:solidFill>
              </a:rPr>
              <a:t>ATP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139782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prstClr val="black"/>
                </a:solidFill>
              </a:rPr>
              <a:t>NADH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8810" y="2979547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prstClr val="black"/>
                </a:solidFill>
                <a:sym typeface="Symbol"/>
              </a:rPr>
              <a:t></a:t>
            </a:r>
            <a:r>
              <a:rPr lang="da-DK" sz="1400" baseline="-25000" dirty="0">
                <a:solidFill>
                  <a:prstClr val="black"/>
                </a:solidFill>
                <a:sym typeface="Symbol"/>
              </a:rPr>
              <a:t>m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0525" y="4646710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prstClr val="black"/>
                </a:solidFill>
              </a:rPr>
              <a:t>pH</a:t>
            </a:r>
            <a:r>
              <a:rPr lang="da-DK" sz="1400" baseline="-25000" dirty="0" err="1" smtClean="0">
                <a:solidFill>
                  <a:prstClr val="black"/>
                </a:solidFill>
              </a:rPr>
              <a:t>i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09" y="76200"/>
            <a:ext cx="8229600" cy="1143000"/>
          </a:xfrm>
        </p:spPr>
        <p:txBody>
          <a:bodyPr/>
          <a:lstStyle/>
          <a:p>
            <a:r>
              <a:rPr lang="da-DK" b="1" dirty="0" err="1" smtClean="0"/>
              <a:t>Glycolytic</a:t>
            </a:r>
            <a:r>
              <a:rPr lang="da-DK" b="1" dirty="0" smtClean="0"/>
              <a:t> oscillations in </a:t>
            </a:r>
            <a:r>
              <a:rPr lang="da-DK" b="1" dirty="0" err="1" smtClean="0"/>
              <a:t>yeast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745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of </a:t>
            </a:r>
            <a:r>
              <a:rPr lang="en-US" dirty="0" err="1" smtClean="0"/>
              <a:t>Hopf</a:t>
            </a:r>
            <a:r>
              <a:rPr lang="en-US" dirty="0" smtClean="0"/>
              <a:t> bifurcations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5" y="1556792"/>
            <a:ext cx="3427990" cy="515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48064" y="1546366"/>
            <a:ext cx="3309937" cy="4846457"/>
            <a:chOff x="5148064" y="1546366"/>
            <a:chExt cx="3309937" cy="4846457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563648"/>
              <a:ext cx="3309937" cy="482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084168" y="1546366"/>
              <a:ext cx="15696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Experimental data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39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Polarity of water in one domain may couple to another domain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88034" y="2124927"/>
            <a:ext cx="5662075" cy="4304602"/>
            <a:chOff x="3481925" y="2124927"/>
            <a:chExt cx="5662075" cy="4304602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925" y="2124927"/>
              <a:ext cx="5194845" cy="368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732240" y="5229200"/>
              <a:ext cx="24117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Nile Red is localized in hydrophobic domains where glycolysis is absent.</a:t>
              </a:r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" y="2055765"/>
            <a:ext cx="3564830" cy="37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model of glycolysis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3774043" cy="486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of detailed model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760640" cy="292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91680" y="4233746"/>
            <a:ext cx="5323111" cy="2509047"/>
            <a:chOff x="1691680" y="4233746"/>
            <a:chExt cx="5323111" cy="2509047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437112"/>
              <a:ext cx="2226767" cy="2305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233746"/>
              <a:ext cx="2520280" cy="2493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87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4000" y="3521"/>
            <a:ext cx="8519584" cy="661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457200">
              <a:lnSpc>
                <a:spcPct val="110000"/>
              </a:lnSpc>
            </a:pPr>
            <a:r>
              <a:rPr lang="en-US" sz="3600" b="1" dirty="0" smtClean="0">
                <a:solidFill>
                  <a:prstClr val="black"/>
                </a:solidFill>
              </a:rPr>
              <a:t>Conclusions: 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marL="342900" indent="-342900" algn="just" defTabSz="457200">
              <a:lnSpc>
                <a:spcPct val="110000"/>
              </a:lnSpc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</a:rPr>
              <a:t>Our results provide the first direct spatial and temporal evidence of the intracellular aqueous phase as a medium exhibiting fast and coherent coupling of an intensive (scale invariant) cellular property with metabolic processes.</a:t>
            </a:r>
          </a:p>
          <a:p>
            <a:pPr marL="342900" indent="-342900" algn="just" defTabSz="457200">
              <a:lnSpc>
                <a:spcPct val="110000"/>
              </a:lnSpc>
              <a:buFontTx/>
              <a:buChar char="-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 algn="just" defTabSz="457200">
              <a:lnSpc>
                <a:spcPct val="110000"/>
              </a:lnSpc>
              <a:buFontTx/>
              <a:buChar char="-"/>
            </a:pPr>
            <a:r>
              <a:rPr lang="en-US" sz="2000" dirty="0">
                <a:solidFill>
                  <a:prstClr val="black"/>
                </a:solidFill>
              </a:rPr>
              <a:t>As metabolism oscillates so do interfacial water dynamics; as D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O makes the system "heavier", all oscillations are synchronously slowed down. The chemistry and physics of the system are thus bi-directionally coupled.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 algn="just" defTabSz="457200">
              <a:lnSpc>
                <a:spcPct val="110000"/>
              </a:lnSpc>
              <a:buFontTx/>
              <a:buChar char="-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 algn="just" defTabSz="457200"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</a:rPr>
              <a:t>Considering </a:t>
            </a:r>
            <a:r>
              <a:rPr lang="en-US" sz="2000" dirty="0">
                <a:solidFill>
                  <a:prstClr val="black"/>
                </a:solidFill>
              </a:rPr>
              <a:t>that polymerization/</a:t>
            </a:r>
            <a:r>
              <a:rPr lang="en-US" sz="2000" dirty="0" err="1">
                <a:solidFill>
                  <a:prstClr val="black"/>
                </a:solidFill>
              </a:rPr>
              <a:t>depolymerization</a:t>
            </a:r>
            <a:r>
              <a:rPr lang="en-US" sz="2000" dirty="0">
                <a:solidFill>
                  <a:prstClr val="black"/>
                </a:solidFill>
              </a:rPr>
              <a:t> of cytoskeletal structures is strongly dependent on ATP and ATPase </a:t>
            </a:r>
            <a:r>
              <a:rPr lang="en-US" sz="2000" dirty="0" smtClean="0">
                <a:solidFill>
                  <a:prstClr val="black"/>
                </a:solidFill>
              </a:rPr>
              <a:t>activity, </a:t>
            </a:r>
            <a:r>
              <a:rPr lang="en-US" sz="2000" dirty="0">
                <a:solidFill>
                  <a:prstClr val="black"/>
                </a:solidFill>
              </a:rPr>
              <a:t>it is reasonable to suppose that ATP acts on the overall state of the cytoskeleton and that this impacts dipolar relaxation of the aqueous phase, possibly due to changes in viscoelastic </a:t>
            </a:r>
            <a:r>
              <a:rPr lang="en-US" sz="2000" dirty="0" smtClean="0">
                <a:solidFill>
                  <a:prstClr val="black"/>
                </a:solidFill>
              </a:rPr>
              <a:t>properties of the media. </a:t>
            </a:r>
          </a:p>
          <a:p>
            <a:pPr marL="342900" indent="-342900" algn="just" defTabSz="457200">
              <a:buFontTx/>
              <a:buChar char="-"/>
            </a:pPr>
            <a:endParaRPr lang="en-US" sz="2000" dirty="0">
              <a:solidFill>
                <a:srgbClr val="FF0000"/>
              </a:solidFill>
            </a:endParaRPr>
          </a:p>
          <a:p>
            <a:pPr algn="just" defTabSz="457200">
              <a:lnSpc>
                <a:spcPct val="11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- This experimental results are well in line with G. Ling association-induction hypothesis (</a:t>
            </a:r>
            <a:r>
              <a:rPr lang="en-GB" sz="2000" dirty="0" smtClean="0">
                <a:solidFill>
                  <a:srgbClr val="FF0000"/>
                </a:solidFill>
              </a:rPr>
              <a:t>G</a:t>
            </a:r>
            <a:r>
              <a:rPr lang="en-GB" sz="2000" dirty="0">
                <a:solidFill>
                  <a:srgbClr val="FF0000"/>
                </a:solidFill>
              </a:rPr>
              <a:t>. </a:t>
            </a:r>
            <a:r>
              <a:rPr lang="en-GB" sz="2000" dirty="0" smtClean="0">
                <a:solidFill>
                  <a:srgbClr val="FF0000"/>
                </a:solidFill>
              </a:rPr>
              <a:t>Ling. </a:t>
            </a:r>
            <a:r>
              <a:rPr lang="en-US" sz="2000" dirty="0" smtClean="0">
                <a:solidFill>
                  <a:srgbClr val="FF0000"/>
                </a:solidFill>
              </a:rPr>
              <a:t>2007. </a:t>
            </a:r>
            <a:r>
              <a:rPr lang="en-GB" sz="2000" dirty="0" smtClean="0">
                <a:solidFill>
                  <a:srgbClr val="FF0000"/>
                </a:solidFill>
              </a:rPr>
              <a:t>“</a:t>
            </a:r>
            <a:r>
              <a:rPr lang="en-GB" sz="2000" dirty="0">
                <a:solidFill>
                  <a:srgbClr val="FF0000"/>
                </a:solidFill>
              </a:rPr>
              <a:t>Nano-protoplasm: the Ultimate Unit of Life” </a:t>
            </a:r>
            <a:r>
              <a:rPr lang="en-US" sz="2000" i="1" dirty="0">
                <a:solidFill>
                  <a:srgbClr val="FF0000"/>
                </a:solidFill>
              </a:rPr>
              <a:t>Physiol. Chem. Phys. &amp; Med. </a:t>
            </a:r>
            <a:r>
              <a:rPr lang="en-US" sz="2000" i="1" dirty="0" smtClean="0">
                <a:solidFill>
                  <a:srgbClr val="FF0000"/>
                </a:solidFill>
              </a:rPr>
              <a:t>NMR</a:t>
            </a:r>
            <a:r>
              <a:rPr lang="en-US" sz="2000" dirty="0" smtClean="0">
                <a:solidFill>
                  <a:srgbClr val="FF0000"/>
                </a:solidFill>
              </a:rPr>
              <a:t>,, </a:t>
            </a:r>
            <a:r>
              <a:rPr lang="en-US" sz="2000" dirty="0">
                <a:solidFill>
                  <a:srgbClr val="FF0000"/>
                </a:solidFill>
              </a:rPr>
              <a:t>39: 111–</a:t>
            </a:r>
            <a:r>
              <a:rPr lang="en-US" sz="2000" dirty="0" smtClean="0">
                <a:solidFill>
                  <a:srgbClr val="FF0000"/>
                </a:solidFill>
              </a:rPr>
              <a:t>234</a:t>
            </a:r>
            <a:r>
              <a:rPr lang="en-GB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6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D</a:t>
            </a:r>
            <a:r>
              <a:rPr lang="da-DK" b="1" baseline="-25000" dirty="0" smtClean="0"/>
              <a:t>2</a:t>
            </a:r>
            <a:r>
              <a:rPr lang="da-DK" b="1" dirty="0" smtClean="0"/>
              <a:t>O </a:t>
            </a:r>
            <a:r>
              <a:rPr lang="da-DK" b="1" dirty="0" err="1" smtClean="0"/>
              <a:t>decreases</a:t>
            </a:r>
            <a:r>
              <a:rPr lang="da-DK" b="1" dirty="0" smtClean="0"/>
              <a:t> the </a:t>
            </a:r>
            <a:r>
              <a:rPr lang="da-DK" b="1" dirty="0" err="1" smtClean="0"/>
              <a:t>frequency</a:t>
            </a:r>
            <a:endParaRPr lang="da-DK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1326244"/>
            <a:ext cx="8797925" cy="2745423"/>
            <a:chOff x="152400" y="1326244"/>
            <a:chExt cx="8797925" cy="27454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361537"/>
              <a:ext cx="8797925" cy="2710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190999" y="1326244"/>
              <a:ext cx="9605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400" b="1" dirty="0" smtClean="0"/>
                <a:t>NADH</a:t>
              </a:r>
              <a:endParaRPr lang="da-DK" sz="24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799" y="4036193"/>
            <a:ext cx="8645526" cy="2636829"/>
            <a:chOff x="304799" y="4036193"/>
            <a:chExt cx="8645526" cy="263682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9" y="4036193"/>
              <a:ext cx="8645526" cy="2636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985622" y="4098939"/>
              <a:ext cx="1165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 err="1" smtClean="0"/>
                <a:t>Frequency</a:t>
              </a:r>
              <a:endParaRPr lang="da-DK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699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Cell interior is crowded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and RNA amount to 300-400 g/l</a:t>
            </a:r>
          </a:p>
          <a:p>
            <a:r>
              <a:rPr lang="da-DK" dirty="0" smtClean="0"/>
              <a:t>Water </a:t>
            </a:r>
            <a:r>
              <a:rPr lang="da-DK" dirty="0" err="1" smtClean="0"/>
              <a:t>hydrates</a:t>
            </a:r>
            <a:r>
              <a:rPr lang="da-DK" dirty="0" smtClean="0"/>
              <a:t> </a:t>
            </a:r>
            <a:r>
              <a:rPr lang="da-DK" dirty="0" err="1"/>
              <a:t>membranes</a:t>
            </a:r>
            <a:r>
              <a:rPr lang="da-DK" dirty="0"/>
              <a:t> and large </a:t>
            </a:r>
            <a:r>
              <a:rPr lang="da-DK" dirty="0" err="1"/>
              <a:t>biomolecules</a:t>
            </a:r>
            <a:endParaRPr lang="en-US" dirty="0" smtClean="0"/>
          </a:p>
          <a:p>
            <a:r>
              <a:rPr lang="en-US" dirty="0" smtClean="0"/>
              <a:t>Hydration reduces the mobility of water</a:t>
            </a:r>
          </a:p>
          <a:p>
            <a:r>
              <a:rPr lang="en-US" dirty="0" smtClean="0"/>
              <a:t>Up to 70% of intracellular water is immobilized</a:t>
            </a:r>
          </a:p>
          <a:p>
            <a:r>
              <a:rPr lang="en-US" dirty="0" smtClean="0"/>
              <a:t>Water can form </a:t>
            </a:r>
            <a:r>
              <a:rPr lang="en-US" dirty="0"/>
              <a:t>of extended hydrogen bond networks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0" y="2788840"/>
            <a:ext cx="2356884" cy="185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Molecular crowding increases amount of bound water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6144977"/>
            <a:ext cx="512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Cheng </a:t>
            </a:r>
            <a:r>
              <a:rPr lang="de-DE" dirty="0" err="1" smtClean="0"/>
              <a:t>Lu</a:t>
            </a:r>
            <a:r>
              <a:rPr lang="de-DE" dirty="0" smtClean="0"/>
              <a:t> et al  J</a:t>
            </a:r>
            <a:r>
              <a:rPr lang="de-DE" dirty="0"/>
              <a:t>. Chem. Phys. </a:t>
            </a:r>
            <a:r>
              <a:rPr lang="de-DE" dirty="0" smtClean="0"/>
              <a:t>141(4) , </a:t>
            </a:r>
            <a:r>
              <a:rPr lang="de-DE" dirty="0"/>
              <a:t>045101 (2014)</a:t>
            </a:r>
            <a:endParaRPr lang="en-US" dirty="0"/>
          </a:p>
        </p:txBody>
      </p:sp>
      <p:pic>
        <p:nvPicPr>
          <p:cNvPr id="1026" name="Picture 2" descr="image of FIG. 1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4" y="1950640"/>
            <a:ext cx="415510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be 15"/>
          <p:cNvSpPr/>
          <p:nvPr/>
        </p:nvSpPr>
        <p:spPr>
          <a:xfrm>
            <a:off x="130743" y="1584400"/>
            <a:ext cx="4267200" cy="4009080"/>
          </a:xfrm>
          <a:prstGeom prst="cub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9" name="Group 18"/>
          <p:cNvGrpSpPr/>
          <p:nvPr/>
        </p:nvGrpSpPr>
        <p:grpSpPr>
          <a:xfrm>
            <a:off x="4419600" y="1552032"/>
            <a:ext cx="4649026" cy="4509243"/>
            <a:chOff x="4419600" y="1552032"/>
            <a:chExt cx="4649026" cy="4509243"/>
          </a:xfrm>
        </p:grpSpPr>
        <p:grpSp>
          <p:nvGrpSpPr>
            <p:cNvPr id="3" name="Group 2"/>
            <p:cNvGrpSpPr/>
            <p:nvPr/>
          </p:nvGrpSpPr>
          <p:grpSpPr>
            <a:xfrm>
              <a:off x="4419600" y="1552032"/>
              <a:ext cx="4649026" cy="4509243"/>
              <a:chOff x="4419600" y="1552032"/>
              <a:chExt cx="4649026" cy="4509243"/>
            </a:xfrm>
          </p:grpSpPr>
          <p:pic>
            <p:nvPicPr>
              <p:cNvPr id="1028" name="Picture 4" descr="image of FIG. 4.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1828800"/>
                <a:ext cx="4495800" cy="4232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181600" y="1552032"/>
                <a:ext cx="38870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Water-water hydrogen bonds lifetime distributions</a:t>
                </a:r>
              </a:p>
            </p:txBody>
          </p:sp>
        </p:grpSp>
        <p:sp>
          <p:nvSpPr>
            <p:cNvPr id="17" name="Left Brace 16"/>
            <p:cNvSpPr/>
            <p:nvPr/>
          </p:nvSpPr>
          <p:spPr>
            <a:xfrm>
              <a:off x="7010400" y="2209800"/>
              <a:ext cx="228600" cy="173523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80687" y="2730991"/>
              <a:ext cx="9995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No of</a:t>
              </a:r>
            </a:p>
            <a:p>
              <a:r>
                <a:rPr lang="da-DK" dirty="0" err="1" smtClean="0"/>
                <a:t>peptides</a:t>
              </a:r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41344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Water-water hydrogen bonds lifetime distributions for different water configurations</a:t>
            </a:r>
            <a:endParaRPr lang="da-DK" sz="3200" b="1" dirty="0"/>
          </a:p>
        </p:txBody>
      </p:sp>
      <p:pic>
        <p:nvPicPr>
          <p:cNvPr id="11266" name="Picture 2" descr="image of FIG. 5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8862"/>
            <a:ext cx="5082480" cy="48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5807" y="6428911"/>
            <a:ext cx="512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Cheng </a:t>
            </a:r>
            <a:r>
              <a:rPr lang="de-DE" dirty="0" err="1" smtClean="0"/>
              <a:t>Lu</a:t>
            </a:r>
            <a:r>
              <a:rPr lang="de-DE" dirty="0" smtClean="0"/>
              <a:t> et al  J</a:t>
            </a:r>
            <a:r>
              <a:rPr lang="de-DE" dirty="0"/>
              <a:t>. Chem. Phys. </a:t>
            </a:r>
            <a:r>
              <a:rPr lang="de-DE" dirty="0" smtClean="0"/>
              <a:t>141(4) , </a:t>
            </a:r>
            <a:r>
              <a:rPr lang="de-DE" dirty="0"/>
              <a:t>045101 (2014)</a:t>
            </a:r>
            <a:endParaRPr lang="en-US" dirty="0"/>
          </a:p>
        </p:txBody>
      </p:sp>
      <p:pic>
        <p:nvPicPr>
          <p:cNvPr id="5" name="Picture 2" descr="image of FIG. 1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057400"/>
            <a:ext cx="309217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Conclusion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5" y="2675467"/>
            <a:ext cx="8136904" cy="3450696"/>
          </a:xfrm>
        </p:spPr>
        <p:txBody>
          <a:bodyPr/>
          <a:lstStyle/>
          <a:p>
            <a:r>
              <a:rPr lang="da-DK" dirty="0" err="1" smtClean="0"/>
              <a:t>Molecular</a:t>
            </a:r>
            <a:r>
              <a:rPr lang="da-DK" dirty="0" smtClean="0"/>
              <a:t> </a:t>
            </a:r>
            <a:r>
              <a:rPr lang="da-DK" dirty="0" err="1" smtClean="0"/>
              <a:t>crowding</a:t>
            </a:r>
            <a:r>
              <a:rPr lang="da-DK" dirty="0" smtClean="0"/>
              <a:t> is not just an </a:t>
            </a:r>
            <a:r>
              <a:rPr lang="da-DK" dirty="0" err="1" smtClean="0"/>
              <a:t>excluded</a:t>
            </a:r>
            <a:r>
              <a:rPr lang="da-DK" dirty="0" smtClean="0"/>
              <a:t> </a:t>
            </a:r>
            <a:r>
              <a:rPr lang="da-DK" dirty="0" err="1" smtClean="0"/>
              <a:t>volume</a:t>
            </a:r>
            <a:r>
              <a:rPr lang="da-DK" dirty="0" smtClean="0"/>
              <a:t> </a:t>
            </a:r>
            <a:r>
              <a:rPr lang="da-DK" dirty="0" err="1" smtClean="0"/>
              <a:t>effect</a:t>
            </a:r>
            <a:endParaRPr lang="da-DK" dirty="0" smtClean="0"/>
          </a:p>
          <a:p>
            <a:r>
              <a:rPr lang="da-DK" dirty="0" smtClean="0"/>
              <a:t>Solvent shows non-trivial </a:t>
            </a:r>
            <a:r>
              <a:rPr lang="da-DK" dirty="0" err="1" smtClean="0"/>
              <a:t>behaviour</a:t>
            </a:r>
            <a:endParaRPr lang="da-DK" dirty="0" smtClean="0"/>
          </a:p>
          <a:p>
            <a:r>
              <a:rPr lang="da-DK" dirty="0" smtClean="0"/>
              <a:t>Solvent </a:t>
            </a:r>
            <a:r>
              <a:rPr lang="da-DK" dirty="0" err="1" smtClean="0"/>
              <a:t>dynamics</a:t>
            </a:r>
            <a:r>
              <a:rPr lang="da-DK" dirty="0" smtClean="0"/>
              <a:t> </a:t>
            </a:r>
            <a:r>
              <a:rPr lang="da-DK" dirty="0" err="1" smtClean="0"/>
              <a:t>determines</a:t>
            </a:r>
            <a:r>
              <a:rPr lang="da-DK" dirty="0" smtClean="0"/>
              <a:t> </a:t>
            </a:r>
            <a:r>
              <a:rPr lang="da-DK" dirty="0" err="1" smtClean="0"/>
              <a:t>peptide</a:t>
            </a:r>
            <a:r>
              <a:rPr lang="da-DK" dirty="0" smtClean="0"/>
              <a:t> </a:t>
            </a:r>
            <a:r>
              <a:rPr lang="da-DK" dirty="0" err="1" smtClean="0"/>
              <a:t>dynamics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29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895" y="-122"/>
            <a:ext cx="878305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endParaRPr lang="en-US" sz="1600" dirty="0" smtClean="0">
              <a:solidFill>
                <a:prstClr val="black"/>
              </a:solidFill>
            </a:endParaRPr>
          </a:p>
          <a:p>
            <a:pPr algn="just" defTabSz="457200"/>
            <a:endParaRPr lang="en-US" sz="1600" dirty="0">
              <a:solidFill>
                <a:prstClr val="black"/>
              </a:solidFill>
            </a:endParaRPr>
          </a:p>
          <a:p>
            <a:pPr algn="just" defTabSz="457200"/>
            <a:r>
              <a:rPr lang="en-US" sz="1600" dirty="0" smtClean="0">
                <a:solidFill>
                  <a:prstClr val="black"/>
                </a:solidFill>
              </a:rPr>
              <a:t>-Water </a:t>
            </a:r>
            <a:r>
              <a:rPr lang="en-US" sz="1600" dirty="0">
                <a:solidFill>
                  <a:prstClr val="black"/>
                </a:solidFill>
              </a:rPr>
              <a:t>constitutes the most abundant component of the cell. Its unusual properties as a polar solvent have been recognized as part and parcel of life </a:t>
            </a:r>
            <a:r>
              <a:rPr lang="en-US" sz="1600" dirty="0" smtClean="0">
                <a:solidFill>
                  <a:prstClr val="black"/>
                </a:solidFill>
              </a:rPr>
              <a:t>processes. While </a:t>
            </a:r>
            <a:r>
              <a:rPr lang="en-US" sz="1600" dirty="0" err="1">
                <a:solidFill>
                  <a:prstClr val="black"/>
                </a:solidFill>
              </a:rPr>
              <a:t>van't</a:t>
            </a:r>
            <a:r>
              <a:rPr lang="en-US" sz="1600" dirty="0">
                <a:solidFill>
                  <a:prstClr val="black"/>
                </a:solidFill>
              </a:rPr>
              <a:t> Hoff's insight has proven invaluable, it reaches its limit of usefulness when water itself is strongly impacted by solutes (that is, deviates from tractable ideality). </a:t>
            </a:r>
            <a:endParaRPr lang="en-US" sz="1600" dirty="0" smtClean="0">
              <a:solidFill>
                <a:prstClr val="black"/>
              </a:solidFill>
            </a:endParaRPr>
          </a:p>
          <a:p>
            <a:pPr algn="just" defTabSz="457200"/>
            <a:endParaRPr lang="en-US" sz="1600" dirty="0">
              <a:solidFill>
                <a:prstClr val="black"/>
              </a:solidFill>
            </a:endParaRPr>
          </a:p>
          <a:p>
            <a:pPr algn="just" defTabSz="457200"/>
            <a:r>
              <a:rPr lang="en-US" sz="1600" dirty="0" smtClean="0">
                <a:solidFill>
                  <a:prstClr val="black"/>
                </a:solidFill>
              </a:rPr>
              <a:t>-Water </a:t>
            </a:r>
            <a:r>
              <a:rPr lang="en-US" sz="1600" dirty="0">
                <a:solidFill>
                  <a:prstClr val="black"/>
                </a:solidFill>
              </a:rPr>
              <a:t>in the cell is not just a medium where reactions occur but an active participant, e.g. many cellular reactions are condensations that produce water, or hydrolytic ones that consume it. </a:t>
            </a:r>
            <a:endParaRPr lang="en-US" sz="1600" dirty="0" smtClean="0">
              <a:solidFill>
                <a:prstClr val="black"/>
              </a:solidFill>
            </a:endParaRPr>
          </a:p>
          <a:p>
            <a:pPr algn="just" defTabSz="457200"/>
            <a:endParaRPr lang="en-US" dirty="0">
              <a:solidFill>
                <a:prstClr val="black"/>
              </a:solidFill>
            </a:endParaRPr>
          </a:p>
          <a:p>
            <a:pPr algn="just" defTabSz="457200"/>
            <a:endParaRPr lang="en-US" dirty="0">
              <a:solidFill>
                <a:prstClr val="black"/>
              </a:solidFill>
            </a:endParaRPr>
          </a:p>
          <a:p>
            <a:pPr algn="just" defTabSz="457200"/>
            <a:r>
              <a:rPr lang="en-US" dirty="0" smtClean="0">
                <a:solidFill>
                  <a:prstClr val="black"/>
                </a:solidFill>
              </a:rPr>
              <a:t>Many </a:t>
            </a:r>
            <a:r>
              <a:rPr lang="en-US" dirty="0">
                <a:solidFill>
                  <a:prstClr val="black"/>
                </a:solidFill>
              </a:rPr>
              <a:t>cellular processes, such as secretion and endocytosis, have been productively modeled by responsive </a:t>
            </a:r>
            <a:r>
              <a:rPr lang="en-US" dirty="0" smtClean="0">
                <a:solidFill>
                  <a:prstClr val="black"/>
                </a:solidFill>
              </a:rPr>
              <a:t>hydrogels. </a:t>
            </a:r>
            <a:r>
              <a:rPr lang="en-US" b="1" dirty="0">
                <a:solidFill>
                  <a:srgbClr val="FF0000"/>
                </a:solidFill>
              </a:rPr>
              <a:t>An explicit treatment of the dynamics of intracellular water should, therefore,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provide elements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 a more detailed structural, mechanistic and dynamical understanding of the coherence of cellular behavior, that is, the coupling between </a:t>
            </a:r>
            <a:r>
              <a:rPr lang="en-US" b="1" i="1" dirty="0">
                <a:solidFill>
                  <a:srgbClr val="FF0000"/>
                </a:solidFill>
              </a:rPr>
              <a:t>chemical and mechanical</a:t>
            </a:r>
            <a:r>
              <a:rPr lang="en-US" b="1" dirty="0">
                <a:solidFill>
                  <a:srgbClr val="FF0000"/>
                </a:solidFill>
              </a:rPr>
              <a:t> levels of </a:t>
            </a:r>
            <a:r>
              <a:rPr lang="en-US" b="1" dirty="0" smtClean="0">
                <a:solidFill>
                  <a:srgbClr val="FF0000"/>
                </a:solidFill>
              </a:rPr>
              <a:t>description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</a:p>
          <a:p>
            <a:pPr algn="just" defTabSz="457200"/>
            <a:endParaRPr lang="en-US" dirty="0">
              <a:solidFill>
                <a:prstClr val="black"/>
              </a:solidFill>
            </a:endParaRPr>
          </a:p>
          <a:p>
            <a:pPr algn="ctr" defTabSz="457200"/>
            <a:r>
              <a:rPr lang="en-US" sz="2200" dirty="0" smtClean="0">
                <a:solidFill>
                  <a:prstClr val="black"/>
                </a:solidFill>
              </a:rPr>
              <a:t>The </a:t>
            </a:r>
            <a:r>
              <a:rPr lang="en-US" sz="2200" dirty="0">
                <a:solidFill>
                  <a:prstClr val="black"/>
                </a:solidFill>
              </a:rPr>
              <a:t>aim of </a:t>
            </a:r>
            <a:r>
              <a:rPr lang="en-US" sz="2200" dirty="0" smtClean="0">
                <a:solidFill>
                  <a:prstClr val="black"/>
                </a:solidFill>
              </a:rPr>
              <a:t>this </a:t>
            </a:r>
            <a:r>
              <a:rPr lang="en-US" sz="2200" dirty="0">
                <a:solidFill>
                  <a:prstClr val="black"/>
                </a:solidFill>
              </a:rPr>
              <a:t>investigation was to study water dynamics in real time in oscillating yeast cells using fluorescence methods.</a:t>
            </a:r>
          </a:p>
          <a:p>
            <a:pPr algn="just" defTabSz="457200"/>
            <a:endParaRPr lang="en-US" dirty="0" smtClean="0">
              <a:solidFill>
                <a:prstClr val="black"/>
              </a:solidFill>
            </a:endParaRPr>
          </a:p>
          <a:p>
            <a:pPr algn="just" defTabSz="457200"/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molecular level at which glycolytic oscillations are generated and controlled is not the subject of this study; </a:t>
            </a:r>
            <a:r>
              <a:rPr lang="en-US" i="1" dirty="0" smtClean="0">
                <a:solidFill>
                  <a:prstClr val="black"/>
                </a:solidFill>
              </a:rPr>
              <a:t>the </a:t>
            </a:r>
            <a:r>
              <a:rPr lang="en-US" i="1" dirty="0">
                <a:solidFill>
                  <a:prstClr val="black"/>
                </a:solidFill>
              </a:rPr>
              <a:t>subject is the effect of these oscillations at the cellular level. </a:t>
            </a:r>
            <a:endParaRPr lang="en-GB" i="1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85474" y="3265906"/>
            <a:ext cx="5213684" cy="3571411"/>
            <a:chOff x="2085474" y="3279274"/>
            <a:chExt cx="5213684" cy="3571411"/>
          </a:xfrm>
        </p:grpSpPr>
        <p:pic>
          <p:nvPicPr>
            <p:cNvPr id="3" name="Picture 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873" y="3279274"/>
              <a:ext cx="3517231" cy="331135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085474" y="6481353"/>
              <a:ext cx="52136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Crowding in a mycoplasma cell (D. S. </a:t>
              </a:r>
              <a:r>
                <a:rPr lang="en-US" dirty="0" err="1">
                  <a:solidFill>
                    <a:prstClr val="black"/>
                  </a:solidFill>
                </a:rPr>
                <a:t>Goodsell</a:t>
              </a:r>
              <a:r>
                <a:rPr lang="en-US" dirty="0">
                  <a:solidFill>
                    <a:prstClr val="black"/>
                  </a:solidFill>
                </a:rPr>
                <a:t> 2011). 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6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1392</TotalTime>
  <Words>1825</Words>
  <Application>Microsoft Office PowerPoint</Application>
  <PresentationFormat>On-screen Show (4:3)</PresentationFormat>
  <Paragraphs>183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Waveform</vt:lpstr>
      <vt:lpstr>1_Waveform</vt:lpstr>
      <vt:lpstr>Graph</vt:lpstr>
      <vt:lpstr>Equation</vt:lpstr>
      <vt:lpstr>Ligning</vt:lpstr>
      <vt:lpstr>Microsoft Equation 3.0</vt:lpstr>
      <vt:lpstr>Regulation of glycolytic oscillations by the dynamics of intracellular water</vt:lpstr>
      <vt:lpstr>Glycolysis in yeast</vt:lpstr>
      <vt:lpstr>Glycolytic oscillations in yeast</vt:lpstr>
      <vt:lpstr>D2O decreases the frequency</vt:lpstr>
      <vt:lpstr>Cell interior is crowded</vt:lpstr>
      <vt:lpstr>Molecular crowding increases amount of bound water</vt:lpstr>
      <vt:lpstr>Water-water hydrogen bonds lifetime distributions for different water configurations</vt:lpstr>
      <vt:lpstr>Conclusion</vt:lpstr>
      <vt:lpstr>PowerPoint Presentation</vt:lpstr>
      <vt:lpstr>Fluorescent Probes Measuring Water Dynamics (DAN probes)</vt:lpstr>
      <vt:lpstr>Effect of crowding by PEG800 on ACDAN fluorescence properties</vt:lpstr>
      <vt:lpstr>PowerPoint Presentation</vt:lpstr>
      <vt:lpstr>PowerPoint Presentation</vt:lpstr>
      <vt:lpstr>PowerPoint Presentation</vt:lpstr>
      <vt:lpstr>ACDAN GP oscillates in antiphase with NADH</vt:lpstr>
      <vt:lpstr>ACDAN GP oscillates in phase with ATP</vt:lpstr>
      <vt:lpstr>ACDAN co-localizes with CFDA, a probe used to measure cytoplasmic pH</vt:lpstr>
      <vt:lpstr>PowerPoint Presentation</vt:lpstr>
      <vt:lpstr>Null mutations affect oscillations</vt:lpstr>
      <vt:lpstr>PowerPoint Presentation</vt:lpstr>
      <vt:lpstr>Yang-Ling isotherms</vt:lpstr>
      <vt:lpstr>One theory can account for them all</vt:lpstr>
      <vt:lpstr>In the presence of cardinal adsorbents</vt:lpstr>
      <vt:lpstr>In the presence of cardinal adsorent</vt:lpstr>
      <vt:lpstr>Regulation of PFK activity by the polarity of water</vt:lpstr>
      <vt:lpstr>The Equations</vt:lpstr>
      <vt:lpstr>Effect of ADP on vPFK</vt:lpstr>
      <vt:lpstr>The equations continued</vt:lpstr>
      <vt:lpstr>Simulations of model</vt:lpstr>
      <vt:lpstr>Simulations of Hopf bifurcations</vt:lpstr>
      <vt:lpstr>Polarity of water in one domain may couple to another domain</vt:lpstr>
      <vt:lpstr>Detailed model of glycolysis</vt:lpstr>
      <vt:lpstr>Simulations of detailed model</vt:lpstr>
      <vt:lpstr>PowerPoint Presentation</vt:lpstr>
    </vt:vector>
  </TitlesOfParts>
  <Company>Syddansk Unversitet - University of Southern Denmark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 of glycolytic oscillations by the dynamics of intracellular water</dc:title>
  <dc:creator>Lars Folke Olsen</dc:creator>
  <cp:lastModifiedBy>Lars Folke Olsen</cp:lastModifiedBy>
  <cp:revision>20</cp:revision>
  <dcterms:created xsi:type="dcterms:W3CDTF">2017-10-07T21:59:20Z</dcterms:created>
  <dcterms:modified xsi:type="dcterms:W3CDTF">2017-10-09T17:56:46Z</dcterms:modified>
</cp:coreProperties>
</file>