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3" r:id="rId2"/>
    <p:sldId id="350" r:id="rId3"/>
    <p:sldId id="256" r:id="rId4"/>
    <p:sldId id="292" r:id="rId5"/>
    <p:sldId id="343" r:id="rId6"/>
    <p:sldId id="342" r:id="rId7"/>
    <p:sldId id="341" r:id="rId8"/>
    <p:sldId id="352" r:id="rId9"/>
    <p:sldId id="353" r:id="rId10"/>
    <p:sldId id="354" r:id="rId11"/>
    <p:sldId id="355" r:id="rId12"/>
    <p:sldId id="356" r:id="rId13"/>
    <p:sldId id="265" r:id="rId14"/>
    <p:sldId id="327" r:id="rId15"/>
    <p:sldId id="289" r:id="rId16"/>
    <p:sldId id="311" r:id="rId17"/>
    <p:sldId id="281" r:id="rId18"/>
    <p:sldId id="283" r:id="rId19"/>
    <p:sldId id="349" r:id="rId20"/>
    <p:sldId id="303" r:id="rId21"/>
    <p:sldId id="322" r:id="rId22"/>
    <p:sldId id="332" r:id="rId23"/>
    <p:sldId id="337" r:id="rId24"/>
    <p:sldId id="296" r:id="rId25"/>
    <p:sldId id="328" r:id="rId26"/>
    <p:sldId id="275" r:id="rId27"/>
    <p:sldId id="335" r:id="rId28"/>
    <p:sldId id="277" r:id="rId29"/>
    <p:sldId id="336" r:id="rId30"/>
    <p:sldId id="351" r:id="rId31"/>
    <p:sldId id="330" r:id="rId32"/>
    <p:sldId id="339" r:id="rId33"/>
    <p:sldId id="340" r:id="rId34"/>
    <p:sldId id="35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ald Pollac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682" autoAdjust="0"/>
    <p:restoredTop sz="65369" autoAdjust="0"/>
  </p:normalViewPr>
  <p:slideViewPr>
    <p:cSldViewPr snapToGrid="0" snapToObjects="1">
      <p:cViewPr>
        <p:scale>
          <a:sx n="81" d="100"/>
          <a:sy n="81" d="100"/>
        </p:scale>
        <p:origin x="-20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150" d="100"/>
        <a:sy n="150" d="100"/>
      </p:scale>
      <p:origin x="0" y="7752"/>
    </p:cViewPr>
  </p:sorterViewPr>
  <p:notesViewPr>
    <p:cSldViewPr snapToGrid="0" snapToObjects="1">
      <p:cViewPr varScale="1">
        <p:scale>
          <a:sx n="90" d="100"/>
          <a:sy n="90" d="100"/>
        </p:scale>
        <p:origin x="-27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1T00:43:30.146" idx="2">
    <p:pos x="10" y="10"/>
    <p:text>kurt - I can't figure out how to move your cylinder upward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7882D-9FCC-4241-8EB9-A38EE6E3F296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25E8-C652-C34A-8BC6-12476984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growth</a:t>
            </a:r>
            <a:r>
              <a:rPr lang="en-US" baseline="0" dirty="0" smtClean="0"/>
              <a:t> can</a:t>
            </a:r>
            <a:r>
              <a:rPr lang="en-US" dirty="0" smtClean="0"/>
              <a:t> produce something more fruitful and enduring. Those are the breakthroughs, the revolutions.</a:t>
            </a:r>
          </a:p>
          <a:p>
            <a:endParaRPr lang="en-US" dirty="0" smtClean="0"/>
          </a:p>
          <a:p>
            <a:r>
              <a:rPr lang="en-US" dirty="0" smtClean="0"/>
              <a:t>Current “safe” science = </a:t>
            </a:r>
            <a:r>
              <a:rPr lang="en-US" b="1" dirty="0" smtClean="0"/>
              <a:t>no </a:t>
            </a:r>
            <a:r>
              <a:rPr lang="en-US" b="1" baseline="0" dirty="0" smtClean="0"/>
              <a:t>new growth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Scientists and administrators </a:t>
            </a:r>
            <a:r>
              <a:rPr lang="en-US" b="1" dirty="0" smtClean="0"/>
              <a:t>know</a:t>
            </a:r>
            <a:r>
              <a:rPr lang="en-US" dirty="0" smtClean="0"/>
              <a:t> the problem:</a:t>
            </a:r>
            <a:r>
              <a:rPr lang="en-US" baseline="0" dirty="0" smtClean="0"/>
              <a:t> too much incentive to build at the periphery; not enough incentive to build major new green limbs.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Everyone wants to repair </a:t>
            </a:r>
            <a:r>
              <a:rPr lang="en-US" baseline="0" dirty="0" smtClean="0"/>
              <a:t>the system.</a:t>
            </a:r>
          </a:p>
          <a:p>
            <a:r>
              <a:rPr lang="en-US" baseline="0" dirty="0" smtClean="0"/>
              <a:t>But bureaucracies move slowly.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(After explaining the animation</a:t>
            </a:r>
            <a:r>
              <a:rPr lang="en-US" baseline="0" dirty="0" smtClean="0"/>
              <a:t>, you can reinforce by mentioning the round earth example. Something like: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like the round Earth: from a </a:t>
            </a:r>
            <a:r>
              <a:rPr lang="en-US" b="1" baseline="0" dirty="0" smtClean="0"/>
              <a:t>local perspective, the Earth surely seems flat;</a:t>
            </a:r>
            <a:r>
              <a:rPr lang="en-US" baseline="0" dirty="0" smtClean="0"/>
              <a:t> but when seen from a satellite, it’s surely round.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Fresh perspectives can bring new realities. We need to </a:t>
            </a:r>
            <a:r>
              <a:rPr lang="en-US" b="1" baseline="0" dirty="0" smtClean="0"/>
              <a:t>allow room</a:t>
            </a:r>
            <a:r>
              <a:rPr lang="en-US" baseline="0" dirty="0" smtClean="0"/>
              <a:t> for those fresh perspectives. Some of them will bring the badly needed revolutions.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the paradox: Trillions spent on science during past 40 years – FAR more than spent throughout all of history. But we’ve seen few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revolutions.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this to a century ago: [ 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Little institutional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of science. Numerous revolutions. [ 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difference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Are scientists stupider now? -- 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hope not!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 problems harder?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That’s a convenient excuse but I know of no evidence.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everything already known?  --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so, then why haven’t we been able to solve our numerous societal problems? [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the reason lies in the culture of science today — the way we do science [ 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We put our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in the opinions of professional “experts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Expert” opinion has become so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powerful, so dominant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that any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 gets reflexively dismissed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disturb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important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your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crazy ideas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challengers with scorn and disdain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0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 [ ] you’re proposing WHAT?   [ ]Yuk!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hard for us to entertain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possibility of a new reality.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But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science works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When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 proposed relativity, physicists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hammered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him for years. The same with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Galileo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When he advocated a sun-centered universe, he got into serious shit.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Those are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crazy ideas turned received wisdom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(for most).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always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welcomed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see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] 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Round-earth ideas are not in short supply.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I know dozens, in fields ranging from the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origin of life 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to the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origin of death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, from what happens in the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depths of the sea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to the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far reaches of the cosmos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.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Many 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are supported from 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surprisingly extensive 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experimental evidence.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•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 response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something like this: [ 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well, if the idea is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really any good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would have been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discovered earlier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by now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surely know about it. So, your idea must be worthless junk.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closed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Stop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bothering me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nonsense.</a:t>
            </a:r>
            <a:endParaRPr lang="en-US" sz="1200" dirty="0" smtClean="0">
              <a:solidFill>
                <a:schemeClr val="tx1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• Let me</a:t>
            </a:r>
            <a:r>
              <a:rPr lang="en-US" sz="1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just give a </a:t>
            </a:r>
            <a:r>
              <a:rPr lang="en-US" sz="1200" b="1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couple</a:t>
            </a:r>
            <a:r>
              <a:rPr lang="en-US" sz="1200" b="1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of examples</a:t>
            </a:r>
            <a:r>
              <a:rPr lang="en-US" sz="1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of some current round earth ideas.[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Energy. Everyone is looking for renewable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sources. [ ]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]Tesla showed long ago that electrical energy in the atmosphere could be harvested for practical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2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one realization: -- a patent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1925, showing how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 that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series of balloons suspended high up, holding up a circular metal ring. Attach one electrode to the ring, and another to the earth.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huge potential difference can run a motor.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versions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a lot of energy — basically free for the taking.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So the energy is clearly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and harvestable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we really don’t understand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energy is there to begin with — a SCIENTIFIC question, whose answer could lead to important practical outcome. [ 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4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OMIT?Here’s</a:t>
            </a:r>
            <a:r>
              <a:rPr lang="en-US" dirty="0" smtClean="0"/>
              <a:t> another energy machine that works on electricity: the lifter.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Power supply 10 KV. </a:t>
            </a:r>
            <a:r>
              <a:rPr lang="en-US" baseline="0" dirty="0" smtClean="0"/>
              <a:t> Negative pole to bottom aluminum foil with very thin wire.  Positive pole to the top wire,</a:t>
            </a:r>
          </a:p>
          <a:p>
            <a:r>
              <a:rPr lang="en-US" baseline="0" dirty="0" smtClean="0"/>
              <a:t>[ ] Turn on.  Lifts off –  with no moving parts!!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• We even have one in our laboratory – rises about one meter. Other designs, which you </a:t>
            </a:r>
            <a:r>
              <a:rPr lang="en-US" b="1" baseline="0" dirty="0" smtClean="0"/>
              <a:t>can see on the web</a:t>
            </a:r>
            <a:r>
              <a:rPr lang="en-US" baseline="0" dirty="0" smtClean="0"/>
              <a:t>, rise to the ceiling.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Nobody REALLY understands the underlying principle. </a:t>
            </a:r>
            <a:r>
              <a:rPr lang="en-US" b="1" baseline="0" dirty="0" smtClean="0"/>
              <a:t>Imagine if we understood the principle</a:t>
            </a:r>
            <a:r>
              <a:rPr lang="en-US" baseline="0" dirty="0" smtClean="0"/>
              <a:t>, and could go on to develop scaled up versions.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8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critical issue… Health. Let’s consider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cancer. [ ]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You’ve probably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never heard of this book – about the late Dr. Emanuel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Revici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His approach centers on forcing fluid-pH values, changed in cancer, back to normal, and thereby eradicating tumors.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book describes how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Revici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developed this technique and how successful it’s proven to be.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might not trust the evidence presented in the book, but an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testimonial lends some measure of credibility: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]  [READ IT]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comes from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Heller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former head of the famous Sloan-Kettering Cancer Institute.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You’d think this approach might warrant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serious testing, but there are no clinical trials.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fact,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doctors touting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kind of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“alternative”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 are labeled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charlatans,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prosecuted to the fullest extent of the law. That happened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Revici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And it continues to happen to others.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prevailing mantra: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alternatives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worthless – otherwise they would already be in full use in every clinic.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But…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systematic testing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can we be sure?   [give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to think] [ 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Bengston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You’re a scientist.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•You’ve discovered evidence that the earth is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round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[]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Something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ike this — But everyone around you thinks the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earth is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f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lat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•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You expect that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the world will welcome your stunning revelation….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 but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will it?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•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If you look at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rPr>
              <a:t>recent history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, you might find reason to be less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than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 optimistic.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Progress in science has certainly been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impressive -- j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 read newspapers,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scientific magazines.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 </a:t>
            </a:r>
            <a:r>
              <a:rPr lang="en-US" sz="3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yourself: how much of that</a:t>
            </a:r>
            <a:r>
              <a:rPr lang="en-US" sz="3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progress is</a:t>
            </a:r>
            <a:r>
              <a:rPr lang="en-US" sz="3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revolutionary</a:t>
            </a:r>
            <a:r>
              <a:rPr lang="en-US" sz="3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? [ 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chemeClr val="tx1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two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most pressing problems remain unsolved: [ ] getting the energy we need [ ] and curing cancer.  And more…(list} [ ], [ ]…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problems have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resisted solution for decades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Yet,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routinely reject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out-of-the-box ideas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might just lead to solutions. PAUSE  [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Foundation devoted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revitalizing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science: [ ] We call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(IVS) [ ]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– not here yet, but hopefully coming soon…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IVS is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that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funds grants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identifies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promising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ideas that have potential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previous understanding upside down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provides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wherewithal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scientists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pursue those revolutionary ideas.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feature that makes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uniquely different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just a single scientist or group, but a dozen groups worldwide pursuing the same idea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up a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mass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effort.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End with: </a:t>
            </a:r>
            <a:r>
              <a:rPr lang="en-US" sz="1200" b="1" dirty="0" smtClean="0"/>
              <a:t>Sound ideas will prevail</a:t>
            </a:r>
            <a:r>
              <a:rPr lang="en-US" sz="1200" dirty="0" smtClean="0"/>
              <a:t>; revolutionary advance</a:t>
            </a:r>
            <a:r>
              <a:rPr lang="en-US" sz="1200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That’s why it’s VENTURE science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8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So, i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there’s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promising evidence that the earth might be round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everyone presumes it’s flat,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it’s not just one group isolated out there, but 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dozen groups 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one testing with an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method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see if the earth is really round.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dismiss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round-earth scientist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en-US" sz="14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nutcake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a dozen scientists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meeting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“shape of the earth” society presenting evidence, can’t be so easily dismissed.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ound earth and flat earth ideas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competing equally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same podium.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fits round earth better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who counts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know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revolution will quickly follow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we can go on to 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 that round earth concept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continuing to insist that the earth is flat.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 earth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 the evidence better, then, the flat-earth paradigm will be strengthened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and 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hat’s not bad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way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investment pays off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</a:t>
            </a:r>
            <a:endParaRPr lang="en-U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IVS accomplish all this? [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 the ground,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need funding. [ 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Looking for a $10 billion endowment.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Use the interest each year – say $0.5 billion —  to fund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Could simultaneously fund 50 revolutionary ideas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number that seems reasonable based on the several dozen meaningful challenges I know, and the many more challenges in the diverse fields I don’t know.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$ 0.5 billion per year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ounds like a lot, but [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1% of the 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science budget!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get 5 revolutions (I think more), which will revitalize the world — in ways we can’t possibly imagine. [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0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9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something like creating the Bill and Melinda Gates Foundation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Gates will probably be remembered less for creating his Microsoft fortune, than for creating this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enduring gift to humanity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ball rolling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need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$50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for setting up a staff, moving into a physical facility, and beginning to solicit and fund some proposals. As the Institute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ramps up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more and more of that $10 billion will be needed – the full amount probably within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years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have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excellent leadership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detailed operative plan, and a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gangbusters idea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succeed to impact the world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need a startup commitment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move to the next step. [ 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3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2400" dirty="0" smtClean="0"/>
              <a:t>Magnify impact of your investment a thousand-fold, in the same way as:</a:t>
            </a:r>
          </a:p>
          <a:p>
            <a:pPr marL="628650" lvl="1" indent="-171450">
              <a:buFontTx/>
              <a:buChar char="•"/>
            </a:pPr>
            <a:r>
              <a:rPr lang="en-US" sz="2400" dirty="0" smtClean="0"/>
              <a:t>Discovery of </a:t>
            </a:r>
            <a:r>
              <a:rPr lang="en-US" sz="2400" b="1" dirty="0" smtClean="0"/>
              <a:t>penicillin started the pharmaceutical industry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/>
              <a:t>Discovery of </a:t>
            </a:r>
            <a:r>
              <a:rPr lang="en-US" sz="2400" b="1" dirty="0" smtClean="0"/>
              <a:t>microwave amplification started the laser optics </a:t>
            </a:r>
            <a:r>
              <a:rPr lang="en-US" sz="2400" dirty="0" smtClean="0"/>
              <a:t>industry</a:t>
            </a:r>
          </a:p>
          <a:p>
            <a:pPr marL="628650" lvl="1" indent="-171450">
              <a:buFontTx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2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The Institute for Venture Science</a:t>
            </a:r>
          </a:p>
          <a:p>
            <a:pPr marL="171450" indent="-171450">
              <a:buFontTx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humanity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Consider the number of revolutions, say, since 1970.</a:t>
            </a:r>
          </a:p>
          <a:p>
            <a:r>
              <a:rPr lang="en-US" sz="12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[ ] I’m talking:</a:t>
            </a:r>
            <a:r>
              <a:rPr lang="en-US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Conceptual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(not technological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---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like the cell phone, or the internet)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And I’m talking about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revolutions, not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revolution” like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“new cancer drug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therapeutic breakthrough”.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•I’m talking, for example about: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atom (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years ago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The structure of DNA, revealing the principles of genetics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years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it: in the modern era – say, since 1970 -- 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 many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revolutions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those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name,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ALREADY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SUCCEEDED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CHANGING THE WORLD?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16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Omit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24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Unique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Potentially </a:t>
            </a:r>
            <a:r>
              <a:rPr lang="en-US" b="1" dirty="0" smtClean="0"/>
              <a:t>high impac</a:t>
            </a:r>
            <a:r>
              <a:rPr lang="en-US" dirty="0" smtClean="0"/>
              <a:t>t</a:t>
            </a:r>
          </a:p>
          <a:p>
            <a:r>
              <a:rPr lang="en-US" dirty="0" smtClean="0"/>
              <a:t>Opportunity for pioneering support and meaningful legacy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Editors</a:t>
            </a:r>
            <a:r>
              <a:rPr lang="en-US" baseline="0" dirty="0" smtClean="0"/>
              <a:t> of Science Magazine put their heads together to identify the most important revolutions</a:t>
            </a:r>
          </a:p>
          <a:p>
            <a:r>
              <a:rPr lang="en-US" baseline="0" dirty="0" smtClean="0"/>
              <a:t>from the time of the Greeks until the time of publication.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7966847-CC26-2445-9D94-082EFC91A27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constructed two charts from that list: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Discoveries in the 40-year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from 2005; and the 40-year period back from 1905.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asked many scientists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non-scientists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recognized.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recognized all or most names on left, and many even knew what they achieved.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could identify even one name on right.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fundamental discoveries: changed our lives. Right: mainly incremental or technical – nothing monumental.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Plenty of incremental advances. Not many revolutionary breakthroughs</a:t>
            </a:r>
          </a:p>
          <a:p>
            <a:endParaRPr lang="en-US" dirty="0" smtClean="0"/>
          </a:p>
          <a:p>
            <a:r>
              <a:rPr lang="en-US" dirty="0" smtClean="0"/>
              <a:t>How many modern (past 40 years) revolutions can</a:t>
            </a:r>
            <a:r>
              <a:rPr lang="en-US" baseline="0" dirty="0" smtClean="0"/>
              <a:t> you name?</a:t>
            </a:r>
          </a:p>
          <a:p>
            <a:r>
              <a:rPr lang="en-US" baseline="0" dirty="0" smtClean="0"/>
              <a:t>    --- not TECHNOLOGICAL, but SCIENTIFIC</a:t>
            </a:r>
          </a:p>
          <a:p>
            <a:r>
              <a:rPr lang="en-US" baseline="0" dirty="0" smtClean="0"/>
              <a:t>    --- not PROMISED, but REALIZED   </a:t>
            </a:r>
            <a:r>
              <a:rPr lang="en-US" baseline="0" dirty="0" smtClean="0">
                <a:solidFill>
                  <a:srgbClr val="FF0000"/>
                </a:solidFill>
              </a:rPr>
              <a:t>(leave time to let them think)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If you propose *free*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mineralized water cures cancer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, drug companies will ensure you get nowhere.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If you propose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round earth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to flat-earth grant reviewer, you’ll get no research money.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Smart investigators avoid challenging the stakeholders of the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status quo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So revolutionary ideas rarely see the light of day.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threat to main limbs, where stakeholders dwell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Hoping for personal “success,” scientists strive to become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world’s expert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some narrow, non-disruptive area. They get the funding, keep the laboratory engines humming, crank out results, get continued funding, etc. Rat race of productivity. Incremental gains.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Revolution comes when someone detects problem in some critical limb</a:t>
            </a:r>
            <a:r>
              <a:rPr lang="en-US" baseline="0" dirty="0" smtClean="0"/>
              <a:t>: an observation that doesn’t fit.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Earth-centric solar system became unwieldy. Heliocentric solar system of Galileo led to revolution.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2.  Women often died of post-childbirth infection. </a:t>
            </a:r>
            <a:r>
              <a:rPr lang="en-US" baseline="0" dirty="0" err="1" smtClean="0"/>
              <a:t>Semmelweis</a:t>
            </a:r>
            <a:r>
              <a:rPr lang="en-US" baseline="0" dirty="0" smtClean="0"/>
              <a:t> discovered that women would do fine if examining physicians washed their hands before conducting internal exams: a revolution in medical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25E8-C652-C34A-8BC6-124769840D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3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886A-9A40-9A4B-909A-18A397EF705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4530-107C-6649-B95C-3CEFDACA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4" y="554745"/>
            <a:ext cx="8826515" cy="4207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/>
              </a:rPr>
              <a:t>The Ills of Science</a:t>
            </a:r>
            <a:r>
              <a:rPr lang="en-US" dirty="0" smtClean="0">
                <a:latin typeface="Verdana"/>
              </a:rPr>
              <a:t/>
            </a:r>
            <a:br>
              <a:rPr lang="en-US" dirty="0" smtClean="0">
                <a:latin typeface="Verdana"/>
              </a:rPr>
            </a:br>
            <a:r>
              <a:rPr lang="en-US" dirty="0" smtClean="0">
                <a:latin typeface="Verdana"/>
              </a:rPr>
              <a:t/>
            </a:r>
            <a:br>
              <a:rPr lang="en-US" dirty="0" smtClean="0">
                <a:latin typeface="Verdana"/>
              </a:rPr>
            </a:br>
            <a:r>
              <a:rPr lang="en-US" dirty="0" smtClean="0">
                <a:latin typeface="Verdana"/>
              </a:rPr>
              <a:t>Reflections on the Symptoms</a:t>
            </a:r>
            <a:br>
              <a:rPr lang="en-US" dirty="0" smtClean="0">
                <a:latin typeface="Verdana"/>
              </a:rPr>
            </a:br>
            <a:r>
              <a:rPr lang="en-US" dirty="0" smtClean="0">
                <a:latin typeface="Verdana"/>
              </a:rPr>
              <a:t>*Prescription for a Cure</a:t>
            </a:r>
            <a:endParaRPr lang="en-US" dirty="0"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8694" y="5958364"/>
            <a:ext cx="6585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*The Institute for Venture Science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13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ee_cut_limb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6238"/>
            <a:ext cx="78486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516063" y="195263"/>
            <a:ext cx="6521450" cy="1668462"/>
          </a:xfrm>
          <a:custGeom>
            <a:avLst/>
            <a:gdLst>
              <a:gd name="T0" fmla="*/ 2147483647 w 4108"/>
              <a:gd name="T1" fmla="*/ 2147483647 h 1051"/>
              <a:gd name="T2" fmla="*/ 2147483647 w 4108"/>
              <a:gd name="T3" fmla="*/ 2147483647 h 1051"/>
              <a:gd name="T4" fmla="*/ 2147483647 w 4108"/>
              <a:gd name="T5" fmla="*/ 2147483647 h 1051"/>
              <a:gd name="T6" fmla="*/ 2147483647 w 4108"/>
              <a:gd name="T7" fmla="*/ 2147483647 h 1051"/>
              <a:gd name="T8" fmla="*/ 2147483647 w 4108"/>
              <a:gd name="T9" fmla="*/ 2147483647 h 1051"/>
              <a:gd name="T10" fmla="*/ 2147483647 w 4108"/>
              <a:gd name="T11" fmla="*/ 2147483647 h 1051"/>
              <a:gd name="T12" fmla="*/ 2147483647 w 4108"/>
              <a:gd name="T13" fmla="*/ 2147483647 h 1051"/>
              <a:gd name="T14" fmla="*/ 2147483647 w 4108"/>
              <a:gd name="T15" fmla="*/ 2147483647 h 1051"/>
              <a:gd name="T16" fmla="*/ 2147483647 w 4108"/>
              <a:gd name="T17" fmla="*/ 2147483647 h 1051"/>
              <a:gd name="T18" fmla="*/ 2147483647 w 4108"/>
              <a:gd name="T19" fmla="*/ 2147483647 h 1051"/>
              <a:gd name="T20" fmla="*/ 2147483647 w 4108"/>
              <a:gd name="T21" fmla="*/ 2147483647 h 1051"/>
              <a:gd name="T22" fmla="*/ 2147483647 w 4108"/>
              <a:gd name="T23" fmla="*/ 2147483647 h 1051"/>
              <a:gd name="T24" fmla="*/ 2147483647 w 4108"/>
              <a:gd name="T25" fmla="*/ 2147483647 h 1051"/>
              <a:gd name="T26" fmla="*/ 2147483647 w 4108"/>
              <a:gd name="T27" fmla="*/ 2147483647 h 1051"/>
              <a:gd name="T28" fmla="*/ 2147483647 w 4108"/>
              <a:gd name="T29" fmla="*/ 2147483647 h 1051"/>
              <a:gd name="T30" fmla="*/ 2147483647 w 4108"/>
              <a:gd name="T31" fmla="*/ 2147483647 h 1051"/>
              <a:gd name="T32" fmla="*/ 2147483647 w 4108"/>
              <a:gd name="T33" fmla="*/ 2147483647 h 1051"/>
              <a:gd name="T34" fmla="*/ 2147483647 w 4108"/>
              <a:gd name="T35" fmla="*/ 2147483647 h 1051"/>
              <a:gd name="T36" fmla="*/ 2147483647 w 4108"/>
              <a:gd name="T37" fmla="*/ 2147483647 h 1051"/>
              <a:gd name="T38" fmla="*/ 2147483647 w 4108"/>
              <a:gd name="T39" fmla="*/ 2147483647 h 1051"/>
              <a:gd name="T40" fmla="*/ 2147483647 w 4108"/>
              <a:gd name="T41" fmla="*/ 2147483647 h 1051"/>
              <a:gd name="T42" fmla="*/ 2147483647 w 4108"/>
              <a:gd name="T43" fmla="*/ 2147483647 h 1051"/>
              <a:gd name="T44" fmla="*/ 2147483647 w 4108"/>
              <a:gd name="T45" fmla="*/ 2147483647 h 1051"/>
              <a:gd name="T46" fmla="*/ 2147483647 w 4108"/>
              <a:gd name="T47" fmla="*/ 2147483647 h 1051"/>
              <a:gd name="T48" fmla="*/ 2147483647 w 4108"/>
              <a:gd name="T49" fmla="*/ 2147483647 h 1051"/>
              <a:gd name="T50" fmla="*/ 2147483647 w 4108"/>
              <a:gd name="T51" fmla="*/ 2147483647 h 1051"/>
              <a:gd name="T52" fmla="*/ 2147483647 w 4108"/>
              <a:gd name="T53" fmla="*/ 2147483647 h 1051"/>
              <a:gd name="T54" fmla="*/ 2147483647 w 4108"/>
              <a:gd name="T55" fmla="*/ 2147483647 h 1051"/>
              <a:gd name="T56" fmla="*/ 2147483647 w 4108"/>
              <a:gd name="T57" fmla="*/ 2147483647 h 1051"/>
              <a:gd name="T58" fmla="*/ 2147483647 w 4108"/>
              <a:gd name="T59" fmla="*/ 2147483647 h 1051"/>
              <a:gd name="T60" fmla="*/ 2147483647 w 4108"/>
              <a:gd name="T61" fmla="*/ 2147483647 h 1051"/>
              <a:gd name="T62" fmla="*/ 2147483647 w 4108"/>
              <a:gd name="T63" fmla="*/ 2147483647 h 1051"/>
              <a:gd name="T64" fmla="*/ 2147483647 w 4108"/>
              <a:gd name="T65" fmla="*/ 2147483647 h 1051"/>
              <a:gd name="T66" fmla="*/ 2147483647 w 4108"/>
              <a:gd name="T67" fmla="*/ 2147483647 h 1051"/>
              <a:gd name="T68" fmla="*/ 2147483647 w 4108"/>
              <a:gd name="T69" fmla="*/ 2147483647 h 10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08"/>
              <a:gd name="T106" fmla="*/ 0 h 1051"/>
              <a:gd name="T107" fmla="*/ 4108 w 4108"/>
              <a:gd name="T108" fmla="*/ 1051 h 10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08" h="1051">
                <a:moveTo>
                  <a:pt x="79" y="706"/>
                </a:moveTo>
                <a:cubicBezTo>
                  <a:pt x="49" y="715"/>
                  <a:pt x="39" y="743"/>
                  <a:pt x="26" y="770"/>
                </a:cubicBezTo>
                <a:cubicBezTo>
                  <a:pt x="15" y="831"/>
                  <a:pt x="0" y="903"/>
                  <a:pt x="38" y="957"/>
                </a:cubicBezTo>
                <a:cubicBezTo>
                  <a:pt x="45" y="980"/>
                  <a:pt x="57" y="985"/>
                  <a:pt x="79" y="998"/>
                </a:cubicBezTo>
                <a:cubicBezTo>
                  <a:pt x="96" y="1025"/>
                  <a:pt x="109" y="1022"/>
                  <a:pt x="143" y="1027"/>
                </a:cubicBezTo>
                <a:cubicBezTo>
                  <a:pt x="192" y="1044"/>
                  <a:pt x="184" y="1044"/>
                  <a:pt x="277" y="1027"/>
                </a:cubicBezTo>
                <a:cubicBezTo>
                  <a:pt x="282" y="1025"/>
                  <a:pt x="279" y="1014"/>
                  <a:pt x="283" y="1010"/>
                </a:cubicBezTo>
                <a:cubicBezTo>
                  <a:pt x="287" y="1004"/>
                  <a:pt x="295" y="1002"/>
                  <a:pt x="301" y="998"/>
                </a:cubicBezTo>
                <a:cubicBezTo>
                  <a:pt x="314" y="977"/>
                  <a:pt x="324" y="970"/>
                  <a:pt x="347" y="963"/>
                </a:cubicBezTo>
                <a:cubicBezTo>
                  <a:pt x="364" y="946"/>
                  <a:pt x="373" y="929"/>
                  <a:pt x="394" y="916"/>
                </a:cubicBezTo>
                <a:cubicBezTo>
                  <a:pt x="419" y="879"/>
                  <a:pt x="402" y="834"/>
                  <a:pt x="452" y="817"/>
                </a:cubicBezTo>
                <a:cubicBezTo>
                  <a:pt x="472" y="787"/>
                  <a:pt x="501" y="737"/>
                  <a:pt x="540" y="730"/>
                </a:cubicBezTo>
                <a:cubicBezTo>
                  <a:pt x="562" y="725"/>
                  <a:pt x="586" y="726"/>
                  <a:pt x="610" y="724"/>
                </a:cubicBezTo>
                <a:cubicBezTo>
                  <a:pt x="637" y="716"/>
                  <a:pt x="660" y="706"/>
                  <a:pt x="686" y="695"/>
                </a:cubicBezTo>
                <a:cubicBezTo>
                  <a:pt x="697" y="690"/>
                  <a:pt x="721" y="683"/>
                  <a:pt x="721" y="683"/>
                </a:cubicBezTo>
                <a:cubicBezTo>
                  <a:pt x="740" y="669"/>
                  <a:pt x="755" y="665"/>
                  <a:pt x="779" y="660"/>
                </a:cubicBezTo>
                <a:cubicBezTo>
                  <a:pt x="879" y="593"/>
                  <a:pt x="931" y="580"/>
                  <a:pt x="1054" y="572"/>
                </a:cubicBezTo>
                <a:cubicBezTo>
                  <a:pt x="1124" y="553"/>
                  <a:pt x="1163" y="562"/>
                  <a:pt x="1247" y="566"/>
                </a:cubicBezTo>
                <a:cubicBezTo>
                  <a:pt x="1281" y="590"/>
                  <a:pt x="1307" y="551"/>
                  <a:pt x="1346" y="549"/>
                </a:cubicBezTo>
                <a:cubicBezTo>
                  <a:pt x="1390" y="545"/>
                  <a:pt x="1435" y="545"/>
                  <a:pt x="1480" y="543"/>
                </a:cubicBezTo>
                <a:cubicBezTo>
                  <a:pt x="1610" y="508"/>
                  <a:pt x="1749" y="517"/>
                  <a:pt x="1883" y="514"/>
                </a:cubicBezTo>
                <a:cubicBezTo>
                  <a:pt x="2024" y="519"/>
                  <a:pt x="1975" y="513"/>
                  <a:pt x="2058" y="543"/>
                </a:cubicBezTo>
                <a:cubicBezTo>
                  <a:pt x="2170" y="514"/>
                  <a:pt x="2347" y="534"/>
                  <a:pt x="2449" y="537"/>
                </a:cubicBezTo>
                <a:cubicBezTo>
                  <a:pt x="2502" y="543"/>
                  <a:pt x="2554" y="553"/>
                  <a:pt x="2607" y="560"/>
                </a:cubicBezTo>
                <a:cubicBezTo>
                  <a:pt x="2650" y="571"/>
                  <a:pt x="2691" y="578"/>
                  <a:pt x="2736" y="584"/>
                </a:cubicBezTo>
                <a:cubicBezTo>
                  <a:pt x="2792" y="598"/>
                  <a:pt x="2848" y="616"/>
                  <a:pt x="2905" y="630"/>
                </a:cubicBezTo>
                <a:cubicBezTo>
                  <a:pt x="2932" y="636"/>
                  <a:pt x="2960" y="637"/>
                  <a:pt x="2987" y="648"/>
                </a:cubicBezTo>
                <a:cubicBezTo>
                  <a:pt x="3071" y="680"/>
                  <a:pt x="3155" y="718"/>
                  <a:pt x="3244" y="741"/>
                </a:cubicBezTo>
                <a:cubicBezTo>
                  <a:pt x="3309" y="775"/>
                  <a:pt x="3376" y="807"/>
                  <a:pt x="3448" y="829"/>
                </a:cubicBezTo>
                <a:cubicBezTo>
                  <a:pt x="3486" y="851"/>
                  <a:pt x="3517" y="863"/>
                  <a:pt x="3547" y="893"/>
                </a:cubicBezTo>
                <a:cubicBezTo>
                  <a:pt x="3556" y="922"/>
                  <a:pt x="3575" y="916"/>
                  <a:pt x="3606" y="922"/>
                </a:cubicBezTo>
                <a:cubicBezTo>
                  <a:pt x="3655" y="942"/>
                  <a:pt x="3694" y="972"/>
                  <a:pt x="3740" y="998"/>
                </a:cubicBezTo>
                <a:cubicBezTo>
                  <a:pt x="3781" y="1021"/>
                  <a:pt x="3832" y="1038"/>
                  <a:pt x="3880" y="1051"/>
                </a:cubicBezTo>
                <a:cubicBezTo>
                  <a:pt x="3928" y="1046"/>
                  <a:pt x="3972" y="1036"/>
                  <a:pt x="4020" y="1027"/>
                </a:cubicBezTo>
                <a:cubicBezTo>
                  <a:pt x="4031" y="1020"/>
                  <a:pt x="4045" y="1018"/>
                  <a:pt x="4055" y="1010"/>
                </a:cubicBezTo>
                <a:cubicBezTo>
                  <a:pt x="4078" y="990"/>
                  <a:pt x="4080" y="942"/>
                  <a:pt x="4090" y="916"/>
                </a:cubicBezTo>
                <a:cubicBezTo>
                  <a:pt x="4097" y="895"/>
                  <a:pt x="4108" y="852"/>
                  <a:pt x="4108" y="852"/>
                </a:cubicBezTo>
                <a:cubicBezTo>
                  <a:pt x="4104" y="795"/>
                  <a:pt x="4107" y="682"/>
                  <a:pt x="4061" y="636"/>
                </a:cubicBezTo>
                <a:cubicBezTo>
                  <a:pt x="4032" y="556"/>
                  <a:pt x="3953" y="497"/>
                  <a:pt x="3880" y="461"/>
                </a:cubicBezTo>
                <a:cubicBezTo>
                  <a:pt x="3866" y="454"/>
                  <a:pt x="3853" y="445"/>
                  <a:pt x="3839" y="443"/>
                </a:cubicBezTo>
                <a:cubicBezTo>
                  <a:pt x="3808" y="436"/>
                  <a:pt x="3746" y="432"/>
                  <a:pt x="3746" y="432"/>
                </a:cubicBezTo>
                <a:cubicBezTo>
                  <a:pt x="3739" y="393"/>
                  <a:pt x="3724" y="345"/>
                  <a:pt x="3682" y="333"/>
                </a:cubicBezTo>
                <a:cubicBezTo>
                  <a:pt x="3632" y="299"/>
                  <a:pt x="3573" y="298"/>
                  <a:pt x="3518" y="280"/>
                </a:cubicBezTo>
                <a:cubicBezTo>
                  <a:pt x="3459" y="217"/>
                  <a:pt x="3267" y="214"/>
                  <a:pt x="3191" y="210"/>
                </a:cubicBezTo>
                <a:cubicBezTo>
                  <a:pt x="3153" y="200"/>
                  <a:pt x="3158" y="197"/>
                  <a:pt x="3133" y="175"/>
                </a:cubicBezTo>
                <a:cubicBezTo>
                  <a:pt x="3093" y="140"/>
                  <a:pt x="3044" y="109"/>
                  <a:pt x="2993" y="99"/>
                </a:cubicBezTo>
                <a:cubicBezTo>
                  <a:pt x="2846" y="25"/>
                  <a:pt x="2671" y="52"/>
                  <a:pt x="2514" y="46"/>
                </a:cubicBezTo>
                <a:cubicBezTo>
                  <a:pt x="2332" y="20"/>
                  <a:pt x="2294" y="32"/>
                  <a:pt x="2011" y="29"/>
                </a:cubicBezTo>
                <a:cubicBezTo>
                  <a:pt x="1978" y="22"/>
                  <a:pt x="1950" y="7"/>
                  <a:pt x="1918" y="0"/>
                </a:cubicBezTo>
                <a:cubicBezTo>
                  <a:pt x="1712" y="19"/>
                  <a:pt x="1629" y="19"/>
                  <a:pt x="1363" y="23"/>
                </a:cubicBezTo>
                <a:cubicBezTo>
                  <a:pt x="1274" y="53"/>
                  <a:pt x="1180" y="37"/>
                  <a:pt x="1089" y="46"/>
                </a:cubicBezTo>
                <a:cubicBezTo>
                  <a:pt x="1040" y="50"/>
                  <a:pt x="943" y="58"/>
                  <a:pt x="943" y="58"/>
                </a:cubicBezTo>
                <a:cubicBezTo>
                  <a:pt x="852" y="73"/>
                  <a:pt x="759" y="71"/>
                  <a:pt x="668" y="87"/>
                </a:cubicBezTo>
                <a:cubicBezTo>
                  <a:pt x="662" y="89"/>
                  <a:pt x="656" y="91"/>
                  <a:pt x="651" y="93"/>
                </a:cubicBezTo>
                <a:cubicBezTo>
                  <a:pt x="639" y="95"/>
                  <a:pt x="627" y="95"/>
                  <a:pt x="616" y="99"/>
                </a:cubicBezTo>
                <a:cubicBezTo>
                  <a:pt x="594" y="106"/>
                  <a:pt x="585" y="126"/>
                  <a:pt x="563" y="134"/>
                </a:cubicBezTo>
                <a:cubicBezTo>
                  <a:pt x="505" y="174"/>
                  <a:pt x="503" y="212"/>
                  <a:pt x="429" y="233"/>
                </a:cubicBezTo>
                <a:cubicBezTo>
                  <a:pt x="410" y="260"/>
                  <a:pt x="390" y="263"/>
                  <a:pt x="359" y="274"/>
                </a:cubicBezTo>
                <a:cubicBezTo>
                  <a:pt x="347" y="277"/>
                  <a:pt x="324" y="286"/>
                  <a:pt x="324" y="286"/>
                </a:cubicBezTo>
                <a:cubicBezTo>
                  <a:pt x="322" y="291"/>
                  <a:pt x="320" y="297"/>
                  <a:pt x="318" y="303"/>
                </a:cubicBezTo>
                <a:cubicBezTo>
                  <a:pt x="313" y="311"/>
                  <a:pt x="304" y="318"/>
                  <a:pt x="301" y="327"/>
                </a:cubicBezTo>
                <a:cubicBezTo>
                  <a:pt x="288" y="354"/>
                  <a:pt x="289" y="382"/>
                  <a:pt x="271" y="408"/>
                </a:cubicBezTo>
                <a:cubicBezTo>
                  <a:pt x="266" y="426"/>
                  <a:pt x="258" y="493"/>
                  <a:pt x="254" y="502"/>
                </a:cubicBezTo>
                <a:cubicBezTo>
                  <a:pt x="247" y="514"/>
                  <a:pt x="228" y="515"/>
                  <a:pt x="219" y="525"/>
                </a:cubicBezTo>
                <a:cubicBezTo>
                  <a:pt x="201" y="542"/>
                  <a:pt x="189" y="560"/>
                  <a:pt x="172" y="578"/>
                </a:cubicBezTo>
                <a:cubicBezTo>
                  <a:pt x="166" y="594"/>
                  <a:pt x="157" y="635"/>
                  <a:pt x="143" y="648"/>
                </a:cubicBezTo>
                <a:cubicBezTo>
                  <a:pt x="132" y="657"/>
                  <a:pt x="108" y="671"/>
                  <a:pt x="108" y="671"/>
                </a:cubicBezTo>
                <a:cubicBezTo>
                  <a:pt x="104" y="677"/>
                  <a:pt x="101" y="684"/>
                  <a:pt x="96" y="689"/>
                </a:cubicBezTo>
                <a:cubicBezTo>
                  <a:pt x="91" y="692"/>
                  <a:pt x="83" y="690"/>
                  <a:pt x="79" y="695"/>
                </a:cubicBezTo>
                <a:cubicBezTo>
                  <a:pt x="74" y="699"/>
                  <a:pt x="73" y="705"/>
                  <a:pt x="73" y="712"/>
                </a:cubicBezTo>
                <a:cubicBezTo>
                  <a:pt x="73" y="714"/>
                  <a:pt x="77" y="708"/>
                  <a:pt x="79" y="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10200" y="5410200"/>
            <a:ext cx="2895600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4825" y="676774"/>
            <a:ext cx="3305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latin typeface="Calibri"/>
              </a:rPr>
              <a:t>Pruned limb?</a:t>
            </a:r>
            <a:endParaRPr lang="en-US" sz="4400" b="1" dirty="0">
              <a:latin typeface="Calibri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914900" y="1627018"/>
            <a:ext cx="685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5736233"/>
            <a:ext cx="331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Heliocentric solar system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143328"/>
            <a:ext cx="377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Handwashing</a:t>
            </a:r>
            <a:r>
              <a:rPr lang="en-US" sz="2400" dirty="0" smtClean="0"/>
              <a:t> before surgery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66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tree_cut_new_limb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8035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Freeform 3"/>
          <p:cNvSpPr>
            <a:spLocks/>
          </p:cNvSpPr>
          <p:nvPr/>
        </p:nvSpPr>
        <p:spPr bwMode="auto">
          <a:xfrm>
            <a:off x="1335088" y="190500"/>
            <a:ext cx="6773862" cy="1663700"/>
          </a:xfrm>
          <a:custGeom>
            <a:avLst/>
            <a:gdLst>
              <a:gd name="T0" fmla="*/ 2147483647 w 4267"/>
              <a:gd name="T1" fmla="*/ 2147483647 h 1048"/>
              <a:gd name="T2" fmla="*/ 2147483647 w 4267"/>
              <a:gd name="T3" fmla="*/ 2147483647 h 1048"/>
              <a:gd name="T4" fmla="*/ 2147483647 w 4267"/>
              <a:gd name="T5" fmla="*/ 2147483647 h 1048"/>
              <a:gd name="T6" fmla="*/ 2147483647 w 4267"/>
              <a:gd name="T7" fmla="*/ 2147483647 h 1048"/>
              <a:gd name="T8" fmla="*/ 2147483647 w 4267"/>
              <a:gd name="T9" fmla="*/ 2147483647 h 1048"/>
              <a:gd name="T10" fmla="*/ 2147483647 w 4267"/>
              <a:gd name="T11" fmla="*/ 2147483647 h 1048"/>
              <a:gd name="T12" fmla="*/ 2147483647 w 4267"/>
              <a:gd name="T13" fmla="*/ 2147483647 h 1048"/>
              <a:gd name="T14" fmla="*/ 2147483647 w 4267"/>
              <a:gd name="T15" fmla="*/ 2147483647 h 1048"/>
              <a:gd name="T16" fmla="*/ 2147483647 w 4267"/>
              <a:gd name="T17" fmla="*/ 2147483647 h 1048"/>
              <a:gd name="T18" fmla="*/ 2147483647 w 4267"/>
              <a:gd name="T19" fmla="*/ 2147483647 h 1048"/>
              <a:gd name="T20" fmla="*/ 0 w 4267"/>
              <a:gd name="T21" fmla="*/ 2147483647 h 1048"/>
              <a:gd name="T22" fmla="*/ 2147483647 w 4267"/>
              <a:gd name="T23" fmla="*/ 2147483647 h 1048"/>
              <a:gd name="T24" fmla="*/ 2147483647 w 4267"/>
              <a:gd name="T25" fmla="*/ 2147483647 h 1048"/>
              <a:gd name="T26" fmla="*/ 2147483647 w 4267"/>
              <a:gd name="T27" fmla="*/ 2147483647 h 1048"/>
              <a:gd name="T28" fmla="*/ 2147483647 w 4267"/>
              <a:gd name="T29" fmla="*/ 2147483647 h 1048"/>
              <a:gd name="T30" fmla="*/ 2147483647 w 4267"/>
              <a:gd name="T31" fmla="*/ 2147483647 h 1048"/>
              <a:gd name="T32" fmla="*/ 2147483647 w 4267"/>
              <a:gd name="T33" fmla="*/ 2147483647 h 1048"/>
              <a:gd name="T34" fmla="*/ 2147483647 w 4267"/>
              <a:gd name="T35" fmla="*/ 2147483647 h 1048"/>
              <a:gd name="T36" fmla="*/ 2147483647 w 4267"/>
              <a:gd name="T37" fmla="*/ 2147483647 h 1048"/>
              <a:gd name="T38" fmla="*/ 2147483647 w 4267"/>
              <a:gd name="T39" fmla="*/ 2147483647 h 1048"/>
              <a:gd name="T40" fmla="*/ 2147483647 w 4267"/>
              <a:gd name="T41" fmla="*/ 2147483647 h 1048"/>
              <a:gd name="T42" fmla="*/ 2147483647 w 4267"/>
              <a:gd name="T43" fmla="*/ 2147483647 h 1048"/>
              <a:gd name="T44" fmla="*/ 2147483647 w 4267"/>
              <a:gd name="T45" fmla="*/ 2147483647 h 1048"/>
              <a:gd name="T46" fmla="*/ 2147483647 w 4267"/>
              <a:gd name="T47" fmla="*/ 2147483647 h 1048"/>
              <a:gd name="T48" fmla="*/ 2147483647 w 4267"/>
              <a:gd name="T49" fmla="*/ 2147483647 h 1048"/>
              <a:gd name="T50" fmla="*/ 2147483647 w 4267"/>
              <a:gd name="T51" fmla="*/ 2147483647 h 1048"/>
              <a:gd name="T52" fmla="*/ 2147483647 w 4267"/>
              <a:gd name="T53" fmla="*/ 2147483647 h 1048"/>
              <a:gd name="T54" fmla="*/ 2147483647 w 4267"/>
              <a:gd name="T55" fmla="*/ 2147483647 h 1048"/>
              <a:gd name="T56" fmla="*/ 2147483647 w 4267"/>
              <a:gd name="T57" fmla="*/ 2147483647 h 1048"/>
              <a:gd name="T58" fmla="*/ 2147483647 w 4267"/>
              <a:gd name="T59" fmla="*/ 2147483647 h 1048"/>
              <a:gd name="T60" fmla="*/ 2147483647 w 4267"/>
              <a:gd name="T61" fmla="*/ 2147483647 h 1048"/>
              <a:gd name="T62" fmla="*/ 2147483647 w 4267"/>
              <a:gd name="T63" fmla="*/ 2147483647 h 1048"/>
              <a:gd name="T64" fmla="*/ 2147483647 w 4267"/>
              <a:gd name="T65" fmla="*/ 2147483647 h 1048"/>
              <a:gd name="T66" fmla="*/ 2147483647 w 4267"/>
              <a:gd name="T67" fmla="*/ 2147483647 h 1048"/>
              <a:gd name="T68" fmla="*/ 2147483647 w 4267"/>
              <a:gd name="T69" fmla="*/ 2147483647 h 1048"/>
              <a:gd name="T70" fmla="*/ 2147483647 w 4267"/>
              <a:gd name="T71" fmla="*/ 2147483647 h 1048"/>
              <a:gd name="T72" fmla="*/ 2147483647 w 4267"/>
              <a:gd name="T73" fmla="*/ 2147483647 h 1048"/>
              <a:gd name="T74" fmla="*/ 2147483647 w 4267"/>
              <a:gd name="T75" fmla="*/ 2147483647 h 1048"/>
              <a:gd name="T76" fmla="*/ 2147483647 w 4267"/>
              <a:gd name="T77" fmla="*/ 2147483647 h 1048"/>
              <a:gd name="T78" fmla="*/ 2147483647 w 4267"/>
              <a:gd name="T79" fmla="*/ 2147483647 h 1048"/>
              <a:gd name="T80" fmla="*/ 2147483647 w 4267"/>
              <a:gd name="T81" fmla="*/ 2147483647 h 1048"/>
              <a:gd name="T82" fmla="*/ 2147483647 w 4267"/>
              <a:gd name="T83" fmla="*/ 2147483647 h 1048"/>
              <a:gd name="T84" fmla="*/ 2147483647 w 4267"/>
              <a:gd name="T85" fmla="*/ 2147483647 h 1048"/>
              <a:gd name="T86" fmla="*/ 2147483647 w 4267"/>
              <a:gd name="T87" fmla="*/ 2147483647 h 1048"/>
              <a:gd name="T88" fmla="*/ 2147483647 w 4267"/>
              <a:gd name="T89" fmla="*/ 2147483647 h 1048"/>
              <a:gd name="T90" fmla="*/ 2147483647 w 4267"/>
              <a:gd name="T91" fmla="*/ 2147483647 h 1048"/>
              <a:gd name="T92" fmla="*/ 2147483647 w 4267"/>
              <a:gd name="T93" fmla="*/ 2147483647 h 1048"/>
              <a:gd name="T94" fmla="*/ 2147483647 w 4267"/>
              <a:gd name="T95" fmla="*/ 2147483647 h 1048"/>
              <a:gd name="T96" fmla="*/ 2147483647 w 4267"/>
              <a:gd name="T97" fmla="*/ 2147483647 h 1048"/>
              <a:gd name="T98" fmla="*/ 2147483647 w 4267"/>
              <a:gd name="T99" fmla="*/ 2147483647 h 1048"/>
              <a:gd name="T100" fmla="*/ 2147483647 w 4267"/>
              <a:gd name="T101" fmla="*/ 2147483647 h 1048"/>
              <a:gd name="T102" fmla="*/ 2147483647 w 4267"/>
              <a:gd name="T103" fmla="*/ 2147483647 h 1048"/>
              <a:gd name="T104" fmla="*/ 2147483647 w 4267"/>
              <a:gd name="T105" fmla="*/ 2147483647 h 1048"/>
              <a:gd name="T106" fmla="*/ 2147483647 w 4267"/>
              <a:gd name="T107" fmla="*/ 2147483647 h 1048"/>
              <a:gd name="T108" fmla="*/ 2147483647 w 4267"/>
              <a:gd name="T109" fmla="*/ 2147483647 h 1048"/>
              <a:gd name="T110" fmla="*/ 2147483647 w 4267"/>
              <a:gd name="T111" fmla="*/ 2147483647 h 10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67"/>
              <a:gd name="T169" fmla="*/ 0 h 1048"/>
              <a:gd name="T170" fmla="*/ 4267 w 4267"/>
              <a:gd name="T171" fmla="*/ 1048 h 10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67" h="1048">
                <a:moveTo>
                  <a:pt x="911" y="592"/>
                </a:moveTo>
                <a:cubicBezTo>
                  <a:pt x="895" y="594"/>
                  <a:pt x="879" y="593"/>
                  <a:pt x="864" y="598"/>
                </a:cubicBezTo>
                <a:cubicBezTo>
                  <a:pt x="838" y="605"/>
                  <a:pt x="821" y="635"/>
                  <a:pt x="794" y="645"/>
                </a:cubicBezTo>
                <a:cubicBezTo>
                  <a:pt x="748" y="676"/>
                  <a:pt x="684" y="681"/>
                  <a:pt x="631" y="686"/>
                </a:cubicBezTo>
                <a:cubicBezTo>
                  <a:pt x="605" y="709"/>
                  <a:pt x="583" y="725"/>
                  <a:pt x="555" y="744"/>
                </a:cubicBezTo>
                <a:cubicBezTo>
                  <a:pt x="544" y="776"/>
                  <a:pt x="523" y="784"/>
                  <a:pt x="502" y="809"/>
                </a:cubicBezTo>
                <a:cubicBezTo>
                  <a:pt x="459" y="858"/>
                  <a:pt x="437" y="939"/>
                  <a:pt x="368" y="960"/>
                </a:cubicBezTo>
                <a:cubicBezTo>
                  <a:pt x="347" y="973"/>
                  <a:pt x="332" y="978"/>
                  <a:pt x="309" y="984"/>
                </a:cubicBezTo>
                <a:cubicBezTo>
                  <a:pt x="220" y="976"/>
                  <a:pt x="122" y="956"/>
                  <a:pt x="47" y="908"/>
                </a:cubicBezTo>
                <a:cubicBezTo>
                  <a:pt x="24" y="840"/>
                  <a:pt x="35" y="766"/>
                  <a:pt x="17" y="698"/>
                </a:cubicBezTo>
                <a:cubicBezTo>
                  <a:pt x="13" y="685"/>
                  <a:pt x="4" y="675"/>
                  <a:pt x="0" y="663"/>
                </a:cubicBezTo>
                <a:cubicBezTo>
                  <a:pt x="6" y="628"/>
                  <a:pt x="20" y="552"/>
                  <a:pt x="52" y="528"/>
                </a:cubicBezTo>
                <a:cubicBezTo>
                  <a:pt x="106" y="485"/>
                  <a:pt x="162" y="468"/>
                  <a:pt x="228" y="452"/>
                </a:cubicBezTo>
                <a:cubicBezTo>
                  <a:pt x="252" y="435"/>
                  <a:pt x="275" y="428"/>
                  <a:pt x="304" y="423"/>
                </a:cubicBezTo>
                <a:cubicBezTo>
                  <a:pt x="316" y="416"/>
                  <a:pt x="332" y="415"/>
                  <a:pt x="344" y="406"/>
                </a:cubicBezTo>
                <a:cubicBezTo>
                  <a:pt x="349" y="401"/>
                  <a:pt x="350" y="393"/>
                  <a:pt x="356" y="388"/>
                </a:cubicBezTo>
                <a:cubicBezTo>
                  <a:pt x="375" y="368"/>
                  <a:pt x="378" y="371"/>
                  <a:pt x="403" y="365"/>
                </a:cubicBezTo>
                <a:cubicBezTo>
                  <a:pt x="434" y="349"/>
                  <a:pt x="451" y="336"/>
                  <a:pt x="485" y="330"/>
                </a:cubicBezTo>
                <a:cubicBezTo>
                  <a:pt x="576" y="291"/>
                  <a:pt x="444" y="349"/>
                  <a:pt x="543" y="295"/>
                </a:cubicBezTo>
                <a:cubicBezTo>
                  <a:pt x="578" y="274"/>
                  <a:pt x="637" y="275"/>
                  <a:pt x="677" y="271"/>
                </a:cubicBezTo>
                <a:cubicBezTo>
                  <a:pt x="729" y="249"/>
                  <a:pt x="781" y="236"/>
                  <a:pt x="835" y="219"/>
                </a:cubicBezTo>
                <a:cubicBezTo>
                  <a:pt x="906" y="170"/>
                  <a:pt x="977" y="154"/>
                  <a:pt x="1063" y="149"/>
                </a:cubicBezTo>
                <a:cubicBezTo>
                  <a:pt x="1176" y="129"/>
                  <a:pt x="1292" y="123"/>
                  <a:pt x="1407" y="114"/>
                </a:cubicBezTo>
                <a:cubicBezTo>
                  <a:pt x="1553" y="83"/>
                  <a:pt x="1700" y="56"/>
                  <a:pt x="1851" y="49"/>
                </a:cubicBezTo>
                <a:cubicBezTo>
                  <a:pt x="1958" y="38"/>
                  <a:pt x="2064" y="31"/>
                  <a:pt x="2172" y="26"/>
                </a:cubicBezTo>
                <a:cubicBezTo>
                  <a:pt x="2273" y="0"/>
                  <a:pt x="2384" y="23"/>
                  <a:pt x="2488" y="32"/>
                </a:cubicBezTo>
                <a:cubicBezTo>
                  <a:pt x="2544" y="28"/>
                  <a:pt x="2666" y="32"/>
                  <a:pt x="2739" y="8"/>
                </a:cubicBezTo>
                <a:cubicBezTo>
                  <a:pt x="2825" y="22"/>
                  <a:pt x="2915" y="25"/>
                  <a:pt x="3001" y="44"/>
                </a:cubicBezTo>
                <a:cubicBezTo>
                  <a:pt x="3227" y="93"/>
                  <a:pt x="3442" y="177"/>
                  <a:pt x="3673" y="225"/>
                </a:cubicBezTo>
                <a:cubicBezTo>
                  <a:pt x="3790" y="311"/>
                  <a:pt x="3969" y="363"/>
                  <a:pt x="4111" y="417"/>
                </a:cubicBezTo>
                <a:cubicBezTo>
                  <a:pt x="4161" y="470"/>
                  <a:pt x="4077" y="385"/>
                  <a:pt x="4169" y="458"/>
                </a:cubicBezTo>
                <a:cubicBezTo>
                  <a:pt x="4185" y="470"/>
                  <a:pt x="4197" y="488"/>
                  <a:pt x="4210" y="505"/>
                </a:cubicBezTo>
                <a:cubicBezTo>
                  <a:pt x="4224" y="523"/>
                  <a:pt x="4251" y="563"/>
                  <a:pt x="4251" y="563"/>
                </a:cubicBezTo>
                <a:cubicBezTo>
                  <a:pt x="4267" y="611"/>
                  <a:pt x="4248" y="661"/>
                  <a:pt x="4239" y="709"/>
                </a:cubicBezTo>
                <a:cubicBezTo>
                  <a:pt x="4237" y="752"/>
                  <a:pt x="4242" y="795"/>
                  <a:pt x="4234" y="838"/>
                </a:cubicBezTo>
                <a:cubicBezTo>
                  <a:pt x="4229" y="860"/>
                  <a:pt x="4167" y="887"/>
                  <a:pt x="4152" y="902"/>
                </a:cubicBezTo>
                <a:cubicBezTo>
                  <a:pt x="4129" y="923"/>
                  <a:pt x="4115" y="948"/>
                  <a:pt x="4088" y="966"/>
                </a:cubicBezTo>
                <a:cubicBezTo>
                  <a:pt x="4038" y="997"/>
                  <a:pt x="3983" y="1003"/>
                  <a:pt x="3942" y="1048"/>
                </a:cubicBezTo>
                <a:cubicBezTo>
                  <a:pt x="3823" y="1044"/>
                  <a:pt x="3765" y="1039"/>
                  <a:pt x="3661" y="1019"/>
                </a:cubicBezTo>
                <a:cubicBezTo>
                  <a:pt x="3595" y="991"/>
                  <a:pt x="3675" y="1022"/>
                  <a:pt x="3585" y="1001"/>
                </a:cubicBezTo>
                <a:cubicBezTo>
                  <a:pt x="3567" y="996"/>
                  <a:pt x="3550" y="990"/>
                  <a:pt x="3533" y="984"/>
                </a:cubicBezTo>
                <a:cubicBezTo>
                  <a:pt x="3517" y="978"/>
                  <a:pt x="3502" y="969"/>
                  <a:pt x="3486" y="966"/>
                </a:cubicBezTo>
                <a:cubicBezTo>
                  <a:pt x="3461" y="960"/>
                  <a:pt x="3410" y="955"/>
                  <a:pt x="3410" y="955"/>
                </a:cubicBezTo>
                <a:cubicBezTo>
                  <a:pt x="3335" y="928"/>
                  <a:pt x="3256" y="916"/>
                  <a:pt x="3182" y="890"/>
                </a:cubicBezTo>
                <a:cubicBezTo>
                  <a:pt x="3131" y="872"/>
                  <a:pt x="3089" y="847"/>
                  <a:pt x="3042" y="826"/>
                </a:cubicBezTo>
                <a:cubicBezTo>
                  <a:pt x="2993" y="804"/>
                  <a:pt x="2935" y="808"/>
                  <a:pt x="2885" y="791"/>
                </a:cubicBezTo>
                <a:cubicBezTo>
                  <a:pt x="2823" y="770"/>
                  <a:pt x="2776" y="710"/>
                  <a:pt x="2709" y="703"/>
                </a:cubicBezTo>
                <a:cubicBezTo>
                  <a:pt x="2534" y="684"/>
                  <a:pt x="2599" y="695"/>
                  <a:pt x="2511" y="680"/>
                </a:cubicBezTo>
                <a:cubicBezTo>
                  <a:pt x="2454" y="656"/>
                  <a:pt x="2389" y="657"/>
                  <a:pt x="2330" y="645"/>
                </a:cubicBezTo>
                <a:cubicBezTo>
                  <a:pt x="2220" y="622"/>
                  <a:pt x="2107" y="616"/>
                  <a:pt x="1997" y="598"/>
                </a:cubicBezTo>
                <a:cubicBezTo>
                  <a:pt x="1929" y="565"/>
                  <a:pt x="1861" y="553"/>
                  <a:pt x="1787" y="546"/>
                </a:cubicBezTo>
                <a:cubicBezTo>
                  <a:pt x="1698" y="523"/>
                  <a:pt x="1599" y="534"/>
                  <a:pt x="1507" y="522"/>
                </a:cubicBezTo>
                <a:cubicBezTo>
                  <a:pt x="1386" y="488"/>
                  <a:pt x="1217" y="512"/>
                  <a:pt x="1086" y="540"/>
                </a:cubicBezTo>
                <a:cubicBezTo>
                  <a:pt x="1054" y="562"/>
                  <a:pt x="1017" y="566"/>
                  <a:pt x="981" y="575"/>
                </a:cubicBezTo>
                <a:cubicBezTo>
                  <a:pt x="948" y="582"/>
                  <a:pt x="976" y="578"/>
                  <a:pt x="946" y="592"/>
                </a:cubicBezTo>
                <a:cubicBezTo>
                  <a:pt x="907" y="609"/>
                  <a:pt x="911" y="615"/>
                  <a:pt x="911" y="5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562600" y="55626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60074" y="381000"/>
            <a:ext cx="5520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239F1E"/>
                </a:solidFill>
              </a:rPr>
              <a:t>revolutionary  advance</a:t>
            </a:r>
            <a:endParaRPr lang="en-US" sz="4400" dirty="0">
              <a:solidFill>
                <a:srgbClr val="239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5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758964" y="196559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54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835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87" lon="51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835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86" lon="48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896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84" lon="45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5835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83" lon="42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8354" y="196559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81" lon="39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58354" y="196559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79" lon="36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835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78" lon="33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58354" y="1965006"/>
            <a:ext cx="2034975" cy="2096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1599976" lon="3000000" rev="0"/>
            </a:camera>
            <a:lightRig rig="threePt" dir="t"/>
          </a:scene3d>
          <a:sp3d extrusionH="3810000" contourW="12700" prstMaterial="flat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9070" y="4314539"/>
            <a:ext cx="8229600" cy="1626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Fresh perspective: </a:t>
            </a:r>
            <a:br>
              <a:rPr lang="en-US" b="1" smtClean="0"/>
            </a:br>
            <a:r>
              <a:rPr lang="en-US" b="1" i="1" smtClean="0"/>
              <a:t>Different reality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7385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$$$$$$$$$$$ </a:t>
            </a:r>
            <a:r>
              <a:rPr lang="en-US" dirty="0" smtClean="0">
                <a:sym typeface="Wingdings"/>
              </a:rPr>
              <a:t> Few Revolutions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5800" y="2080970"/>
            <a:ext cx="6917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$ 0 </a:t>
            </a:r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 Numerous Revolutions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086" y="3772133"/>
            <a:ext cx="1260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 smtClean="0"/>
              <a:t>Why?</a:t>
            </a:r>
          </a:p>
          <a:p>
            <a:pPr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9275" y="4788833"/>
            <a:ext cx="4616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dirty="0"/>
              <a:t>Are scientists stupider? 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Are the problems harder? </a:t>
            </a:r>
          </a:p>
          <a:p>
            <a:pPr>
              <a:defRPr/>
            </a:pPr>
            <a:r>
              <a:rPr lang="en-US" sz="2800" dirty="0"/>
              <a:t>Is everything already known??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6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$$$$$$$$$$$ </a:t>
            </a:r>
            <a:r>
              <a:rPr lang="en-US" dirty="0" smtClean="0">
                <a:sym typeface="Wingdings"/>
              </a:rPr>
              <a:t> Few Revolutions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5800" y="2080970"/>
            <a:ext cx="6917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$ 0 </a:t>
            </a:r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 Numerous Revolutions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086" y="3772133"/>
            <a:ext cx="1260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 smtClean="0"/>
              <a:t>Why?</a:t>
            </a:r>
          </a:p>
          <a:p>
            <a:pPr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788833"/>
            <a:ext cx="5562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The culture of science today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5457" y="5748199"/>
            <a:ext cx="784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Power of “experts” and vested interests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821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462" y="4296292"/>
            <a:ext cx="3062849" cy="206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258" y="1465240"/>
            <a:ext cx="3935162" cy="566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447" y="2337682"/>
            <a:ext cx="2340237" cy="1560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904" y="2337682"/>
            <a:ext cx="2314558" cy="1419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058" y="3897840"/>
            <a:ext cx="2290165" cy="2808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614" y="476311"/>
            <a:ext cx="585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Scorn and disdain</a:t>
            </a:r>
            <a:endParaRPr lang="en-US" sz="6000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11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068" y="3603245"/>
            <a:ext cx="93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“If </a:t>
            </a:r>
            <a:r>
              <a:rPr lang="en-US" sz="2800" dirty="0">
                <a:solidFill>
                  <a:srgbClr val="FFFF00"/>
                </a:solidFill>
              </a:rPr>
              <a:t>the idea is any good, it would have been discovered </a:t>
            </a:r>
            <a:r>
              <a:rPr lang="en-US" sz="2800" dirty="0" smtClean="0">
                <a:solidFill>
                  <a:srgbClr val="FFFF00"/>
                </a:solidFill>
              </a:rPr>
              <a:t>earlier”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08196" y="1433470"/>
            <a:ext cx="64131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Plenty of round-earth ideas out there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432" r="4610"/>
          <a:stretch/>
        </p:blipFill>
        <p:spPr>
          <a:xfrm>
            <a:off x="2110334" y="-9501"/>
            <a:ext cx="6088218" cy="6867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212" y="541544"/>
            <a:ext cx="192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1. Energy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0"/>
            <a:ext cx="55618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700" y="6519446"/>
            <a:ext cx="217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Hermann </a:t>
            </a:r>
            <a:r>
              <a:rPr lang="en-US" sz="1600" dirty="0" err="1" smtClean="0"/>
              <a:t>Plauson</a:t>
            </a:r>
            <a:r>
              <a:rPr lang="en-US" sz="1600" dirty="0" smtClean="0"/>
              <a:t>, 1925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626234" y="5217129"/>
            <a:ext cx="933334" cy="1116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0700" y="1311935"/>
            <a:ext cx="1614315" cy="113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9555" y="917969"/>
            <a:ext cx="88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balloon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702" y="5583245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Lifter.mp4">
            <a:hlinkClick r:id="" action="ppaction://media"/>
            <a:hlinkHover r:id="" action="ppaction://ole?verb=0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9074" y="0"/>
            <a:ext cx="10890000" cy="6126163"/>
          </a:xfrm>
        </p:spPr>
      </p:pic>
    </p:spTree>
    <p:extLst>
      <p:ext uri="{BB962C8B-B14F-4D97-AF65-F5344CB8AC3E}">
        <p14:creationId xmlns:p14="http://schemas.microsoft.com/office/powerpoint/2010/main" val="75635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2316"/>
            <a:ext cx="8229600" cy="1143000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2805" y="2345147"/>
            <a:ext cx="8181195" cy="3280521"/>
          </a:xfrm>
        </p:spPr>
        <p:txBody>
          <a:bodyPr/>
          <a:lstStyle/>
          <a:p>
            <a:r>
              <a:rPr lang="en-US" dirty="0" smtClean="0"/>
              <a:t>“Twilight of the Scientific Age”? </a:t>
            </a:r>
            <a:r>
              <a:rPr lang="en-US" sz="1800" dirty="0" smtClean="0"/>
              <a:t>Martin Lopez </a:t>
            </a:r>
            <a:r>
              <a:rPr lang="en-US" sz="1800" dirty="0" err="1" smtClean="0"/>
              <a:t>Corredoira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 the chronic decline curable?</a:t>
            </a:r>
          </a:p>
          <a:p>
            <a:r>
              <a:rPr lang="en-US" dirty="0" smtClean="0"/>
              <a:t>How can the </a:t>
            </a:r>
            <a:r>
              <a:rPr lang="en-US" dirty="0" smtClean="0">
                <a:solidFill>
                  <a:srgbClr val="FF0000"/>
                </a:solidFill>
              </a:rPr>
              <a:t>Institute for Venture Science </a:t>
            </a:r>
            <a:r>
              <a:rPr lang="en-US" dirty="0" smtClean="0"/>
              <a:t>help bring the cure?</a:t>
            </a:r>
          </a:p>
          <a:p>
            <a:r>
              <a:rPr lang="en-US" dirty="0" smtClean="0"/>
              <a:t>Current status of the IVS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716" y="324433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Arie</a:t>
            </a:r>
            <a:r>
              <a:rPr lang="en-US" dirty="0"/>
              <a:t> Horowitz &lt;arie2006@gmail.com&gt;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714" y="648658"/>
            <a:ext cx="1881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2. Health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14" y="5404561"/>
            <a:ext cx="862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“I </a:t>
            </a:r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don’t know 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how he [</a:t>
            </a:r>
            <a:r>
              <a:rPr lang="en-US" sz="3600" dirty="0" err="1" smtClean="0">
                <a:solidFill>
                  <a:schemeClr val="bg1"/>
                </a:solidFill>
                <a:ea typeface="+mj-ea"/>
                <a:cs typeface="+mj-cs"/>
              </a:rPr>
              <a:t>Revici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] </a:t>
            </a:r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does it, but 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people walk in </a:t>
            </a:r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dead and 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walk out alive.”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www.free-press-release.com/members/members_pic/200807/img/12168703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55" y="648658"/>
            <a:ext cx="3182566" cy="457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00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08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remain unsolved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878"/>
            <a:ext cx="8229600" cy="436064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Getting energy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Curing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Understanding brain function and dysfunction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Combatting global warming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Wiping out the AIDS epidemic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Eliminating </a:t>
            </a:r>
            <a:r>
              <a:rPr lang="en-US" dirty="0" err="1" smtClean="0">
                <a:solidFill>
                  <a:srgbClr val="FFFF00"/>
                </a:solidFill>
              </a:rPr>
              <a:t>starvaton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ric\Desktop\Building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76" y="0"/>
            <a:ext cx="9300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37045" y="0"/>
            <a:ext cx="2685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Institute for Venture </a:t>
            </a:r>
            <a:r>
              <a:rPr lang="en-US" sz="2800" b="1" dirty="0" smtClean="0"/>
              <a:t>Science      (IVS)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626"/>
          <a:stretch/>
        </p:blipFill>
        <p:spPr>
          <a:xfrm>
            <a:off x="0" y="5588173"/>
            <a:ext cx="1381625" cy="12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86399"/>
            <a:ext cx="9144001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How will IVS foster </a:t>
            </a:r>
            <a:br>
              <a:rPr lang="en-US" b="1" dirty="0" smtClean="0"/>
            </a:br>
            <a:r>
              <a:rPr lang="en-US" b="1" dirty="0" smtClean="0"/>
              <a:t>revolutionary advance?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65" y="2134751"/>
            <a:ext cx="9147919" cy="3683079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roundbreaking proposals</a:t>
            </a:r>
          </a:p>
          <a:p>
            <a:r>
              <a:rPr lang="en-US" dirty="0"/>
              <a:t>S</a:t>
            </a:r>
            <a:r>
              <a:rPr lang="en-US" dirty="0" smtClean="0"/>
              <a:t>cathing critique from field’s leaders</a:t>
            </a:r>
          </a:p>
          <a:p>
            <a:r>
              <a:rPr lang="en-US" dirty="0"/>
              <a:t>E</a:t>
            </a:r>
            <a:r>
              <a:rPr lang="en-US" dirty="0" smtClean="0"/>
              <a:t>valuators from </a:t>
            </a:r>
            <a:r>
              <a:rPr lang="en-US" dirty="0" smtClean="0">
                <a:solidFill>
                  <a:srgbClr val="000090"/>
                </a:solidFill>
              </a:rPr>
              <a:t>outside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Fund selected proposals </a:t>
            </a:r>
            <a:r>
              <a:rPr lang="en-US" dirty="0" smtClean="0">
                <a:solidFill>
                  <a:srgbClr val="000090"/>
                </a:solidFill>
              </a:rPr>
              <a:t>liberally</a:t>
            </a:r>
          </a:p>
          <a:p>
            <a:r>
              <a:rPr lang="en-US" dirty="0" smtClean="0"/>
              <a:t>Fund </a:t>
            </a:r>
            <a:r>
              <a:rPr lang="en-US" dirty="0" smtClean="0">
                <a:solidFill>
                  <a:srgbClr val="000090"/>
                </a:solidFill>
              </a:rPr>
              <a:t>multiple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groups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same theme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48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A dozen groups </a:t>
            </a:r>
            <a:r>
              <a:rPr lang="en-US" sz="3600" b="1" i="1" dirty="0" smtClean="0">
                <a:solidFill>
                  <a:srgbClr val="000090"/>
                </a:solidFill>
              </a:rPr>
              <a:t>can’t be ignored</a:t>
            </a:r>
            <a:endParaRPr lang="en-US" sz="36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of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65" y="765631"/>
            <a:ext cx="1003450" cy="10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of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65" y="765631"/>
            <a:ext cx="1003450" cy="10034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24265" y="721106"/>
            <a:ext cx="7485041" cy="5029246"/>
            <a:chOff x="1024265" y="721106"/>
            <a:chExt cx="7485041" cy="5029246"/>
          </a:xfrm>
        </p:grpSpPr>
        <p:grpSp>
          <p:nvGrpSpPr>
            <p:cNvPr id="3" name="Group 2"/>
            <p:cNvGrpSpPr/>
            <p:nvPr/>
          </p:nvGrpSpPr>
          <p:grpSpPr>
            <a:xfrm>
              <a:off x="3249648" y="721106"/>
              <a:ext cx="5259658" cy="1047975"/>
              <a:chOff x="3249648" y="721106"/>
              <a:chExt cx="5259658" cy="10479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9648" y="765631"/>
                <a:ext cx="1003450" cy="100345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419003" y="721106"/>
                <a:ext cx="3090303" cy="1003450"/>
                <a:chOff x="5419003" y="721106"/>
                <a:chExt cx="3090303" cy="100345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19003" y="721106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05856" y="721106"/>
                  <a:ext cx="1003450" cy="10034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/>
            <p:cNvGrpSpPr/>
            <p:nvPr/>
          </p:nvGrpSpPr>
          <p:grpSpPr>
            <a:xfrm>
              <a:off x="1024265" y="2597000"/>
              <a:ext cx="7485041" cy="3153352"/>
              <a:chOff x="1024265" y="2597000"/>
              <a:chExt cx="7485041" cy="315335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24265" y="2597000"/>
                <a:ext cx="7433935" cy="1003450"/>
                <a:chOff x="1024265" y="2597000"/>
                <a:chExt cx="7433935" cy="100345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4265" y="2597000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49648" y="2597000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8438" y="2597000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4750" y="2597000"/>
                  <a:ext cx="1003450" cy="100345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1024265" y="4691489"/>
                <a:ext cx="7485041" cy="1058863"/>
                <a:chOff x="1024265" y="4691489"/>
                <a:chExt cx="7485041" cy="1058863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4265" y="4691489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49648" y="4691489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5224" y="4691489"/>
                  <a:ext cx="1003450" cy="100345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05856" y="4746902"/>
                  <a:ext cx="1003450" cy="100345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144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320" y="2424349"/>
            <a:ext cx="520148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$10 billion endowment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$ 0.5 billion per year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77730" y="3958173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Funds 50 ideas (x 10 labs) simultaneously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898628" y="1045740"/>
            <a:ext cx="3703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IVS Funding Goal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10861" y="3235772"/>
            <a:ext cx="5189241" cy="2988179"/>
            <a:chOff x="410861" y="3273120"/>
            <a:chExt cx="5189241" cy="2988179"/>
          </a:xfrm>
        </p:grpSpPr>
        <p:sp>
          <p:nvSpPr>
            <p:cNvPr id="5" name="Bent-Up Arrow 4"/>
            <p:cNvSpPr/>
            <p:nvPr/>
          </p:nvSpPr>
          <p:spPr>
            <a:xfrm flipH="1" flipV="1">
              <a:off x="1268928" y="3273120"/>
              <a:ext cx="850392" cy="2446285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861" y="5738079"/>
              <a:ext cx="518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&lt;1% of US annual research budget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06122" y="6271079"/>
            <a:ext cx="333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multiple revolutions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8697" y="5775395"/>
            <a:ext cx="1069524" cy="1003785"/>
            <a:chOff x="467998" y="5445911"/>
            <a:chExt cx="1377858" cy="1293167"/>
          </a:xfrm>
        </p:grpSpPr>
        <p:sp>
          <p:nvSpPr>
            <p:cNvPr id="5" name="Oval 4"/>
            <p:cNvSpPr/>
            <p:nvPr/>
          </p:nvSpPr>
          <p:spPr>
            <a:xfrm>
              <a:off x="542977" y="5445911"/>
              <a:ext cx="1223793" cy="129316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998" y="5884626"/>
              <a:ext cx="1377858" cy="39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Revolutions</a:t>
              </a:r>
              <a:endParaRPr lang="en-US" sz="1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0395" y="4587159"/>
            <a:ext cx="1717500" cy="1637834"/>
            <a:chOff x="1462169" y="3915118"/>
            <a:chExt cx="2212640" cy="2110006"/>
          </a:xfrm>
        </p:grpSpPr>
        <p:sp>
          <p:nvSpPr>
            <p:cNvPr id="8" name="Oval 7"/>
            <p:cNvSpPr/>
            <p:nvPr/>
          </p:nvSpPr>
          <p:spPr>
            <a:xfrm>
              <a:off x="1580094" y="3915118"/>
              <a:ext cx="1996811" cy="21100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2169" y="4373002"/>
              <a:ext cx="2212640" cy="991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/>
                <a:t>N</a:t>
              </a:r>
              <a:r>
                <a:rPr lang="en-US" sz="2200" b="1" dirty="0" smtClean="0"/>
                <a:t>ew </a:t>
              </a:r>
            </a:p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echnologies</a:t>
              </a:r>
              <a:endParaRPr lang="en-US" sz="2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44020" y="1654724"/>
            <a:ext cx="2511278" cy="2653638"/>
            <a:chOff x="5731081" y="137289"/>
            <a:chExt cx="3235256" cy="3418657"/>
          </a:xfrm>
        </p:grpSpPr>
        <p:sp>
          <p:nvSpPr>
            <p:cNvPr id="11" name="Oval 10"/>
            <p:cNvSpPr/>
            <p:nvPr/>
          </p:nvSpPr>
          <p:spPr>
            <a:xfrm>
              <a:off x="5731081" y="137289"/>
              <a:ext cx="3235256" cy="341865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3167" y="1366756"/>
              <a:ext cx="2709287" cy="1070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0090"/>
                  </a:solidFill>
                </a:rPr>
                <a:t>F</a:t>
              </a:r>
              <a:r>
                <a:rPr lang="en-US" sz="4800" b="1" dirty="0" smtClean="0">
                  <a:solidFill>
                    <a:srgbClr val="000090"/>
                  </a:solidFill>
                </a:rPr>
                <a:t>uture</a:t>
              </a:r>
              <a:endParaRPr lang="en-US" sz="4800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9948" y="3331893"/>
            <a:ext cx="1957526" cy="2068494"/>
            <a:chOff x="3471327" y="2297970"/>
            <a:chExt cx="2521862" cy="2664822"/>
          </a:xfrm>
        </p:grpSpPr>
        <p:sp>
          <p:nvSpPr>
            <p:cNvPr id="14" name="Oval 13"/>
            <p:cNvSpPr/>
            <p:nvPr/>
          </p:nvSpPr>
          <p:spPr>
            <a:xfrm>
              <a:off x="3471327" y="2297970"/>
              <a:ext cx="2521862" cy="26648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0981" y="3128769"/>
              <a:ext cx="2491497" cy="1070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</a:t>
              </a:r>
              <a:r>
                <a:rPr lang="en-US" sz="2400" b="1" dirty="0" smtClean="0"/>
                <a:t>conomic </a:t>
              </a:r>
              <a:r>
                <a:rPr lang="en-US" sz="2400" b="1" dirty="0"/>
                <a:t>R</a:t>
              </a:r>
              <a:r>
                <a:rPr lang="en-US" sz="2400" b="1" dirty="0" smtClean="0"/>
                <a:t>evitalization</a:t>
              </a:r>
              <a:endParaRPr lang="en-US" sz="2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3419" y="4132416"/>
            <a:ext cx="1069524" cy="1003785"/>
            <a:chOff x="457670" y="5445911"/>
            <a:chExt cx="1377858" cy="12931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542977" y="5445911"/>
              <a:ext cx="1223793" cy="129316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670" y="5884626"/>
              <a:ext cx="1377858" cy="39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Revolutions</a:t>
              </a:r>
              <a:endParaRPr lang="en-US" sz="1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4669" y="2978074"/>
            <a:ext cx="1549969" cy="1637834"/>
            <a:chOff x="1580094" y="3915118"/>
            <a:chExt cx="1996811" cy="2110006"/>
          </a:xfrm>
          <a:solidFill>
            <a:srgbClr val="C3D69B"/>
          </a:solidFill>
        </p:grpSpPr>
        <p:sp>
          <p:nvSpPr>
            <p:cNvPr id="27" name="Oval 26"/>
            <p:cNvSpPr/>
            <p:nvPr/>
          </p:nvSpPr>
          <p:spPr>
            <a:xfrm>
              <a:off x="1580094" y="3915118"/>
              <a:ext cx="1996811" cy="2110006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80105" y="4436368"/>
              <a:ext cx="1402477" cy="9912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Fresh</a:t>
              </a:r>
            </a:p>
            <a:p>
              <a:pPr algn="ctr"/>
              <a:r>
                <a:rPr lang="en-US" sz="2200" b="1" dirty="0"/>
                <a:t>I</a:t>
              </a:r>
              <a:r>
                <a:rPr lang="en-US" sz="2200" b="1" dirty="0" smtClean="0"/>
                <a:t>nsights</a:t>
              </a:r>
              <a:endParaRPr lang="en-US" sz="2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46758" y="11745"/>
            <a:ext cx="2511278" cy="2653638"/>
            <a:chOff x="5731081" y="137289"/>
            <a:chExt cx="3235256" cy="3418657"/>
          </a:xfrm>
          <a:solidFill>
            <a:srgbClr val="C3D69B"/>
          </a:solidFill>
        </p:grpSpPr>
        <p:sp>
          <p:nvSpPr>
            <p:cNvPr id="25" name="Oval 24"/>
            <p:cNvSpPr/>
            <p:nvPr/>
          </p:nvSpPr>
          <p:spPr>
            <a:xfrm>
              <a:off x="5731081" y="137289"/>
              <a:ext cx="3235256" cy="341865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50159" y="1366756"/>
              <a:ext cx="2552360" cy="1070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0090"/>
                  </a:solidFill>
                </a:rPr>
                <a:t>Future</a:t>
              </a:r>
              <a:endParaRPr lang="en-US" sz="4800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0708" y="1665402"/>
            <a:ext cx="1957526" cy="2068495"/>
            <a:chOff x="3471327" y="2297970"/>
            <a:chExt cx="2521862" cy="2664822"/>
          </a:xfrm>
          <a:solidFill>
            <a:srgbClr val="C3D69B"/>
          </a:solidFill>
        </p:grpSpPr>
        <p:sp>
          <p:nvSpPr>
            <p:cNvPr id="23" name="Oval 22"/>
            <p:cNvSpPr/>
            <p:nvPr/>
          </p:nvSpPr>
          <p:spPr>
            <a:xfrm>
              <a:off x="3471327" y="2297970"/>
              <a:ext cx="2521862" cy="266482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72089" y="3000104"/>
              <a:ext cx="2160350" cy="12291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New Solutions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83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144" y="0"/>
            <a:ext cx="6512495" cy="4303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573" y="2969155"/>
            <a:ext cx="6709326" cy="3888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9476" y="783995"/>
            <a:ext cx="2363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Attracting donors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Untitled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979" y="-601108"/>
            <a:ext cx="9873178" cy="712611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24850" y="330422"/>
            <a:ext cx="8382523" cy="841028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35192"/>
              </a:avLst>
            </a:prstTxWarp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Investment Amplification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24214" y="6052023"/>
            <a:ext cx="583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Discovery of Semiconductor Materials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7398" y="4402994"/>
            <a:ext cx="1967205" cy="859326"/>
            <a:chOff x="3668132" y="4654272"/>
            <a:chExt cx="1967205" cy="859326"/>
          </a:xfrm>
        </p:grpSpPr>
        <p:sp>
          <p:nvSpPr>
            <p:cNvPr id="85" name="TextBox 84"/>
            <p:cNvSpPr txBox="1"/>
            <p:nvPr/>
          </p:nvSpPr>
          <p:spPr>
            <a:xfrm>
              <a:off x="3668132" y="4654272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Diodes, Transistors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476260" y="5386966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9858" y="3057744"/>
            <a:ext cx="1394169" cy="795130"/>
            <a:chOff x="2519858" y="3057744"/>
            <a:chExt cx="1394169" cy="795130"/>
          </a:xfrm>
        </p:grpSpPr>
        <p:sp>
          <p:nvSpPr>
            <p:cNvPr id="87" name="TextBox 86"/>
            <p:cNvSpPr txBox="1"/>
            <p:nvPr/>
          </p:nvSpPr>
          <p:spPr>
            <a:xfrm>
              <a:off x="2519858" y="3057744"/>
              <a:ext cx="1394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Photodiodes</a:t>
              </a:r>
              <a:endParaRPr lang="en-US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343944" y="3726242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96892" y="1328585"/>
            <a:ext cx="2743415" cy="1752745"/>
            <a:chOff x="1096892" y="1328585"/>
            <a:chExt cx="2743415" cy="1752745"/>
          </a:xfrm>
        </p:grpSpPr>
        <p:sp>
          <p:nvSpPr>
            <p:cNvPr id="92" name="TextBox 91"/>
            <p:cNvSpPr txBox="1"/>
            <p:nvPr/>
          </p:nvSpPr>
          <p:spPr>
            <a:xfrm>
              <a:off x="2346388" y="1328585"/>
              <a:ext cx="1493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Solar Cells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96892" y="2372027"/>
              <a:ext cx="2174093" cy="709303"/>
              <a:chOff x="1096892" y="2372027"/>
              <a:chExt cx="2174093" cy="70930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096892" y="2372027"/>
                <a:ext cx="21740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8000"/>
                    </a:solidFill>
                  </a:rPr>
                  <a:t>Digital Cameras</a:t>
                </a:r>
                <a:endParaRPr 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161405" y="2954698"/>
                <a:ext cx="126632" cy="126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162496" y="2080142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23050" y="2469957"/>
            <a:ext cx="2205246" cy="1710287"/>
            <a:chOff x="4023050" y="2469957"/>
            <a:chExt cx="2205246" cy="1710287"/>
          </a:xfrm>
        </p:grpSpPr>
        <p:sp>
          <p:nvSpPr>
            <p:cNvPr id="90" name="TextBox 89"/>
            <p:cNvSpPr txBox="1"/>
            <p:nvPr/>
          </p:nvSpPr>
          <p:spPr>
            <a:xfrm>
              <a:off x="4479099" y="2469957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Microprocessors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023050" y="3454097"/>
              <a:ext cx="1892127" cy="726147"/>
              <a:chOff x="4023050" y="3454097"/>
              <a:chExt cx="1892127" cy="72614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023050" y="3454097"/>
                <a:ext cx="1892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circuits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68674" y="4053612"/>
                <a:ext cx="126632" cy="126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005872" y="3117985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6174" y="1508992"/>
            <a:ext cx="3733022" cy="933698"/>
            <a:chOff x="4406174" y="1508992"/>
            <a:chExt cx="3733022" cy="933698"/>
          </a:xfrm>
        </p:grpSpPr>
        <p:sp>
          <p:nvSpPr>
            <p:cNvPr id="93" name="TextBox 92"/>
            <p:cNvSpPr txBox="1"/>
            <p:nvPr/>
          </p:nvSpPr>
          <p:spPr>
            <a:xfrm>
              <a:off x="4406174" y="1508992"/>
              <a:ext cx="1580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Computers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83763" y="1676714"/>
              <a:ext cx="1955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Smart Phones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160272" y="2138748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606913" y="2316058"/>
              <a:ext cx="126632" cy="126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37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of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79" y="1536988"/>
            <a:ext cx="3518705" cy="35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Numerous multi-billionaires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317"/>
            <a:ext cx="8229600" cy="3323291"/>
          </a:xfrm>
        </p:spPr>
        <p:txBody>
          <a:bodyPr/>
          <a:lstStyle/>
          <a:p>
            <a:r>
              <a:rPr lang="en-US" dirty="0" smtClean="0"/>
              <a:t>Many signed the “giving pledge”</a:t>
            </a:r>
          </a:p>
          <a:p>
            <a:r>
              <a:rPr lang="en-US" dirty="0" smtClean="0"/>
              <a:t>Many want to give back to society</a:t>
            </a:r>
          </a:p>
          <a:p>
            <a:r>
              <a:rPr lang="en-US" dirty="0" smtClean="0"/>
              <a:t>Many want to leave a 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ric\Desktop\Building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6807"/>
            <a:ext cx="4370071" cy="2622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5696" y="5658201"/>
            <a:ext cx="2969408" cy="10073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[</a:t>
            </a:r>
            <a:r>
              <a:rPr lang="en-US" dirty="0" smtClean="0">
                <a:solidFill>
                  <a:srgbClr val="FFFF00"/>
                </a:solidFill>
              </a:rPr>
              <a:t>your name here</a:t>
            </a:r>
            <a:r>
              <a:rPr lang="en-US" dirty="0" smtClean="0"/>
              <a:t>]</a:t>
            </a:r>
          </a:p>
          <a:p>
            <a:pPr algn="ctr"/>
            <a:r>
              <a:rPr lang="en-US" dirty="0" smtClean="0"/>
              <a:t>Institute for Venture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66"/>
            <a:ext cx="8229600" cy="1143000"/>
          </a:xfrm>
        </p:spPr>
        <p:txBody>
          <a:bodyPr/>
          <a:lstStyle/>
          <a:p>
            <a:r>
              <a:rPr lang="en-US" b="1" dirty="0" smtClean="0"/>
              <a:t>Why can </a:t>
            </a:r>
            <a:r>
              <a:rPr lang="en-US" b="1" dirty="0" smtClean="0">
                <a:solidFill>
                  <a:srgbClr val="000090"/>
                </a:solidFill>
              </a:rPr>
              <a:t>we </a:t>
            </a:r>
            <a:r>
              <a:rPr lang="en-US" b="1" dirty="0" smtClean="0"/>
              <a:t>make it happen?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473" y="4850264"/>
            <a:ext cx="814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Executive staff:  </a:t>
            </a:r>
            <a:r>
              <a:rPr lang="en-US" sz="2800" b="1" i="1" dirty="0" smtClean="0"/>
              <a:t>Commitment;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complementary skills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9473" y="1296916"/>
            <a:ext cx="621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Advisory Panel:   </a:t>
            </a:r>
            <a:r>
              <a:rPr lang="en-US" sz="2800" b="1" i="1" dirty="0"/>
              <a:t>W</a:t>
            </a:r>
            <a:r>
              <a:rPr lang="en-US" sz="2800" b="1" i="1" dirty="0" smtClean="0"/>
              <a:t>orld-class experience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9473" y="1984774"/>
            <a:ext cx="8663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Michael Crosby  </a:t>
            </a:r>
            <a:r>
              <a:rPr lang="en-US" sz="2000" dirty="0" smtClean="0"/>
              <a:t>- Executive Director, National Science Board</a:t>
            </a:r>
            <a:endParaRPr lang="en-US" sz="2000" dirty="0"/>
          </a:p>
          <a:p>
            <a:r>
              <a:rPr lang="en-US" sz="2000" b="1" dirty="0" smtClean="0"/>
              <a:t>Peter </a:t>
            </a:r>
            <a:r>
              <a:rPr lang="en-US" sz="2000" b="1" dirty="0" err="1" smtClean="0"/>
              <a:t>Katona</a:t>
            </a:r>
            <a:r>
              <a:rPr lang="en-US" sz="2000" b="1" dirty="0" smtClean="0"/>
              <a:t> </a:t>
            </a:r>
            <a:r>
              <a:rPr lang="en-US" sz="2000" dirty="0" smtClean="0"/>
              <a:t>– President, Whitaker Foundation</a:t>
            </a:r>
            <a:endParaRPr lang="en-US" sz="2000" dirty="0"/>
          </a:p>
          <a:p>
            <a:r>
              <a:rPr lang="en-US" sz="2000" b="1" dirty="0" smtClean="0"/>
              <a:t>Jon Strauss </a:t>
            </a:r>
            <a:r>
              <a:rPr lang="en-US" sz="2000" dirty="0" smtClean="0"/>
              <a:t>– CFO, Howard Hughes Medical Institute; President, four universities</a:t>
            </a:r>
            <a:endParaRPr lang="en-US" sz="2000" dirty="0"/>
          </a:p>
          <a:p>
            <a:r>
              <a:rPr lang="en-US" sz="2000" b="1" dirty="0" smtClean="0"/>
              <a:t>Alexander </a:t>
            </a:r>
            <a:r>
              <a:rPr lang="en-US" sz="2000" b="1" dirty="0" err="1" smtClean="0"/>
              <a:t>Konovalov</a:t>
            </a:r>
            <a:r>
              <a:rPr lang="en-US" sz="2000" b="1" dirty="0" smtClean="0"/>
              <a:t> </a:t>
            </a:r>
            <a:r>
              <a:rPr lang="en-US" sz="2000" dirty="0" smtClean="0"/>
              <a:t>– Rector, Kazan University, Russia</a:t>
            </a:r>
          </a:p>
          <a:p>
            <a:r>
              <a:rPr lang="en-US" sz="2000" b="1" dirty="0" smtClean="0"/>
              <a:t>Barry Marshall </a:t>
            </a:r>
            <a:r>
              <a:rPr lang="en-US" sz="2000" dirty="0" smtClean="0"/>
              <a:t>– Nobel laureate</a:t>
            </a:r>
          </a:p>
          <a:p>
            <a:r>
              <a:rPr lang="en-US" sz="2000" b="1" dirty="0" err="1" smtClean="0"/>
              <a:t>Kary</a:t>
            </a:r>
            <a:r>
              <a:rPr lang="en-US" sz="2000" b="1" dirty="0" smtClean="0"/>
              <a:t> Mullis </a:t>
            </a:r>
            <a:r>
              <a:rPr lang="en-US" sz="2000" dirty="0"/>
              <a:t>– </a:t>
            </a:r>
            <a:r>
              <a:rPr lang="en-US" sz="2000" dirty="0" smtClean="0"/>
              <a:t>Nobel laureate</a:t>
            </a:r>
          </a:p>
          <a:p>
            <a:r>
              <a:rPr lang="en-US" sz="2000" b="1" dirty="0" err="1" smtClean="0"/>
              <a:t>Stane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Pejovnik</a:t>
            </a:r>
            <a:r>
              <a:rPr lang="en-US" sz="2000" b="1" dirty="0" smtClean="0"/>
              <a:t> </a:t>
            </a:r>
            <a:r>
              <a:rPr lang="en-US" sz="2000" dirty="0" smtClean="0"/>
              <a:t>– Rector, </a:t>
            </a:r>
            <a:r>
              <a:rPr lang="en-US" sz="2000" dirty="0" err="1" smtClean="0"/>
              <a:t>Ljubliana</a:t>
            </a:r>
            <a:r>
              <a:rPr lang="en-US" sz="2000" dirty="0" smtClean="0"/>
              <a:t> University</a:t>
            </a:r>
          </a:p>
          <a:p>
            <a:r>
              <a:rPr lang="en-US" sz="2000" b="1" dirty="0" smtClean="0"/>
              <a:t>Douglas Randall </a:t>
            </a:r>
            <a:r>
              <a:rPr lang="en-US" sz="2000" dirty="0" smtClean="0"/>
              <a:t>– Member, National Science Board</a:t>
            </a:r>
          </a:p>
          <a:p>
            <a:r>
              <a:rPr lang="en-US" sz="2000" b="1" dirty="0" smtClean="0"/>
              <a:t>Don Miller </a:t>
            </a:r>
            <a:r>
              <a:rPr lang="en-US" sz="2000" dirty="0" smtClean="0"/>
              <a:t>– Chief, Cardiovascular Surgery, University of Washington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0808" y="5430392"/>
            <a:ext cx="8663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James Ryder  </a:t>
            </a:r>
            <a:r>
              <a:rPr lang="en-US" sz="2000" dirty="0" smtClean="0"/>
              <a:t>- VP Lockheed Martin</a:t>
            </a:r>
            <a:endParaRPr lang="en-US" sz="2000" dirty="0"/>
          </a:p>
          <a:p>
            <a:r>
              <a:rPr lang="en-US" sz="2000" b="1" dirty="0" smtClean="0"/>
              <a:t>Frank Costanzo </a:t>
            </a:r>
            <a:r>
              <a:rPr lang="en-US" sz="2000" dirty="0"/>
              <a:t>-</a:t>
            </a:r>
            <a:r>
              <a:rPr lang="en-US" sz="2000" b="1" dirty="0" smtClean="0"/>
              <a:t>   </a:t>
            </a:r>
            <a:r>
              <a:rPr lang="en-US" sz="2000" dirty="0" smtClean="0"/>
              <a:t>Senior level political advisor</a:t>
            </a:r>
            <a:endParaRPr lang="en-US" sz="2000" b="1" dirty="0"/>
          </a:p>
          <a:p>
            <a:r>
              <a:rPr lang="en-US" sz="2000" b="1" dirty="0"/>
              <a:t>Susan </a:t>
            </a:r>
            <a:r>
              <a:rPr lang="en-US" sz="2000" b="1" dirty="0" err="1"/>
              <a:t>Schirott</a:t>
            </a:r>
            <a:r>
              <a:rPr lang="en-US" sz="2000" b="1" dirty="0"/>
              <a:t> </a:t>
            </a:r>
            <a:r>
              <a:rPr lang="en-US" sz="2000" b="1" dirty="0" smtClean="0"/>
              <a:t> - </a:t>
            </a:r>
            <a:r>
              <a:rPr lang="en-US" sz="2000" dirty="0" smtClean="0"/>
              <a:t>HMO Executive</a:t>
            </a:r>
          </a:p>
          <a:p>
            <a:r>
              <a:rPr lang="en-US" sz="2000" b="1" dirty="0" smtClean="0"/>
              <a:t>Gerald Pollack  </a:t>
            </a:r>
            <a:r>
              <a:rPr lang="en-US" sz="2000" dirty="0" smtClean="0"/>
              <a:t>- Professor, University of Washington (</a:t>
            </a:r>
            <a:r>
              <a:rPr lang="en-US" sz="2000" dirty="0" smtClean="0">
                <a:solidFill>
                  <a:srgbClr val="FF0000"/>
                </a:solidFill>
              </a:rPr>
              <a:t>Executive Director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65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666"/>
            <a:ext cx="8229600" cy="1682945"/>
          </a:xfrm>
        </p:spPr>
        <p:txBody>
          <a:bodyPr>
            <a:noAutofit/>
          </a:bodyPr>
          <a:lstStyle/>
          <a:p>
            <a:r>
              <a:rPr lang="en-US" sz="5400" b="1" dirty="0"/>
              <a:t>U</a:t>
            </a:r>
            <a:r>
              <a:rPr lang="en-US" sz="5400" b="1" dirty="0" smtClean="0"/>
              <a:t>nthinkable ideas </a:t>
            </a:r>
            <a:br>
              <a:rPr lang="en-US" sz="5400" b="1" dirty="0" smtClean="0"/>
            </a:br>
            <a:r>
              <a:rPr lang="en-US" sz="5400" b="1" dirty="0" smtClean="0"/>
              <a:t>today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>R</a:t>
            </a:r>
            <a:r>
              <a:rPr lang="en-US" sz="5400" b="1" dirty="0" smtClean="0"/>
              <a:t>eceived wisdom</a:t>
            </a:r>
            <a:br>
              <a:rPr lang="en-US" sz="5400" b="1" dirty="0" smtClean="0"/>
            </a:br>
            <a:r>
              <a:rPr lang="en-US" sz="5400" b="1" dirty="0" smtClean="0"/>
              <a:t> tomorrow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454" y="522385"/>
            <a:ext cx="531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Institute for Venture Science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4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68393"/>
            <a:ext cx="84633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www.theinstituteforventurescience.org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12" y="5775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Revolutions since 1970?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856" y="1798356"/>
            <a:ext cx="5957490" cy="15217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Conceptual</a:t>
            </a:r>
            <a:r>
              <a:rPr lang="en-US" dirty="0"/>
              <a:t> </a:t>
            </a:r>
            <a:r>
              <a:rPr lang="en-US" dirty="0" smtClean="0"/>
              <a:t>(not technological)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Realized</a:t>
            </a:r>
            <a:r>
              <a:rPr lang="en-US" dirty="0" smtClean="0"/>
              <a:t> (not promised)</a:t>
            </a:r>
            <a:endParaRPr lang="en-US" dirty="0"/>
          </a:p>
        </p:txBody>
      </p:sp>
      <p:pic>
        <p:nvPicPr>
          <p:cNvPr id="6" name="Picture 5" descr="C:\Users\Eric\Desktop\Atom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4" y="3320070"/>
            <a:ext cx="3902314" cy="303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Eric\Desktop\DN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37" y="3320070"/>
            <a:ext cx="2051187" cy="3174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58573" y="647638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can you name?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072" y="1489593"/>
            <a:ext cx="4410207" cy="4531491"/>
            <a:chOff x="2477072" y="1489593"/>
            <a:chExt cx="4410207" cy="4531491"/>
          </a:xfrm>
        </p:grpSpPr>
        <p:pic>
          <p:nvPicPr>
            <p:cNvPr id="5" name="Picture 4" descr="http://tracingknowledge.files.wordpress.com/2012/09/news-science_aaas_logo_01.jpg?w=39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072" y="1489593"/>
              <a:ext cx="4410207" cy="3671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15713" y="5282420"/>
              <a:ext cx="42705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125th Anniversary Edition, 2005</a:t>
              </a:r>
            </a:p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144719" y="392724"/>
            <a:ext cx="704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How many modern revolutions?</a:t>
            </a:r>
          </a:p>
        </p:txBody>
      </p:sp>
    </p:spTree>
    <p:extLst>
      <p:ext uri="{BB962C8B-B14F-4D97-AF65-F5344CB8AC3E}">
        <p14:creationId xmlns:p14="http://schemas.microsoft.com/office/powerpoint/2010/main" val="16980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1865-1905                     1965-2005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0117" y="1032948"/>
            <a:ext cx="4419600" cy="5311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Alfred Nobel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James Clerk Maxwell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Thomas Edison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Marie Curie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J. J. Thompson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Max Planck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Orville and Wilbur Wright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Albert Einstein</a:t>
            </a:r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877715" y="1032948"/>
            <a:ext cx="4495800" cy="528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Hamilton Smith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Daniel Nathans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Kary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Mullis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Seiji Ogawa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Andrew Wiles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Suo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Guo</a:t>
            </a:r>
            <a:endParaRPr lang="en-US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Ken </a:t>
            </a:r>
            <a:r>
              <a:rPr lang="en-US" sz="24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Kemphues</a:t>
            </a:r>
            <a:endParaRPr lang="en-US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Ian </a:t>
            </a:r>
            <a:r>
              <a:rPr lang="en-US" sz="24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Wilmut</a:t>
            </a:r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6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927"/>
            <a:ext cx="9144000" cy="792650"/>
          </a:xfrm>
        </p:spPr>
        <p:txBody>
          <a:bodyPr>
            <a:noAutofit/>
          </a:bodyPr>
          <a:lstStyle/>
          <a:p>
            <a:r>
              <a:rPr lang="en-US" b="1" dirty="0" smtClean="0"/>
              <a:t>Why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challenge conventional </a:t>
            </a:r>
            <a:br>
              <a:rPr lang="en-US" b="1" dirty="0" smtClean="0"/>
            </a:br>
            <a:r>
              <a:rPr lang="en-US" b="1" dirty="0" smtClean="0"/>
              <a:t>thinking with revolutionary ideas?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2" y="2941641"/>
            <a:ext cx="9035907" cy="4249618"/>
          </a:xfrm>
        </p:spPr>
        <p:txBody>
          <a:bodyPr>
            <a:normAutofit/>
          </a:bodyPr>
          <a:lstStyle/>
          <a:p>
            <a:r>
              <a:rPr lang="en-US" dirty="0" smtClean="0"/>
              <a:t>We advance through revolutions </a:t>
            </a:r>
          </a:p>
          <a:p>
            <a:pPr lvl="1"/>
            <a:r>
              <a:rPr lang="en-US" dirty="0" smtClean="0"/>
              <a:t>splitting of atom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ntibiotics</a:t>
            </a:r>
          </a:p>
          <a:p>
            <a:pPr lvl="1"/>
            <a:r>
              <a:rPr lang="en-US" dirty="0" smtClean="0"/>
              <a:t>double helix DNA</a:t>
            </a:r>
          </a:p>
          <a:p>
            <a:pPr lvl="1"/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evolutions now sparse – how many can </a:t>
            </a:r>
            <a:r>
              <a:rPr lang="en-US" smtClean="0"/>
              <a:t>you name?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093" y="1945584"/>
            <a:ext cx="8048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Aren’t we making great progress?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499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924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ym typeface="Wingdings"/>
              </a:rPr>
              <a:t>Few Revolutions?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3134" y="2414897"/>
            <a:ext cx="8345403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Revolutionary ideas </a:t>
            </a:r>
            <a:r>
              <a:rPr lang="en-US" sz="3600" b="1" dirty="0" smtClean="0">
                <a:solidFill>
                  <a:srgbClr val="000090"/>
                </a:solidFill>
              </a:rPr>
              <a:t>challenge </a:t>
            </a:r>
            <a:r>
              <a:rPr lang="en-US" sz="3600" b="1" i="1" dirty="0" smtClean="0"/>
              <a:t>status quo</a:t>
            </a:r>
          </a:p>
          <a:p>
            <a:endParaRPr lang="en-US" sz="3600" b="1" i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		</a:t>
            </a:r>
            <a:r>
              <a:rPr lang="en-US" sz="2800" b="1" i="1" dirty="0" smtClean="0">
                <a:solidFill>
                  <a:srgbClr val="000090"/>
                </a:solidFill>
              </a:rPr>
              <a:t>threaten </a:t>
            </a:r>
            <a:r>
              <a:rPr lang="en-US" sz="2800" b="1" i="1" dirty="0" smtClean="0"/>
              <a:t>stakeholders of prevailing paradigm 		</a:t>
            </a:r>
            <a:r>
              <a:rPr lang="en-US" sz="2800" b="1" i="1" dirty="0"/>
              <a:t> </a:t>
            </a:r>
            <a:r>
              <a:rPr lang="en-US" sz="2800" b="1" i="1" dirty="0" smtClean="0"/>
              <a:t>    </a:t>
            </a:r>
            <a:r>
              <a:rPr lang="en-US" sz="2800" b="1" i="1" dirty="0" smtClean="0">
                <a:solidFill>
                  <a:srgbClr val="000090"/>
                </a:solidFill>
              </a:rPr>
              <a:t>threaten </a:t>
            </a:r>
            <a:r>
              <a:rPr lang="en-US" sz="2800" b="1" i="1" dirty="0"/>
              <a:t>grant </a:t>
            </a:r>
            <a:r>
              <a:rPr lang="en-US" sz="2800" b="1" i="1" dirty="0" smtClean="0"/>
              <a:t>reviewers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	 </a:t>
            </a:r>
            <a:r>
              <a:rPr lang="en-US" sz="2800" b="1" i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	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638008"/>
            <a:ext cx="8848442" cy="619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168400" y="5410536"/>
            <a:ext cx="6764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i="1" dirty="0">
                <a:solidFill>
                  <a:prstClr val="black"/>
                </a:solidFill>
              </a:rPr>
              <a:t>therefore, revolutionary change suppressed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0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0" y="944148"/>
            <a:ext cx="7338185" cy="58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852" y="174707"/>
            <a:ext cx="1442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Safe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2731" y="174707"/>
            <a:ext cx="439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Non-disruptive</a:t>
            </a:r>
            <a:endParaRPr lang="en-US" sz="4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7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</TotalTime>
  <Words>2889</Words>
  <Application>Microsoft Macintosh PowerPoint</Application>
  <PresentationFormat>On-screen Show (4:3)</PresentationFormat>
  <Paragraphs>319</Paragraphs>
  <Slides>34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Ills of Science  Reflections on the Symptoms *Prescription for a Cure</vt:lpstr>
      <vt:lpstr>Agenda</vt:lpstr>
      <vt:lpstr>slide of earth</vt:lpstr>
      <vt:lpstr>Revolutions since 1970?</vt:lpstr>
      <vt:lpstr>PowerPoint Presentation</vt:lpstr>
      <vt:lpstr>1865-1905                     1965-2005</vt:lpstr>
      <vt:lpstr>Why challenge conventional  thinking with revolutionary ideas? </vt:lpstr>
      <vt:lpstr>Why Few Revolutions?</vt:lpstr>
      <vt:lpstr>PowerPoint Presentation</vt:lpstr>
      <vt:lpstr>PowerPoint Presentation</vt:lpstr>
      <vt:lpstr>PowerPoint Presentation</vt:lpstr>
      <vt:lpstr>PowerPoint Presentation</vt:lpstr>
      <vt:lpstr>$$$$$$$$$$$  Few Revolutions</vt:lpstr>
      <vt:lpstr>$$$$$$$$$$$  Few Revolutions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remain unsolved</vt:lpstr>
      <vt:lpstr>PowerPoint Presentation</vt:lpstr>
      <vt:lpstr>How will IVS foster  revolutionary advance?</vt:lpstr>
      <vt:lpstr>slide of earth</vt:lpstr>
      <vt:lpstr>slide of earth</vt:lpstr>
      <vt:lpstr>PowerPoint Presentation</vt:lpstr>
      <vt:lpstr>PowerPoint Presentation</vt:lpstr>
      <vt:lpstr>PowerPoint Presentation</vt:lpstr>
      <vt:lpstr>PowerPoint Presentation</vt:lpstr>
      <vt:lpstr>Numerous multi-billionaires</vt:lpstr>
      <vt:lpstr>PowerPoint Presentation</vt:lpstr>
      <vt:lpstr>Why can we make it happen?</vt:lpstr>
      <vt:lpstr>Unthinkable ideas  today  Received wisdom  tomorrow</vt:lpstr>
      <vt:lpstr>Website   www.theinstituteforventurescience.org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Pollack</dc:creator>
  <cp:lastModifiedBy>Gerald Pollack</cp:lastModifiedBy>
  <cp:revision>671</cp:revision>
  <dcterms:created xsi:type="dcterms:W3CDTF">2012-11-21T21:38:35Z</dcterms:created>
  <dcterms:modified xsi:type="dcterms:W3CDTF">2014-11-05T16:18:38Z</dcterms:modified>
</cp:coreProperties>
</file>