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6" r:id="rId2"/>
  </p:sldMasterIdLst>
  <p:notesMasterIdLst>
    <p:notesMasterId r:id="rId40"/>
  </p:notesMasterIdLst>
  <p:handoutMasterIdLst>
    <p:handoutMasterId r:id="rId41"/>
  </p:handoutMasterIdLst>
  <p:sldIdLst>
    <p:sldId id="472" r:id="rId3"/>
    <p:sldId id="534" r:id="rId4"/>
    <p:sldId id="549" r:id="rId5"/>
    <p:sldId id="575" r:id="rId6"/>
    <p:sldId id="520" r:id="rId7"/>
    <p:sldId id="625" r:id="rId8"/>
    <p:sldId id="611" r:id="rId9"/>
    <p:sldId id="548" r:id="rId10"/>
    <p:sldId id="579" r:id="rId11"/>
    <p:sldId id="580" r:id="rId12"/>
    <p:sldId id="582" r:id="rId13"/>
    <p:sldId id="581" r:id="rId14"/>
    <p:sldId id="628" r:id="rId15"/>
    <p:sldId id="613" r:id="rId16"/>
    <p:sldId id="586" r:id="rId17"/>
    <p:sldId id="587" r:id="rId18"/>
    <p:sldId id="588" r:id="rId19"/>
    <p:sldId id="563" r:id="rId20"/>
    <p:sldId id="546" r:id="rId21"/>
    <p:sldId id="631" r:id="rId22"/>
    <p:sldId id="614" r:id="rId23"/>
    <p:sldId id="626" r:id="rId24"/>
    <p:sldId id="552" r:id="rId25"/>
    <p:sldId id="627" r:id="rId26"/>
    <p:sldId id="632" r:id="rId27"/>
    <p:sldId id="577" r:id="rId28"/>
    <p:sldId id="594" r:id="rId29"/>
    <p:sldId id="595" r:id="rId30"/>
    <p:sldId id="596" r:id="rId31"/>
    <p:sldId id="619" r:id="rId32"/>
    <p:sldId id="630" r:id="rId33"/>
    <p:sldId id="597" r:id="rId34"/>
    <p:sldId id="547" r:id="rId35"/>
    <p:sldId id="551" r:id="rId36"/>
    <p:sldId id="483" r:id="rId37"/>
    <p:sldId id="592" r:id="rId38"/>
    <p:sldId id="593" r:id="rId39"/>
  </p:sldIdLst>
  <p:sldSz cx="9144000" cy="6858000" type="screen4x3"/>
  <p:notesSz cx="6797675" cy="9874250"/>
  <p:defaultTextStyle>
    <a:defPPr>
      <a:defRPr lang="it-IT"/>
    </a:defPPr>
    <a:lvl1pPr algn="l" rtl="0" fontAlgn="base">
      <a:spcBef>
        <a:spcPct val="0"/>
      </a:spcBef>
      <a:spcAft>
        <a:spcPct val="0"/>
      </a:spcAft>
      <a:defRPr b="1" i="1" kern="1200">
        <a:solidFill>
          <a:schemeClr val="tx1"/>
        </a:solidFill>
        <a:latin typeface="Times New Roman" pitchFamily="18" charset="0"/>
        <a:ea typeface="+mn-ea"/>
        <a:cs typeface="Arial" charset="0"/>
      </a:defRPr>
    </a:lvl1pPr>
    <a:lvl2pPr marL="457200" algn="l" rtl="0" fontAlgn="base">
      <a:spcBef>
        <a:spcPct val="0"/>
      </a:spcBef>
      <a:spcAft>
        <a:spcPct val="0"/>
      </a:spcAft>
      <a:defRPr b="1" i="1" kern="1200">
        <a:solidFill>
          <a:schemeClr val="tx1"/>
        </a:solidFill>
        <a:latin typeface="Times New Roman" pitchFamily="18" charset="0"/>
        <a:ea typeface="+mn-ea"/>
        <a:cs typeface="Arial" charset="0"/>
      </a:defRPr>
    </a:lvl2pPr>
    <a:lvl3pPr marL="914400" algn="l" rtl="0" fontAlgn="base">
      <a:spcBef>
        <a:spcPct val="0"/>
      </a:spcBef>
      <a:spcAft>
        <a:spcPct val="0"/>
      </a:spcAft>
      <a:defRPr b="1" i="1" kern="1200">
        <a:solidFill>
          <a:schemeClr val="tx1"/>
        </a:solidFill>
        <a:latin typeface="Times New Roman" pitchFamily="18" charset="0"/>
        <a:ea typeface="+mn-ea"/>
        <a:cs typeface="Arial" charset="0"/>
      </a:defRPr>
    </a:lvl3pPr>
    <a:lvl4pPr marL="1371600" algn="l" rtl="0" fontAlgn="base">
      <a:spcBef>
        <a:spcPct val="0"/>
      </a:spcBef>
      <a:spcAft>
        <a:spcPct val="0"/>
      </a:spcAft>
      <a:defRPr b="1" i="1" kern="1200">
        <a:solidFill>
          <a:schemeClr val="tx1"/>
        </a:solidFill>
        <a:latin typeface="Times New Roman" pitchFamily="18" charset="0"/>
        <a:ea typeface="+mn-ea"/>
        <a:cs typeface="Arial" charset="0"/>
      </a:defRPr>
    </a:lvl4pPr>
    <a:lvl5pPr marL="1828800" algn="l" rtl="0" fontAlgn="base">
      <a:spcBef>
        <a:spcPct val="0"/>
      </a:spcBef>
      <a:spcAft>
        <a:spcPct val="0"/>
      </a:spcAft>
      <a:defRPr b="1" i="1" kern="1200">
        <a:solidFill>
          <a:schemeClr val="tx1"/>
        </a:solidFill>
        <a:latin typeface="Times New Roman" pitchFamily="18" charset="0"/>
        <a:ea typeface="+mn-ea"/>
        <a:cs typeface="Arial" charset="0"/>
      </a:defRPr>
    </a:lvl5pPr>
    <a:lvl6pPr marL="2286000" algn="l" defTabSz="914400" rtl="0" eaLnBrk="1" latinLnBrk="0" hangingPunct="1">
      <a:defRPr b="1" i="1" kern="1200">
        <a:solidFill>
          <a:schemeClr val="tx1"/>
        </a:solidFill>
        <a:latin typeface="Times New Roman" pitchFamily="18" charset="0"/>
        <a:ea typeface="+mn-ea"/>
        <a:cs typeface="Arial" charset="0"/>
      </a:defRPr>
    </a:lvl6pPr>
    <a:lvl7pPr marL="2743200" algn="l" defTabSz="914400" rtl="0" eaLnBrk="1" latinLnBrk="0" hangingPunct="1">
      <a:defRPr b="1" i="1" kern="1200">
        <a:solidFill>
          <a:schemeClr val="tx1"/>
        </a:solidFill>
        <a:latin typeface="Times New Roman" pitchFamily="18" charset="0"/>
        <a:ea typeface="+mn-ea"/>
        <a:cs typeface="Arial" charset="0"/>
      </a:defRPr>
    </a:lvl7pPr>
    <a:lvl8pPr marL="3200400" algn="l" defTabSz="914400" rtl="0" eaLnBrk="1" latinLnBrk="0" hangingPunct="1">
      <a:defRPr b="1" i="1" kern="1200">
        <a:solidFill>
          <a:schemeClr val="tx1"/>
        </a:solidFill>
        <a:latin typeface="Times New Roman" pitchFamily="18" charset="0"/>
        <a:ea typeface="+mn-ea"/>
        <a:cs typeface="Arial" charset="0"/>
      </a:defRPr>
    </a:lvl8pPr>
    <a:lvl9pPr marL="3657600" algn="l" defTabSz="914400" rtl="0" eaLnBrk="1" latinLnBrk="0" hangingPunct="1">
      <a:defRPr b="1" i="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99FF"/>
    <a:srgbClr val="333399"/>
    <a:srgbClr val="0033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9" autoAdjust="0"/>
    <p:restoredTop sz="78167" autoAdjust="0"/>
  </p:normalViewPr>
  <p:slideViewPr>
    <p:cSldViewPr>
      <p:cViewPr varScale="1">
        <p:scale>
          <a:sx n="57" d="100"/>
          <a:sy n="57" d="100"/>
        </p:scale>
        <p:origin x="-1770" y="-78"/>
      </p:cViewPr>
      <p:guideLst>
        <p:guide orient="horz" pos="2160"/>
        <p:guide pos="2880"/>
      </p:guideLst>
    </p:cSldViewPr>
  </p:slideViewPr>
  <p:outlineViewPr>
    <p:cViewPr>
      <p:scale>
        <a:sx n="33" d="100"/>
        <a:sy n="33" d="100"/>
      </p:scale>
      <p:origin x="0" y="5418"/>
    </p:cViewPr>
    <p:sldLst>
      <p:sld r:id="rId1" collapse="1"/>
    </p:sldLst>
  </p:outlineViewPr>
  <p:notesTextViewPr>
    <p:cViewPr>
      <p:scale>
        <a:sx n="100" d="100"/>
        <a:sy n="100" d="100"/>
      </p:scale>
      <p:origin x="0" y="0"/>
    </p:cViewPr>
  </p:notesTextViewPr>
  <p:sorterViewPr>
    <p:cViewPr>
      <p:scale>
        <a:sx n="66" d="100"/>
        <a:sy n="66" d="100"/>
      </p:scale>
      <p:origin x="0" y="690"/>
    </p:cViewPr>
  </p:sorterViewPr>
  <p:notesViewPr>
    <p:cSldViewPr>
      <p:cViewPr varScale="1">
        <p:scale>
          <a:sx n="34" d="100"/>
          <a:sy n="34" d="100"/>
        </p:scale>
        <p:origin x="-1494"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51163" cy="5302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spcBef>
                <a:spcPct val="20000"/>
              </a:spcBef>
              <a:defRPr sz="1200" b="0" i="0">
                <a:solidFill>
                  <a:srgbClr val="000099"/>
                </a:solidFill>
                <a:cs typeface="+mn-cs"/>
              </a:defRPr>
            </a:lvl1pPr>
          </a:lstStyle>
          <a:p>
            <a:pPr>
              <a:defRPr/>
            </a:pPr>
            <a:endParaRPr lang="it-IT"/>
          </a:p>
        </p:txBody>
      </p:sp>
      <p:sp>
        <p:nvSpPr>
          <p:cNvPr id="37891" name="Rectangle 3"/>
          <p:cNvSpPr>
            <a:spLocks noGrp="1" noChangeArrowheads="1"/>
          </p:cNvSpPr>
          <p:nvPr>
            <p:ph type="dt" sz="quarter" idx="1"/>
          </p:nvPr>
        </p:nvSpPr>
        <p:spPr bwMode="auto">
          <a:xfrm>
            <a:off x="3883025" y="0"/>
            <a:ext cx="2951163" cy="5302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spcBef>
                <a:spcPct val="20000"/>
              </a:spcBef>
              <a:defRPr sz="1200" b="0" i="0">
                <a:solidFill>
                  <a:srgbClr val="000099"/>
                </a:solidFill>
                <a:cs typeface="+mn-cs"/>
              </a:defRPr>
            </a:lvl1pPr>
          </a:lstStyle>
          <a:p>
            <a:pPr>
              <a:defRPr/>
            </a:pPr>
            <a:endParaRPr lang="it-IT"/>
          </a:p>
        </p:txBody>
      </p:sp>
      <p:sp>
        <p:nvSpPr>
          <p:cNvPr id="37892" name="Rectangle 4"/>
          <p:cNvSpPr>
            <a:spLocks noGrp="1" noChangeArrowheads="1"/>
          </p:cNvSpPr>
          <p:nvPr>
            <p:ph type="ftr" sz="quarter" idx="2"/>
          </p:nvPr>
        </p:nvSpPr>
        <p:spPr bwMode="auto">
          <a:xfrm>
            <a:off x="0" y="9399588"/>
            <a:ext cx="2951163"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spcBef>
                <a:spcPct val="20000"/>
              </a:spcBef>
              <a:defRPr sz="1200" b="0" i="0">
                <a:solidFill>
                  <a:srgbClr val="000099"/>
                </a:solidFill>
                <a:cs typeface="+mn-cs"/>
              </a:defRPr>
            </a:lvl1pPr>
          </a:lstStyle>
          <a:p>
            <a:pPr>
              <a:defRPr/>
            </a:pPr>
            <a:endParaRPr lang="it-IT"/>
          </a:p>
        </p:txBody>
      </p:sp>
      <p:sp>
        <p:nvSpPr>
          <p:cNvPr id="37893" name="Rectangle 5"/>
          <p:cNvSpPr>
            <a:spLocks noGrp="1" noChangeArrowheads="1"/>
          </p:cNvSpPr>
          <p:nvPr>
            <p:ph type="sldNum" sz="quarter" idx="3"/>
          </p:nvPr>
        </p:nvSpPr>
        <p:spPr bwMode="auto">
          <a:xfrm>
            <a:off x="3883025" y="9399588"/>
            <a:ext cx="2951163"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spcBef>
                <a:spcPct val="20000"/>
              </a:spcBef>
              <a:defRPr sz="1200" b="0" i="0">
                <a:solidFill>
                  <a:srgbClr val="000099"/>
                </a:solidFill>
                <a:cs typeface="+mn-cs"/>
              </a:defRPr>
            </a:lvl1pPr>
          </a:lstStyle>
          <a:p>
            <a:pPr>
              <a:defRPr/>
            </a:pPr>
            <a:fld id="{D2C21248-EBC3-42EA-A95E-7C9057B4A0F0}" type="slidenum">
              <a:rPr lang="it-IT"/>
              <a:pPr>
                <a:defRPr/>
              </a:pPr>
              <a:t>‹N›</a:t>
            </a:fld>
            <a:endParaRPr lang="it-IT"/>
          </a:p>
        </p:txBody>
      </p:sp>
    </p:spTree>
    <p:extLst>
      <p:ext uri="{BB962C8B-B14F-4D97-AF65-F5344CB8AC3E}">
        <p14:creationId xmlns:p14="http://schemas.microsoft.com/office/powerpoint/2010/main" val="416693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51163" cy="5302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spcBef>
                <a:spcPct val="20000"/>
              </a:spcBef>
              <a:defRPr sz="1200" b="0" i="0">
                <a:solidFill>
                  <a:srgbClr val="000099"/>
                </a:solidFill>
                <a:cs typeface="+mn-cs"/>
              </a:defRPr>
            </a:lvl1pPr>
          </a:lstStyle>
          <a:p>
            <a:pPr>
              <a:defRPr/>
            </a:pPr>
            <a:endParaRPr lang="it-IT"/>
          </a:p>
        </p:txBody>
      </p:sp>
      <p:sp>
        <p:nvSpPr>
          <p:cNvPr id="43011" name="Rectangle 3"/>
          <p:cNvSpPr>
            <a:spLocks noGrp="1" noChangeArrowheads="1"/>
          </p:cNvSpPr>
          <p:nvPr>
            <p:ph type="dt" idx="1"/>
          </p:nvPr>
        </p:nvSpPr>
        <p:spPr bwMode="auto">
          <a:xfrm>
            <a:off x="3883025" y="0"/>
            <a:ext cx="2951163" cy="5302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spcBef>
                <a:spcPct val="20000"/>
              </a:spcBef>
              <a:defRPr sz="1200" b="0" i="0">
                <a:solidFill>
                  <a:srgbClr val="000099"/>
                </a:solidFill>
                <a:cs typeface="+mn-cs"/>
              </a:defRPr>
            </a:lvl1pPr>
          </a:lstStyle>
          <a:p>
            <a:pPr>
              <a:defRPr/>
            </a:pPr>
            <a:endParaRPr lang="it-IT"/>
          </a:p>
        </p:txBody>
      </p:sp>
      <p:sp>
        <p:nvSpPr>
          <p:cNvPr id="75780" name="Rectangle 4"/>
          <p:cNvSpPr>
            <a:spLocks noGrp="1" noRot="1" noChangeAspect="1" noChangeArrowheads="1" noTextEdit="1"/>
          </p:cNvSpPr>
          <p:nvPr>
            <p:ph type="sldImg" idx="2"/>
          </p:nvPr>
        </p:nvSpPr>
        <p:spPr bwMode="auto">
          <a:xfrm>
            <a:off x="939800" y="757238"/>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31863" y="4699000"/>
            <a:ext cx="4970462" cy="4471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3014" name="Rectangle 6"/>
          <p:cNvSpPr>
            <a:spLocks noGrp="1" noChangeArrowheads="1"/>
          </p:cNvSpPr>
          <p:nvPr>
            <p:ph type="ftr" sz="quarter" idx="4"/>
          </p:nvPr>
        </p:nvSpPr>
        <p:spPr bwMode="auto">
          <a:xfrm>
            <a:off x="0" y="9399588"/>
            <a:ext cx="2951163"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spcBef>
                <a:spcPct val="20000"/>
              </a:spcBef>
              <a:defRPr sz="1200" b="0" i="0">
                <a:solidFill>
                  <a:srgbClr val="000099"/>
                </a:solidFill>
                <a:cs typeface="+mn-cs"/>
              </a:defRPr>
            </a:lvl1pPr>
          </a:lstStyle>
          <a:p>
            <a:pPr>
              <a:defRPr/>
            </a:pPr>
            <a:endParaRPr lang="it-IT"/>
          </a:p>
        </p:txBody>
      </p:sp>
      <p:sp>
        <p:nvSpPr>
          <p:cNvPr id="43015" name="Rectangle 7"/>
          <p:cNvSpPr>
            <a:spLocks noGrp="1" noChangeArrowheads="1"/>
          </p:cNvSpPr>
          <p:nvPr>
            <p:ph type="sldNum" sz="quarter" idx="5"/>
          </p:nvPr>
        </p:nvSpPr>
        <p:spPr bwMode="auto">
          <a:xfrm>
            <a:off x="3883025" y="9399588"/>
            <a:ext cx="2951163"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spcBef>
                <a:spcPct val="20000"/>
              </a:spcBef>
              <a:defRPr sz="1200" b="0" i="0">
                <a:solidFill>
                  <a:srgbClr val="000099"/>
                </a:solidFill>
                <a:cs typeface="+mn-cs"/>
              </a:defRPr>
            </a:lvl1pPr>
          </a:lstStyle>
          <a:p>
            <a:pPr>
              <a:defRPr/>
            </a:pPr>
            <a:fld id="{122600D3-8F27-4B21-AC33-831405DE56D1}" type="slidenum">
              <a:rPr lang="it-IT"/>
              <a:pPr>
                <a:defRPr/>
              </a:pPr>
              <a:t>‹N›</a:t>
            </a:fld>
            <a:endParaRPr lang="it-IT"/>
          </a:p>
        </p:txBody>
      </p:sp>
    </p:spTree>
    <p:extLst>
      <p:ext uri="{BB962C8B-B14F-4D97-AF65-F5344CB8AC3E}">
        <p14:creationId xmlns:p14="http://schemas.microsoft.com/office/powerpoint/2010/main" val="33297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3025" y="9399588"/>
            <a:ext cx="2951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i="1">
                <a:solidFill>
                  <a:schemeClr val="tx1"/>
                </a:solidFill>
                <a:latin typeface="Times New Roman" pitchFamily="18" charset="0"/>
                <a:cs typeface="Arial" charset="0"/>
              </a:defRPr>
            </a:lvl1pPr>
            <a:lvl2pPr marL="742950" indent="-285750" eaLnBrk="0" hangingPunct="0">
              <a:defRPr b="1" i="1">
                <a:solidFill>
                  <a:schemeClr val="tx1"/>
                </a:solidFill>
                <a:latin typeface="Times New Roman" pitchFamily="18" charset="0"/>
                <a:cs typeface="Arial" charset="0"/>
              </a:defRPr>
            </a:lvl2pPr>
            <a:lvl3pPr marL="1143000" indent="-228600" eaLnBrk="0" hangingPunct="0">
              <a:defRPr b="1" i="1">
                <a:solidFill>
                  <a:schemeClr val="tx1"/>
                </a:solidFill>
                <a:latin typeface="Times New Roman" pitchFamily="18" charset="0"/>
                <a:cs typeface="Arial" charset="0"/>
              </a:defRPr>
            </a:lvl3pPr>
            <a:lvl4pPr marL="1600200" indent="-228600" eaLnBrk="0" hangingPunct="0">
              <a:defRPr b="1" i="1">
                <a:solidFill>
                  <a:schemeClr val="tx1"/>
                </a:solidFill>
                <a:latin typeface="Times New Roman" pitchFamily="18" charset="0"/>
                <a:cs typeface="Arial" charset="0"/>
              </a:defRPr>
            </a:lvl4pPr>
            <a:lvl5pPr marL="2057400" indent="-228600" eaLnBrk="0" hangingPunct="0">
              <a:defRPr b="1" i="1">
                <a:solidFill>
                  <a:schemeClr val="tx1"/>
                </a:solidFill>
                <a:latin typeface="Times New Roman" pitchFamily="18" charset="0"/>
                <a:cs typeface="Arial" charset="0"/>
              </a:defRPr>
            </a:lvl5pPr>
            <a:lvl6pPr marL="2514600" indent="-228600" eaLnBrk="0" fontAlgn="base" hangingPunct="0">
              <a:spcBef>
                <a:spcPct val="0"/>
              </a:spcBef>
              <a:spcAft>
                <a:spcPct val="0"/>
              </a:spcAft>
              <a:defRPr b="1" i="1">
                <a:solidFill>
                  <a:schemeClr val="tx1"/>
                </a:solidFill>
                <a:latin typeface="Times New Roman" pitchFamily="18" charset="0"/>
                <a:cs typeface="Arial" charset="0"/>
              </a:defRPr>
            </a:lvl6pPr>
            <a:lvl7pPr marL="2971800" indent="-228600" eaLnBrk="0" fontAlgn="base" hangingPunct="0">
              <a:spcBef>
                <a:spcPct val="0"/>
              </a:spcBef>
              <a:spcAft>
                <a:spcPct val="0"/>
              </a:spcAft>
              <a:defRPr b="1" i="1">
                <a:solidFill>
                  <a:schemeClr val="tx1"/>
                </a:solidFill>
                <a:latin typeface="Times New Roman" pitchFamily="18" charset="0"/>
                <a:cs typeface="Arial" charset="0"/>
              </a:defRPr>
            </a:lvl7pPr>
            <a:lvl8pPr marL="3429000" indent="-228600" eaLnBrk="0" fontAlgn="base" hangingPunct="0">
              <a:spcBef>
                <a:spcPct val="0"/>
              </a:spcBef>
              <a:spcAft>
                <a:spcPct val="0"/>
              </a:spcAft>
              <a:defRPr b="1" i="1">
                <a:solidFill>
                  <a:schemeClr val="tx1"/>
                </a:solidFill>
                <a:latin typeface="Times New Roman" pitchFamily="18" charset="0"/>
                <a:cs typeface="Arial" charset="0"/>
              </a:defRPr>
            </a:lvl8pPr>
            <a:lvl9pPr marL="3886200" indent="-228600" eaLnBrk="0" fontAlgn="base" hangingPunct="0">
              <a:spcBef>
                <a:spcPct val="0"/>
              </a:spcBef>
              <a:spcAft>
                <a:spcPct val="0"/>
              </a:spcAft>
              <a:defRPr b="1" i="1">
                <a:solidFill>
                  <a:schemeClr val="tx1"/>
                </a:solidFill>
                <a:latin typeface="Times New Roman" pitchFamily="18" charset="0"/>
                <a:cs typeface="Arial" charset="0"/>
              </a:defRPr>
            </a:lvl9pPr>
          </a:lstStyle>
          <a:p>
            <a:pPr algn="r">
              <a:spcBef>
                <a:spcPct val="20000"/>
              </a:spcBef>
            </a:pPr>
            <a:fld id="{1B8F331E-D414-4F44-BED2-2086877F7822}" type="slidenum">
              <a:rPr lang="it-IT" sz="1200" b="0" i="0">
                <a:solidFill>
                  <a:srgbClr val="000099"/>
                </a:solidFill>
              </a:rPr>
              <a:pPr algn="r">
                <a:spcBef>
                  <a:spcPct val="20000"/>
                </a:spcBef>
              </a:pPr>
              <a:t>1</a:t>
            </a:fld>
            <a:endParaRPr lang="it-IT" sz="1200" b="0" i="0">
              <a:solidFill>
                <a:srgbClr val="000099"/>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noProof="0" dirty="0" smtClean="0"/>
              <a:t>Let me thank Prof. Pollack for kindly inviting us at this eleventh Water Conference. But above all I have to thank him for the astonishing discovery of the Exclusion Zone, which gave our group the input to continue our studies. And to sail in practically still uncharted seas. We enjoyed it so much and we still do.</a:t>
            </a:r>
            <a:endParaRPr lang="en-US" baseline="0" noProof="0" dirty="0" smtClean="0"/>
          </a:p>
        </p:txBody>
      </p:sp>
    </p:spTree>
    <p:extLst>
      <p:ext uri="{BB962C8B-B14F-4D97-AF65-F5344CB8AC3E}">
        <p14:creationId xmlns:p14="http://schemas.microsoft.com/office/powerpoint/2010/main" val="375944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Water after </a:t>
            </a:r>
            <a:r>
              <a:rPr lang="en-US" baseline="0" dirty="0" smtClean="0"/>
              <a:t>the INW procedure (using Nafion) or the ICW procedure (Hydrophilic Cotton) has deeply changed all of its </a:t>
            </a:r>
            <a:r>
              <a:rPr lang="en-US" baseline="0" dirty="0" err="1" smtClean="0"/>
              <a:t>physico</a:t>
            </a:r>
            <a:r>
              <a:rPr lang="en-US" baseline="0" dirty="0" smtClean="0"/>
              <a:t>-chemical parameters compared to pure water.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r>
              <a:rPr lang="en-US" baseline="0" dirty="0" err="1" smtClean="0"/>
              <a:t>Leggere</a:t>
            </a:r>
            <a:r>
              <a:rPr lang="en-US" baseline="0" dirty="0" smtClean="0"/>
              <a:t> le </a:t>
            </a:r>
            <a:r>
              <a:rPr lang="en-US" baseline="0" dirty="0" err="1" smtClean="0"/>
              <a:t>proprietà</a:t>
            </a:r>
            <a:r>
              <a:rPr lang="en-US" baseline="0" dirty="0" smtClean="0"/>
              <a:t>: pH </a:t>
            </a:r>
            <a:r>
              <a:rPr lang="en-US" baseline="0" dirty="0" err="1" smtClean="0"/>
              <a:t>ecc</a:t>
            </a:r>
            <a:r>
              <a:rPr lang="en-US" baseline="0" dirty="0" smtClean="0"/>
              <a:t>. ]</a:t>
            </a:r>
            <a:endParaRPr lang="en-US" dirty="0" smtClean="0"/>
          </a:p>
          <a:p>
            <a:endParaRPr lang="en-US" baseline="0" dirty="0" smtClean="0"/>
          </a:p>
          <a:p>
            <a:r>
              <a:rPr lang="en-US" baseline="0" dirty="0" smtClean="0"/>
              <a:t>In the next slides I will briefly summarize the papers we published on this topic, and I will finally introduce the experimental findings on circular dichroism spectroscopy.</a:t>
            </a:r>
          </a:p>
          <a:p>
            <a:endParaRPr lang="en-US"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11</a:t>
            </a:fld>
            <a:endParaRPr lang="it-IT"/>
          </a:p>
        </p:txBody>
      </p:sp>
    </p:spTree>
    <p:extLst>
      <p:ext uri="{BB962C8B-B14F-4D97-AF65-F5344CB8AC3E}">
        <p14:creationId xmlns:p14="http://schemas.microsoft.com/office/powerpoint/2010/main" val="123286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In the next slides I</a:t>
            </a:r>
            <a:r>
              <a:rPr lang="en-US" baseline="0" noProof="0" dirty="0" smtClean="0"/>
              <a:t> will describe some of the </a:t>
            </a:r>
            <a:r>
              <a:rPr lang="en-US" baseline="0" noProof="0" dirty="0" err="1" smtClean="0"/>
              <a:t>physico</a:t>
            </a:r>
            <a:r>
              <a:rPr lang="en-US" baseline="0" noProof="0" dirty="0" smtClean="0"/>
              <a:t>-chemical properties of Nafionized water and of Cellulosized water (using Hydrophilic Cotton), which are quite different from those of ultra-pure ( milliQ ) water</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12</a:t>
            </a:fld>
            <a:endParaRPr lang="it-IT"/>
          </a:p>
        </p:txBody>
      </p:sp>
    </p:spTree>
    <p:extLst>
      <p:ext uri="{BB962C8B-B14F-4D97-AF65-F5344CB8AC3E}">
        <p14:creationId xmlns:p14="http://schemas.microsoft.com/office/powerpoint/2010/main" val="262526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Here we see the pH as a function of the logarithm of electrical conductivity for Nafionized</a:t>
            </a:r>
            <a:r>
              <a:rPr lang="en-US" baseline="0" noProof="0" dirty="0" smtClean="0"/>
              <a:t> and Cellulosized water.</a:t>
            </a:r>
          </a:p>
          <a:p>
            <a:r>
              <a:rPr lang="en-US" baseline="0" noProof="0" dirty="0" smtClean="0"/>
              <a:t>Each point is a different sample.</a:t>
            </a:r>
          </a:p>
          <a:p>
            <a:r>
              <a:rPr lang="en-US" noProof="0" dirty="0" smtClean="0"/>
              <a:t>As you can see the two physical systems follow two different </a:t>
            </a:r>
            <a:r>
              <a:rPr lang="en-US" baseline="0" noProof="0" dirty="0" smtClean="0"/>
              <a:t>trends between pH and the logarithm of conductivity.</a:t>
            </a:r>
          </a:p>
          <a:p>
            <a:r>
              <a:rPr lang="en-US" baseline="0" noProof="0" dirty="0" smtClean="0"/>
              <a:t>Both trends are linear.</a:t>
            </a:r>
            <a:endParaRPr lang="en-US" noProof="0" dirty="0" smtClean="0"/>
          </a:p>
          <a:p>
            <a:r>
              <a:rPr lang="en-US" noProof="0" dirty="0" smtClean="0"/>
              <a:t>The linearity is a symptom of the fractal</a:t>
            </a:r>
            <a:r>
              <a:rPr lang="en-US" baseline="0" noProof="0" dirty="0" smtClean="0"/>
              <a:t> nature of the aggregates.</a:t>
            </a:r>
            <a:endParaRPr lang="en-US" noProof="0" dirty="0" smtClean="0"/>
          </a:p>
          <a:p>
            <a:r>
              <a:rPr lang="en-US" noProof="0" dirty="0" smtClean="0"/>
              <a:t>Please note how the pH is strongly acid when using Nafion, while it is </a:t>
            </a:r>
            <a:r>
              <a:rPr lang="en-US" baseline="0" noProof="0" dirty="0" smtClean="0"/>
              <a:t>alkaline when using Hydrophilic Cotton.</a:t>
            </a:r>
          </a:p>
          <a:p>
            <a:r>
              <a:rPr lang="en-US" baseline="0" noProof="0" dirty="0" smtClean="0"/>
              <a:t>This difference highlights the extraordinary versatility of water when it interacts with hydrophilic surfaces,</a:t>
            </a:r>
          </a:p>
          <a:p>
            <a:r>
              <a:rPr lang="en-US" baseline="0" noProof="0" dirty="0" smtClean="0"/>
              <a:t>and also our poor knowledge of the behavior of water.</a:t>
            </a:r>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13</a:t>
            </a:fld>
            <a:endParaRPr lang="it-IT"/>
          </a:p>
        </p:txBody>
      </p:sp>
    </p:spTree>
    <p:extLst>
      <p:ext uri="{BB962C8B-B14F-4D97-AF65-F5344CB8AC3E}">
        <p14:creationId xmlns:p14="http://schemas.microsoft.com/office/powerpoint/2010/main" val="1755761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Electrical conductivity is strongly affected by the iterative methods we have described.</a:t>
            </a:r>
          </a:p>
          <a:p>
            <a:r>
              <a:rPr lang="en-US" noProof="0" dirty="0" smtClean="0"/>
              <a:t>It is linked to both the number of molecular aggregates</a:t>
            </a:r>
            <a:r>
              <a:rPr lang="en-US" baseline="0" noProof="0" dirty="0" smtClean="0"/>
              <a:t> and to their </a:t>
            </a:r>
            <a:r>
              <a:rPr lang="en-US" noProof="0" dirty="0" smtClean="0"/>
              <a:t>size.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variations can reach three orders of magnitude or more.</a:t>
            </a:r>
          </a:p>
          <a:p>
            <a:r>
              <a:rPr lang="en-US" noProof="0" dirty="0" smtClean="0"/>
              <a:t>pH</a:t>
            </a:r>
            <a:r>
              <a:rPr lang="en-US" baseline="0" noProof="0" dirty="0" smtClean="0"/>
              <a:t> is instead influenced by the chemical affinity of the proton with the aggregates: if the affinity is strong the pH is alkaline. If it is weak the pH is acid.</a:t>
            </a:r>
          </a:p>
          <a:p>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14</a:t>
            </a:fld>
            <a:endParaRPr lang="it-IT"/>
          </a:p>
        </p:txBody>
      </p:sp>
    </p:spTree>
    <p:extLst>
      <p:ext uri="{BB962C8B-B14F-4D97-AF65-F5344CB8AC3E}">
        <p14:creationId xmlns:p14="http://schemas.microsoft.com/office/powerpoint/2010/main" val="291083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Still pertaining the liquid state of the INW,</a:t>
            </a:r>
            <a:r>
              <a:rPr lang="en-US" baseline="0" noProof="0" dirty="0" smtClean="0"/>
              <a:t> the next slide contains the </a:t>
            </a:r>
            <a:r>
              <a:rPr lang="en-US" b="1" baseline="0" noProof="0" dirty="0" smtClean="0"/>
              <a:t>first ever</a:t>
            </a:r>
            <a:r>
              <a:rPr lang="en-US" baseline="0" noProof="0" dirty="0" smtClean="0"/>
              <a:t> photograph of a molecular aggregate of water molecules, of micrometric size.</a:t>
            </a:r>
          </a:p>
          <a:p>
            <a:r>
              <a:rPr lang="en-US" noProof="0" dirty="0" smtClean="0"/>
              <a:t>To obtain such</a:t>
            </a:r>
            <a:r>
              <a:rPr lang="en-US" baseline="0" noProof="0" dirty="0" smtClean="0"/>
              <a:t> images, </a:t>
            </a:r>
            <a:r>
              <a:rPr lang="en-US" baseline="0" noProof="0" dirty="0" err="1" smtClean="0"/>
              <a:t>n</a:t>
            </a:r>
            <a:r>
              <a:rPr lang="en-US" noProof="0" dirty="0" err="1" smtClean="0"/>
              <a:t>ano</a:t>
            </a:r>
            <a:r>
              <a:rPr lang="en-US" noProof="0" dirty="0" smtClean="0"/>
              <a:t>-spheres of polystyrene</a:t>
            </a:r>
            <a:r>
              <a:rPr lang="en-US" baseline="0" noProof="0" dirty="0" smtClean="0"/>
              <a:t> soaked in fluorescein are inserted in the liquid sample.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The sample with the </a:t>
            </a:r>
            <a:r>
              <a:rPr lang="en-US" baseline="0" noProof="0" dirty="0" err="1" smtClean="0"/>
              <a:t>nano</a:t>
            </a:r>
            <a:r>
              <a:rPr lang="en-US" baseline="0" noProof="0" dirty="0" smtClean="0"/>
              <a:t>-spheres is then illuminated using Ultra-Violet light.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Finally using optical microscopy we obtain the following images.</a:t>
            </a:r>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15</a:t>
            </a:fld>
            <a:endParaRPr lang="it-IT"/>
          </a:p>
        </p:txBody>
      </p:sp>
    </p:spTree>
    <p:extLst>
      <p:ext uri="{BB962C8B-B14F-4D97-AF65-F5344CB8AC3E}">
        <p14:creationId xmlns:p14="http://schemas.microsoft.com/office/powerpoint/2010/main" val="62961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A remarkably clear image of an «aggregate» is visible!</a:t>
            </a:r>
          </a:p>
          <a:p>
            <a:r>
              <a:rPr lang="en-US" baseline="0" noProof="0" dirty="0" smtClean="0"/>
              <a:t>This is an aggregate from Nafionized water (INW).</a:t>
            </a:r>
          </a:p>
          <a:p>
            <a:r>
              <a:rPr lang="en-US" baseline="0" noProof="0" dirty="0" smtClean="0"/>
              <a:t>The same happens for EDS and IFW.</a:t>
            </a:r>
          </a:p>
          <a:p>
            <a:r>
              <a:rPr lang="en-US" baseline="0" noProof="0" dirty="0" smtClean="0"/>
              <a:t>For ICW work is in progress.</a:t>
            </a:r>
            <a:endParaRPr lang="en-US" noProof="0" dirty="0"/>
          </a:p>
        </p:txBody>
      </p:sp>
      <p:sp>
        <p:nvSpPr>
          <p:cNvPr id="4" name="Slide Number Placeholder 3"/>
          <p:cNvSpPr>
            <a:spLocks noGrp="1"/>
          </p:cNvSpPr>
          <p:nvPr>
            <p:ph type="sldNum" sz="quarter" idx="10"/>
          </p:nvPr>
        </p:nvSpPr>
        <p:spPr/>
        <p:txBody>
          <a:bodyPr/>
          <a:lstStyle/>
          <a:p>
            <a:pPr>
              <a:defRPr/>
            </a:pPr>
            <a:fld id="{122600D3-8F27-4B21-AC33-831405DE56D1}" type="slidenum">
              <a:rPr lang="it-IT" smtClean="0"/>
              <a:pPr>
                <a:defRPr/>
              </a:pPr>
              <a:t>16</a:t>
            </a:fld>
            <a:endParaRPr lang="it-IT"/>
          </a:p>
        </p:txBody>
      </p:sp>
    </p:spTree>
    <p:extLst>
      <p:ext uri="{BB962C8B-B14F-4D97-AF65-F5344CB8AC3E}">
        <p14:creationId xmlns:p14="http://schemas.microsoft.com/office/powerpoint/2010/main" val="263571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As many of you will know,</a:t>
            </a:r>
            <a:r>
              <a:rPr lang="en-US" baseline="0" noProof="0" dirty="0" smtClean="0"/>
              <a:t> Circular Dichroism spectroscopy is a widely adopted technique in the study of biological macromolecules.</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17</a:t>
            </a:fld>
            <a:endParaRPr lang="it-IT"/>
          </a:p>
        </p:txBody>
      </p:sp>
    </p:spTree>
    <p:extLst>
      <p:ext uri="{BB962C8B-B14F-4D97-AF65-F5344CB8AC3E}">
        <p14:creationId xmlns:p14="http://schemas.microsoft.com/office/powerpoint/2010/main" val="1168403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this slide there is a brief comment on the physical significance of Circular</a:t>
            </a:r>
            <a:r>
              <a:rPr lang="it-IT" baseline="0" dirty="0" smtClean="0"/>
              <a:t> Dicroism </a:t>
            </a:r>
            <a:endParaRPr lang="it-IT" dirty="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18</a:t>
            </a:fld>
            <a:endParaRPr lang="it-IT"/>
          </a:p>
        </p:txBody>
      </p:sp>
    </p:spTree>
    <p:extLst>
      <p:ext uri="{BB962C8B-B14F-4D97-AF65-F5344CB8AC3E}">
        <p14:creationId xmlns:p14="http://schemas.microsoft.com/office/powerpoint/2010/main" val="2343927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baseline="0" noProof="0" dirty="0" smtClean="0"/>
              <a:t>The CD spectra provides important information on the secondary structure of proteins, polypeptides and DNA. The shape of the CD spectrum provides information on the presence in solution of optically active polymers and on their secondary structure (alpha helix, beta sheet or random coil). Of particular note for us is the Beta-sheet spectrum, in red.</a:t>
            </a:r>
          </a:p>
          <a:p>
            <a:r>
              <a:rPr lang="en-US" noProof="0" dirty="0" smtClean="0"/>
              <a:t>In our case,</a:t>
            </a:r>
            <a:r>
              <a:rPr lang="en-US" baseline="0" noProof="0" dirty="0" smtClean="0"/>
              <a:t> given the chemical composition of the liquids INW, ICW HC and EDS, we are dealing with a supposed macromolecule that contains only oxygen and hydrogen.</a:t>
            </a:r>
          </a:p>
          <a:p>
            <a:r>
              <a:rPr lang="en-US" baseline="0" noProof="0" dirty="0" smtClean="0"/>
              <a:t>It is most probably a </a:t>
            </a:r>
            <a:r>
              <a:rPr lang="en-US" b="1" baseline="0" noProof="0" dirty="0" smtClean="0"/>
              <a:t>fifth phase of water</a:t>
            </a:r>
            <a:r>
              <a:rPr lang="en-US" baseline="0" noProof="0" dirty="0" smtClean="0"/>
              <a:t>.</a:t>
            </a:r>
          </a:p>
          <a:p>
            <a:r>
              <a:rPr lang="en-US" baseline="0" noProof="0" dirty="0" smtClean="0"/>
              <a:t>In the next slide I’ll show our experimental results on Circular Dichroism spectra.</a:t>
            </a:r>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19</a:t>
            </a:fld>
            <a:endParaRPr lang="it-IT"/>
          </a:p>
        </p:txBody>
      </p:sp>
    </p:spTree>
    <p:extLst>
      <p:ext uri="{BB962C8B-B14F-4D97-AF65-F5344CB8AC3E}">
        <p14:creationId xmlns:p14="http://schemas.microsoft.com/office/powerpoint/2010/main" val="221673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Our results of</a:t>
            </a:r>
            <a:r>
              <a:rPr lang="en-US" baseline="0" noProof="0" dirty="0" smtClean="0"/>
              <a:t> Circular Dichroism, obtained on the various perturbed waters (EDS, INW and ICW-HC), show that the secondary structure of the polymer responsible of the Circular Dichroism is of the beta-sheet kind, whose shape is pictured in the slide. </a:t>
            </a:r>
          </a:p>
          <a:p>
            <a:r>
              <a:rPr lang="en-US" baseline="0" noProof="0" dirty="0" smtClean="0"/>
              <a:t>Naturally in our case, the polymer does not contain neither carbon nor nitrogen atoms.</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20</a:t>
            </a:fld>
            <a:endParaRPr lang="it-IT"/>
          </a:p>
        </p:txBody>
      </p:sp>
    </p:spTree>
    <p:extLst>
      <p:ext uri="{BB962C8B-B14F-4D97-AF65-F5344CB8AC3E}">
        <p14:creationId xmlns:p14="http://schemas.microsoft.com/office/powerpoint/2010/main" val="402881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Let me cite some notable thinkers facing some</a:t>
            </a:r>
            <a:r>
              <a:rPr lang="it-IT" baseline="0" dirty="0" smtClean="0"/>
              <a:t> new and yet unknown phenomena. I think we are living such an exciting adventure!</a:t>
            </a:r>
            <a:endParaRPr lang="it-IT"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a:t>
            </a:fld>
            <a:endParaRPr lang="it-IT"/>
          </a:p>
        </p:txBody>
      </p:sp>
    </p:spTree>
    <p:extLst>
      <p:ext uri="{BB962C8B-B14F-4D97-AF65-F5344CB8AC3E}">
        <p14:creationId xmlns:p14="http://schemas.microsoft.com/office/powerpoint/2010/main" val="114766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Some clear examples of CD spectra for INW. </a:t>
            </a:r>
            <a:r>
              <a:rPr lang="en-US" baseline="0" noProof="0" dirty="0" smtClean="0"/>
              <a:t>As mentioned in the previous slide we are in presence of CD spectra very similar to those of a biological macromolecule such as a polypeptide, with a secondary structure of beta sheet type! Of course since our samples are pure water from a chemical point of view, and not a biological macromolecule, we would expect to obtain flat spectra, i.e. an horizontal lines. It is not so!</a:t>
            </a:r>
            <a:endParaRPr lang="en-US" noProof="0" dirty="0" smtClean="0"/>
          </a:p>
          <a:p>
            <a:endParaRPr lang="en-US" noProof="0" dirty="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21</a:t>
            </a:fld>
            <a:endParaRPr lang="it-IT"/>
          </a:p>
        </p:txBody>
      </p:sp>
    </p:spTree>
    <p:extLst>
      <p:ext uri="{BB962C8B-B14F-4D97-AF65-F5344CB8AC3E}">
        <p14:creationId xmlns:p14="http://schemas.microsoft.com/office/powerpoint/2010/main" val="237030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A Very surprising result, but</a:t>
            </a:r>
            <a:r>
              <a:rPr lang="en-US" baseline="0" noProof="0" dirty="0" smtClean="0"/>
              <a:t> at the same time very satisfying for us: the INW and ICW HC samples produce very similar Circular Dichroism spectra, despite the very different </a:t>
            </a:r>
            <a:r>
              <a:rPr lang="en-US" baseline="0" noProof="0" dirty="0" err="1" smtClean="0"/>
              <a:t>pH.</a:t>
            </a:r>
            <a:endParaRPr lang="en-US"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In particular both exhibit beta-sheet secondary structures.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Similarities and peculiarities.</a:t>
            </a:r>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22</a:t>
            </a:fld>
            <a:endParaRPr lang="it-IT"/>
          </a:p>
        </p:txBody>
      </p:sp>
    </p:spTree>
    <p:extLst>
      <p:ext uri="{BB962C8B-B14F-4D97-AF65-F5344CB8AC3E}">
        <p14:creationId xmlns:p14="http://schemas.microsoft.com/office/powerpoint/2010/main" val="176404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The Circular Dichroism phenomenon is found also in the case of EDS samples</a:t>
            </a:r>
            <a:r>
              <a:rPr lang="en-US" baseline="0" noProof="0" dirty="0" smtClean="0"/>
              <a:t>.</a:t>
            </a:r>
          </a:p>
          <a:p>
            <a:r>
              <a:rPr lang="en-US" baseline="0" noProof="0" dirty="0" smtClean="0"/>
              <a:t>This graph shows three Circular Dichroism spectra for three different active principles, all 12 CH.</a:t>
            </a:r>
          </a:p>
          <a:p>
            <a:r>
              <a:rPr lang="en-US" baseline="0" noProof="0" dirty="0" smtClean="0"/>
              <a:t>These dilutions are so extreme that they are universally recognized as nothing else than pure water!</a:t>
            </a:r>
            <a:endParaRPr lang="en-US" noProof="0" dirty="0" smtClean="0"/>
          </a:p>
          <a:p>
            <a:r>
              <a:rPr lang="en-US" noProof="0" dirty="0" smtClean="0"/>
              <a:t>Also in</a:t>
            </a:r>
            <a:r>
              <a:rPr lang="en-US" baseline="0" noProof="0" dirty="0" smtClean="0"/>
              <a:t> this case the secondary structure of the macromolecule is of the beta sheet kind!</a:t>
            </a:r>
          </a:p>
          <a:p>
            <a:r>
              <a:rPr lang="en-US" baseline="0" noProof="0" dirty="0" smtClean="0"/>
              <a:t>The three spectra are very similar to each other, but also feature some differences.</a:t>
            </a:r>
            <a:endParaRPr lang="en-US" noProof="0" dirty="0" smtClean="0"/>
          </a:p>
          <a:p>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23</a:t>
            </a:fld>
            <a:endParaRPr lang="it-IT"/>
          </a:p>
        </p:txBody>
      </p:sp>
    </p:spTree>
    <p:extLst>
      <p:ext uri="{BB962C8B-B14F-4D97-AF65-F5344CB8AC3E}">
        <p14:creationId xmlns:p14="http://schemas.microsoft.com/office/powerpoint/2010/main" val="3206376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noProof="0" dirty="0" smtClean="0"/>
              <a:t>And now another extraordinary finding. </a:t>
            </a:r>
            <a:r>
              <a:rPr lang="en-US" noProof="0" dirty="0" smtClean="0"/>
              <a:t>An additional </a:t>
            </a:r>
            <a:r>
              <a:rPr lang="en-US" noProof="0" dirty="0" err="1" smtClean="0"/>
              <a:t>physico</a:t>
            </a:r>
            <a:r>
              <a:rPr lang="en-US" noProof="0" dirty="0" smtClean="0"/>
              <a:t>-chemical</a:t>
            </a:r>
            <a:r>
              <a:rPr lang="en-US" baseline="0" noProof="0" dirty="0" smtClean="0"/>
              <a:t> methodology broadly used to characterize biological macromolecules is that of Fluorescence Spectra.</a:t>
            </a:r>
          </a:p>
          <a:p>
            <a:r>
              <a:rPr lang="en-US" baseline="0" noProof="0" dirty="0" smtClean="0"/>
              <a:t>So we also employed it to study our samples of water perturbed with the INW, ICW and EDS procedures.</a:t>
            </a:r>
          </a:p>
          <a:p>
            <a:r>
              <a:rPr lang="en-US" baseline="0" noProof="0" dirty="0" smtClean="0"/>
              <a:t>Of course since our samples are pure water from a chemical point of view, and not a biological macromolecule, we would expect to obtain a flat spectrum.</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24</a:t>
            </a:fld>
            <a:endParaRPr lang="it-IT"/>
          </a:p>
        </p:txBody>
      </p:sp>
    </p:spTree>
    <p:extLst>
      <p:ext uri="{BB962C8B-B14F-4D97-AF65-F5344CB8AC3E}">
        <p14:creationId xmlns:p14="http://schemas.microsoft.com/office/powerpoint/2010/main" val="1168403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noProof="0" dirty="0" smtClean="0"/>
              <a:t>In this slide we see the Fluorescence Spectra of three samples: Nafionized, Cellulosized and Extremely Diluted samples.</a:t>
            </a:r>
          </a:p>
          <a:p>
            <a:r>
              <a:rPr lang="en-US" baseline="0" noProof="0" dirty="0" smtClean="0"/>
              <a:t>As you can see we do get fluorescence spectra that are not flat!</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The similarities between the three perturbed waters and the</a:t>
            </a:r>
            <a:r>
              <a:rPr lang="it-IT" baseline="0" dirty="0" smtClean="0"/>
              <a:t> biological macromolecules continue to surprise us.</a:t>
            </a:r>
            <a:endParaRPr lang="it-IT" dirty="0" smtClean="0"/>
          </a:p>
          <a:p>
            <a:r>
              <a:rPr lang="it-IT" baseline="0" dirty="0" smtClean="0"/>
              <a:t>There is a feature found in all three spectrums: the presence of two maximums.</a:t>
            </a:r>
          </a:p>
          <a:p>
            <a:r>
              <a:rPr lang="it-IT" baseline="0" dirty="0" smtClean="0"/>
              <a:t>Apart from that, there is a very large difference in both intensity and wavelenght of the maximums.</a:t>
            </a:r>
          </a:p>
          <a:p>
            <a:r>
              <a:rPr lang="it-IT" baseline="0" dirty="0" smtClean="0"/>
              <a:t>On this topic Dr. Germano will provide many more details in his presentation tomorrow.</a:t>
            </a:r>
          </a:p>
          <a:p>
            <a:endParaRPr lang="it-IT" dirty="0" smtClean="0"/>
          </a:p>
          <a:p>
            <a:r>
              <a:rPr lang="it-IT" dirty="0" smtClean="0"/>
              <a:t>These Fluorescence Spectra underline much better than the Circular Dichroism</a:t>
            </a:r>
            <a:r>
              <a:rPr lang="it-IT" baseline="0" dirty="0" smtClean="0"/>
              <a:t> ones the differences between the two kinds of perturbation techniques.</a:t>
            </a:r>
          </a:p>
          <a:p>
            <a:r>
              <a:rPr lang="it-IT" baseline="0" dirty="0" smtClean="0"/>
              <a:t>In fact the shape of fluorescence spectra of EDS, INW and ICW are quite dissimilar. </a:t>
            </a:r>
          </a:p>
          <a:p>
            <a:r>
              <a:rPr lang="it-IT" baseline="0" dirty="0" smtClean="0"/>
              <a:t>The Circular Dichlorism ones are on the contrary very similar, all featuring a beta sheet secondary structure of these new macromolecules.</a:t>
            </a:r>
          </a:p>
          <a:p>
            <a:endParaRPr lang="it-IT" baseline="0" dirty="0" smtClean="0"/>
          </a:p>
          <a:p>
            <a:endParaRPr lang="it-IT" baseline="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25</a:t>
            </a:fld>
            <a:endParaRPr lang="it-IT"/>
          </a:p>
        </p:txBody>
      </p:sp>
    </p:spTree>
    <p:extLst>
      <p:ext uri="{BB962C8B-B14F-4D97-AF65-F5344CB8AC3E}">
        <p14:creationId xmlns:p14="http://schemas.microsoft.com/office/powerpoint/2010/main" val="269974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Let’s focus</a:t>
            </a:r>
            <a:r>
              <a:rPr lang="it-IT" baseline="0" dirty="0" smtClean="0"/>
              <a:t> </a:t>
            </a:r>
            <a:r>
              <a:rPr lang="it-IT" dirty="0" smtClean="0"/>
              <a:t>now on the Fluorescence Spectra of the EDS samples (Extremely diluted solutions) of</a:t>
            </a:r>
            <a:r>
              <a:rPr lang="it-IT" baseline="0" dirty="0" smtClean="0"/>
              <a:t> </a:t>
            </a:r>
            <a:r>
              <a:rPr lang="it-IT" dirty="0" smtClean="0"/>
              <a:t>three different active principles, all </a:t>
            </a:r>
            <a:r>
              <a:rPr lang="it-IT" baseline="0" dirty="0" smtClean="0"/>
              <a:t>12 CH.</a:t>
            </a: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It seem this measure is capable to distinguish between different active principles, as can be seen from the different shapes for Arsenicum Album, Arnica Montana and Nux Vomica.</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It’s a notable result that hints at the possibility of maybe, in the future, to be able to distinguish the nature of the active principle in homeopathic dilutions.</a:t>
            </a:r>
          </a:p>
          <a:p>
            <a:pPr marL="0" marR="0" indent="0" algn="l" defTabSz="914400" rtl="0" eaLnBrk="0" fontAlgn="base" latinLnBrk="0" hangingPunct="0">
              <a:lnSpc>
                <a:spcPct val="100000"/>
              </a:lnSpc>
              <a:spcBef>
                <a:spcPct val="30000"/>
              </a:spcBef>
              <a:spcAft>
                <a:spcPct val="0"/>
              </a:spcAft>
              <a:buClrTx/>
              <a:buSzTx/>
              <a:buFontTx/>
              <a:buNone/>
              <a:tabLst/>
              <a:defRPr/>
            </a:pPr>
            <a:r>
              <a:rPr lang="it-IT" baseline="0" dirty="0" smtClean="0"/>
              <a:t>A possibility that maybe could change the history of homeopathic medicine. Work is in progress.</a:t>
            </a:r>
            <a:endParaRPr lang="it-IT" dirty="0" smtClean="0"/>
          </a:p>
          <a:p>
            <a:endParaRPr lang="it-IT"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26</a:t>
            </a:fld>
            <a:endParaRPr lang="it-IT"/>
          </a:p>
        </p:txBody>
      </p:sp>
    </p:spTree>
    <p:extLst>
      <p:ext uri="{BB962C8B-B14F-4D97-AF65-F5344CB8AC3E}">
        <p14:creationId xmlns:p14="http://schemas.microsoft.com/office/powerpoint/2010/main" val="1321282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The perturbed liquids contain different macromolecules that behave simirarly to biological macromolecules.</a:t>
            </a:r>
          </a:p>
          <a:p>
            <a:r>
              <a:rPr lang="it-IT" baseline="0" dirty="0" smtClean="0"/>
              <a:t>The analysis of the chemical composition of the liquids does not detect organic or biological molecules.</a:t>
            </a:r>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27</a:t>
            </a:fld>
            <a:endParaRPr lang="it-IT"/>
          </a:p>
        </p:txBody>
      </p:sp>
    </p:spTree>
    <p:extLst>
      <p:ext uri="{BB962C8B-B14F-4D97-AF65-F5344CB8AC3E}">
        <p14:creationId xmlns:p14="http://schemas.microsoft.com/office/powerpoint/2010/main" val="3040506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We were able to obtain a solid-state sample of this macromolecule simply by evaporating, at</a:t>
            </a:r>
            <a:r>
              <a:rPr lang="en-US" baseline="0" noProof="0" dirty="0" smtClean="0"/>
              <a:t> room temperature and pressure,</a:t>
            </a:r>
            <a:r>
              <a:rPr lang="en-US" noProof="0" dirty="0" smtClean="0"/>
              <a:t> a few drops of liquid INW, IFW or EDS.</a:t>
            </a:r>
          </a:p>
          <a:p>
            <a:r>
              <a:rPr lang="en-US" baseline="0" noProof="0" dirty="0" smtClean="0"/>
              <a:t>This is how solid-state samples are usually obtained in order to study them with techniques such as Atomic Force Microscopy (AFM).</a:t>
            </a:r>
          </a:p>
          <a:p>
            <a:r>
              <a:rPr lang="en-US" baseline="0" noProof="0" dirty="0" smtClean="0"/>
              <a:t>Another method to obtain a solid residue consists in removing bulk water using a freeze-drying procedure.</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28</a:t>
            </a:fld>
            <a:endParaRPr lang="it-IT"/>
          </a:p>
        </p:txBody>
      </p:sp>
    </p:spTree>
    <p:extLst>
      <p:ext uri="{BB962C8B-B14F-4D97-AF65-F5344CB8AC3E}">
        <p14:creationId xmlns:p14="http://schemas.microsoft.com/office/powerpoint/2010/main" val="2193890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This photo shows the solid deposit found after freeze drying of Iteratively Nafionized</a:t>
            </a:r>
            <a:r>
              <a:rPr lang="en-US" baseline="0" noProof="0" dirty="0" smtClean="0"/>
              <a:t> Water.</a:t>
            </a:r>
          </a:p>
          <a:p>
            <a:r>
              <a:rPr lang="en-US" baseline="0" noProof="0" dirty="0" smtClean="0"/>
              <a:t>One of the more striking examples in terms of quantity of solid.</a:t>
            </a:r>
            <a:endParaRPr lang="en-US" noProof="0" dirty="0"/>
          </a:p>
        </p:txBody>
      </p:sp>
      <p:sp>
        <p:nvSpPr>
          <p:cNvPr id="4" name="Slide Number Placeholder 3"/>
          <p:cNvSpPr>
            <a:spLocks noGrp="1"/>
          </p:cNvSpPr>
          <p:nvPr>
            <p:ph type="sldNum" sz="quarter" idx="10"/>
          </p:nvPr>
        </p:nvSpPr>
        <p:spPr/>
        <p:txBody>
          <a:bodyPr/>
          <a:lstStyle/>
          <a:p>
            <a:pPr>
              <a:defRPr/>
            </a:pPr>
            <a:fld id="{122600D3-8F27-4B21-AC33-831405DE56D1}" type="slidenum">
              <a:rPr lang="it-IT" smtClean="0"/>
              <a:pPr>
                <a:defRPr/>
              </a:pPr>
              <a:t>29</a:t>
            </a:fld>
            <a:endParaRPr lang="it-IT"/>
          </a:p>
        </p:txBody>
      </p:sp>
    </p:spTree>
    <p:extLst>
      <p:ext uri="{BB962C8B-B14F-4D97-AF65-F5344CB8AC3E}">
        <p14:creationId xmlns:p14="http://schemas.microsoft.com/office/powerpoint/2010/main" val="1356684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Also in this case you can see a</a:t>
            </a:r>
            <a:r>
              <a:rPr lang="en-US" baseline="0" dirty="0" smtClean="0"/>
              <a:t> </a:t>
            </a:r>
            <a:r>
              <a:rPr lang="en-US" dirty="0" smtClean="0"/>
              <a:t>solid deposit after </a:t>
            </a:r>
            <a:r>
              <a:rPr lang="en-US" noProof="0" dirty="0" smtClean="0"/>
              <a:t>freeze drying an Iteratively </a:t>
            </a:r>
            <a:r>
              <a:rPr lang="en-US" noProof="0" dirty="0" err="1" smtClean="0"/>
              <a:t>Cellulosized</a:t>
            </a:r>
            <a:r>
              <a:rPr lang="en-US" baseline="0" noProof="0" dirty="0" smtClean="0"/>
              <a:t> Water</a:t>
            </a:r>
            <a:endParaRPr lang="en-US"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30</a:t>
            </a:fld>
            <a:endParaRPr lang="it-IT"/>
          </a:p>
        </p:txBody>
      </p:sp>
    </p:spTree>
    <p:extLst>
      <p:ext uri="{BB962C8B-B14F-4D97-AF65-F5344CB8AC3E}">
        <p14:creationId xmlns:p14="http://schemas.microsoft.com/office/powerpoint/2010/main" val="133919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Here</a:t>
            </a:r>
            <a:r>
              <a:rPr lang="en-US" baseline="0" noProof="0" dirty="0" smtClean="0"/>
              <a:t> I report the refusal letter by PNAS, a prestigious scientific journal (Impact factor = 9). The Editor comments in red is a clear example of how the «pathologic skepticism» still plays an important role within the international scientific community. The rejected manuscript even contained the photographs of the aggregates, obtained by fluorescence microscopy, which we will show in one of the next slides! The sample was analyzed using the most advanced analytical techniques and no substance other than the solvent was detected. This answer is of the kind: “It is not true” </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4</a:t>
            </a:fld>
            <a:endParaRPr lang="it-IT"/>
          </a:p>
        </p:txBody>
      </p:sp>
    </p:spTree>
    <p:extLst>
      <p:ext uri="{BB962C8B-B14F-4D97-AF65-F5344CB8AC3E}">
        <p14:creationId xmlns:p14="http://schemas.microsoft.com/office/powerpoint/2010/main" val="232491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Again the same result using Extremely Diluted Solutions</a:t>
            </a:r>
            <a:endParaRPr lang="en-US" noProof="0" dirty="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31</a:t>
            </a:fld>
            <a:endParaRPr lang="it-IT"/>
          </a:p>
        </p:txBody>
      </p:sp>
    </p:spTree>
    <p:extLst>
      <p:ext uri="{BB962C8B-B14F-4D97-AF65-F5344CB8AC3E}">
        <p14:creationId xmlns:p14="http://schemas.microsoft.com/office/powerpoint/2010/main" val="343973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Obviously</a:t>
            </a:r>
            <a:endParaRPr lang="it-IT" dirty="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32</a:t>
            </a:fld>
            <a:endParaRPr lang="it-IT"/>
          </a:p>
        </p:txBody>
      </p:sp>
    </p:spTree>
    <p:extLst>
      <p:ext uri="{BB962C8B-B14F-4D97-AF65-F5344CB8AC3E}">
        <p14:creationId xmlns:p14="http://schemas.microsoft.com/office/powerpoint/2010/main" val="290247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CONCLUSIONS (</a:t>
            </a:r>
            <a:r>
              <a:rPr lang="en-US" dirty="0" err="1" smtClean="0"/>
              <a:t>leggere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122600D3-8F27-4B21-AC33-831405DE56D1}" type="slidenum">
              <a:rPr lang="it-IT" smtClean="0"/>
              <a:pPr>
                <a:defRPr/>
              </a:pPr>
              <a:t>33</a:t>
            </a:fld>
            <a:endParaRPr lang="it-IT"/>
          </a:p>
        </p:txBody>
      </p:sp>
    </p:spTree>
    <p:extLst>
      <p:ext uri="{BB962C8B-B14F-4D97-AF65-F5344CB8AC3E}">
        <p14:creationId xmlns:p14="http://schemas.microsoft.com/office/powerpoint/2010/main" val="2123551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35</a:t>
            </a:fld>
            <a:endParaRPr lang="it-IT"/>
          </a:p>
        </p:txBody>
      </p:sp>
    </p:spTree>
    <p:extLst>
      <p:ext uri="{BB962C8B-B14F-4D97-AF65-F5344CB8AC3E}">
        <p14:creationId xmlns:p14="http://schemas.microsoft.com/office/powerpoint/2010/main" val="602013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This slide</a:t>
            </a:r>
            <a:r>
              <a:rPr lang="en-US" baseline="0" noProof="0" dirty="0" smtClean="0"/>
              <a:t> shows the CD spectra for a sample of INW kept at 90°C for 1 hour or 4 hours. It is rather clear that the decrease of CD is fairly slow, demonstrating the extraordinary thermal resistance of this new and unknown macromolecule.</a:t>
            </a:r>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36</a:t>
            </a:fld>
            <a:endParaRPr lang="it-IT"/>
          </a:p>
        </p:txBody>
      </p:sp>
    </p:spTree>
    <p:extLst>
      <p:ext uri="{BB962C8B-B14F-4D97-AF65-F5344CB8AC3E}">
        <p14:creationId xmlns:p14="http://schemas.microsoft.com/office/powerpoint/2010/main" val="2233086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In this slide we see</a:t>
            </a:r>
            <a:r>
              <a:rPr lang="en-US" baseline="0" noProof="0" dirty="0" smtClean="0"/>
              <a:t> how the prolonged thermal treatment cancels any Circular Dichroism effect.</a:t>
            </a:r>
            <a:endParaRPr lang="en-US" noProof="0" dirty="0" smtClean="0"/>
          </a:p>
          <a:p>
            <a:r>
              <a:rPr lang="en-US" noProof="0" dirty="0" smtClean="0"/>
              <a:t>What</a:t>
            </a:r>
            <a:r>
              <a:rPr lang="en-US" baseline="0" noProof="0" dirty="0" smtClean="0"/>
              <a:t> has been said till now demonstrates a staggering similarity between INW and a biological macromolecule! This parallel does not end here.</a:t>
            </a:r>
          </a:p>
          <a:p>
            <a:r>
              <a:rPr lang="en-US" baseline="0" noProof="0" dirty="0" smtClean="0"/>
              <a:t>It’s common knowledge that a biological macromolecule, a protein for instance, can exist in its native state or in a denatured state. In its native state it can carry out its biological activity in biological systems.</a:t>
            </a:r>
          </a:p>
          <a:p>
            <a:r>
              <a:rPr lang="en-US" baseline="0" noProof="0" dirty="0" smtClean="0"/>
              <a:t>In the denatured state, instead, it loses this possibility. One of the standard methods to denature a biologic macromolecule is to increase the temperature of the sample. Usually temperatures between 60 and 90 °C are sufficient to reach denaturation, with loss of CD and disruption of the secondary structure.</a:t>
            </a:r>
            <a:endParaRPr lang="en-US" noProof="0" dirty="0" smtClean="0"/>
          </a:p>
          <a:p>
            <a:r>
              <a:rPr lang="en-US" noProof="0" dirty="0" smtClean="0"/>
              <a:t>In this slide we show the CD spectrum</a:t>
            </a:r>
            <a:r>
              <a:rPr lang="en-US" baseline="0" noProof="0" dirty="0" smtClean="0"/>
              <a:t> of the sample (black curve) and that of the same sample kept at 90°C for 24 hours (red curve), which is identical to the curve of the reference: </a:t>
            </a:r>
            <a:r>
              <a:rPr lang="en-US" baseline="0" noProof="0" dirty="0" err="1" smtClean="0"/>
              <a:t>milliQ</a:t>
            </a:r>
            <a:r>
              <a:rPr lang="en-US" baseline="0" noProof="0" dirty="0" smtClean="0"/>
              <a:t> water.</a:t>
            </a:r>
          </a:p>
          <a:p>
            <a:r>
              <a:rPr lang="en-US" baseline="0" noProof="0" dirty="0" smtClean="0"/>
              <a:t>An extraordinary similitude.</a:t>
            </a:r>
            <a:endParaRPr lang="en-US" noProof="0" dirty="0" smtClean="0"/>
          </a:p>
          <a:p>
            <a:endParaRPr lang="en-US"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37</a:t>
            </a:fld>
            <a:endParaRPr lang="it-IT"/>
          </a:p>
        </p:txBody>
      </p:sp>
    </p:spTree>
    <p:extLst>
      <p:ext uri="{BB962C8B-B14F-4D97-AF65-F5344CB8AC3E}">
        <p14:creationId xmlns:p14="http://schemas.microsoft.com/office/powerpoint/2010/main" val="380943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Here we see </a:t>
            </a:r>
            <a:r>
              <a:rPr lang="en-US" baseline="0" noProof="0" dirty="0" smtClean="0"/>
              <a:t>the opinion of the Editorial Board of the journal Nature, which proves to be completely close-minded regarding scientific innovation, even when supported by unequivocal experimental evidence. This answer is of the kind: “Anyways, It is not Important” </a:t>
            </a:r>
            <a:endParaRPr lang="en-US" noProof="0" dirty="0" smtClean="0"/>
          </a:p>
          <a:p>
            <a:endParaRPr lang="en-US" baseline="0"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5</a:t>
            </a:fld>
            <a:endParaRPr lang="it-IT"/>
          </a:p>
        </p:txBody>
      </p:sp>
    </p:spTree>
    <p:extLst>
      <p:ext uri="{BB962C8B-B14F-4D97-AF65-F5344CB8AC3E}">
        <p14:creationId xmlns:p14="http://schemas.microsoft.com/office/powerpoint/2010/main" val="131233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 hope you</a:t>
            </a:r>
            <a:r>
              <a:rPr lang="it-IT" baseline="0" dirty="0" smtClean="0"/>
              <a:t> will </a:t>
            </a:r>
            <a:r>
              <a:rPr lang="it-IT" dirty="0" smtClean="0"/>
              <a:t>excuse the disrespectful</a:t>
            </a:r>
            <a:r>
              <a:rPr lang="it-IT" baseline="0" dirty="0" smtClean="0"/>
              <a:t> comparison but..</a:t>
            </a:r>
            <a:endParaRPr lang="it-IT"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6</a:t>
            </a:fld>
            <a:endParaRPr lang="it-IT"/>
          </a:p>
        </p:txBody>
      </p:sp>
    </p:spTree>
    <p:extLst>
      <p:ext uri="{BB962C8B-B14F-4D97-AF65-F5344CB8AC3E}">
        <p14:creationId xmlns:p14="http://schemas.microsoft.com/office/powerpoint/2010/main" val="323628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Now let’s start</a:t>
            </a:r>
            <a:r>
              <a:rPr lang="en-US" baseline="0" noProof="0" dirty="0" smtClean="0"/>
              <a:t> talking about our iterative procedures. In the next slides we will show how the iteration of the simple drying and rehydrating of Nafion or Cellulose modifies the </a:t>
            </a:r>
            <a:r>
              <a:rPr lang="en-US" baseline="0" noProof="0" dirty="0" err="1" smtClean="0"/>
              <a:t>physico</a:t>
            </a:r>
            <a:r>
              <a:rPr lang="en-US" baseline="0" noProof="0" dirty="0" smtClean="0"/>
              <a:t>-chemical properties of water, such as pH and conductivity, in a substantial way.</a:t>
            </a:r>
          </a:p>
          <a:p>
            <a:endParaRPr lang="en-US" baseline="0"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7</a:t>
            </a:fld>
            <a:endParaRPr lang="it-IT"/>
          </a:p>
        </p:txBody>
      </p:sp>
    </p:spTree>
    <p:extLst>
      <p:ext uri="{BB962C8B-B14F-4D97-AF65-F5344CB8AC3E}">
        <p14:creationId xmlns:p14="http://schemas.microsoft.com/office/powerpoint/2010/main" val="44846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This presentation</a:t>
            </a:r>
            <a:r>
              <a:rPr lang="en-US" baseline="0" noProof="0" dirty="0" smtClean="0"/>
              <a:t> will illustrate three different iterative methods to “perturb” water. All the methods produce very similar systems with quite peculiar properties.</a:t>
            </a:r>
          </a:p>
          <a:p>
            <a:r>
              <a:rPr lang="en-US" baseline="0" noProof="0" dirty="0" smtClean="0"/>
              <a:t>The first method is the classical one employed by Homoeopathic Medicine, which produces extremely diluted solutions (EDS).</a:t>
            </a:r>
          </a:p>
          <a:p>
            <a:r>
              <a:rPr lang="en-US" baseline="0" noProof="0" dirty="0" smtClean="0"/>
              <a:t>The second method (IFW) was first introduced in our lab. It produces solutions with physical-chemical properties similar to those of EDS.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The third method exploits the Exclusion Zone discovered by Gerald (INW and ICW).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noProof="0" dirty="0" smtClean="0">
                <a:solidFill>
                  <a:schemeClr val="tx1"/>
                </a:solidFill>
                <a:effectLst/>
                <a:latin typeface="Times New Roman" pitchFamily="18" charset="0"/>
                <a:ea typeface="+mn-ea"/>
                <a:cs typeface="+mn-cs"/>
              </a:rPr>
              <a:t>Hahnemann was the first who discovered the iterative procedure. In fact, the protocol for preparing the EDS (Extremely Diluted Solutions) of Homeopathic Medicine consists in a double iterative procedure of dilution and violent agitation (succussion). Probably Hahnemann’s method is the first one to use the iterative procedure to perturb water.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noProof="0" dirty="0" smtClean="0">
                <a:solidFill>
                  <a:schemeClr val="tx1"/>
                </a:solidFill>
                <a:effectLst/>
                <a:latin typeface="Times New Roman" pitchFamily="18" charset="0"/>
                <a:ea typeface="+mn-ea"/>
                <a:cs typeface="+mn-cs"/>
              </a:rPr>
              <a:t>We added at least two new iterative procedures to perturb pure water: IFW and INW (or</a:t>
            </a:r>
            <a:r>
              <a:rPr lang="en-US" sz="1200" kern="1200" baseline="0" noProof="0" dirty="0" smtClean="0">
                <a:solidFill>
                  <a:schemeClr val="tx1"/>
                </a:solidFill>
                <a:effectLst/>
                <a:latin typeface="Times New Roman" pitchFamily="18" charset="0"/>
                <a:ea typeface="+mn-ea"/>
                <a:cs typeface="+mn-cs"/>
              </a:rPr>
              <a:t> </a:t>
            </a:r>
            <a:r>
              <a:rPr lang="en-US" sz="1200" kern="1200" noProof="0" dirty="0" smtClean="0">
                <a:solidFill>
                  <a:schemeClr val="tx1"/>
                </a:solidFill>
                <a:effectLst/>
                <a:latin typeface="Times New Roman" pitchFamily="18" charset="0"/>
                <a:ea typeface="+mn-ea"/>
                <a:cs typeface="+mn-cs"/>
              </a:rPr>
              <a:t>ICW).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noProof="0" dirty="0" smtClean="0">
                <a:solidFill>
                  <a:schemeClr val="tx1"/>
                </a:solidFill>
                <a:effectLst/>
                <a:latin typeface="Times New Roman" pitchFamily="18" charset="0"/>
                <a:ea typeface="+mn-ea"/>
                <a:cs typeface="+mn-cs"/>
              </a:rPr>
              <a:t>And now we will present the results obtained using</a:t>
            </a:r>
            <a:r>
              <a:rPr lang="en-US" sz="1200" kern="1200" baseline="0" noProof="0" dirty="0" smtClean="0">
                <a:solidFill>
                  <a:schemeClr val="tx1"/>
                </a:solidFill>
                <a:effectLst/>
                <a:latin typeface="Times New Roman" pitchFamily="18" charset="0"/>
                <a:ea typeface="+mn-ea"/>
                <a:cs typeface="+mn-cs"/>
              </a:rPr>
              <a:t> Hydrophilic Cotton.</a:t>
            </a:r>
            <a:endParaRPr lang="en-US" sz="1200" kern="1200" noProof="0" dirty="0" smtClean="0">
              <a:solidFill>
                <a:schemeClr val="tx1"/>
              </a:solidFill>
              <a:effectLst/>
              <a:latin typeface="Times New Roman" pitchFamily="18" charset="0"/>
              <a:ea typeface="+mn-ea"/>
              <a:cs typeface="+mn-cs"/>
            </a:endParaRPr>
          </a:p>
          <a:p>
            <a:endParaRPr lang="en-US" baseline="0" noProof="0" dirty="0" smtClean="0"/>
          </a:p>
        </p:txBody>
      </p:sp>
      <p:sp>
        <p:nvSpPr>
          <p:cNvPr id="4" name="Segnaposto numero diapositiva 3"/>
          <p:cNvSpPr>
            <a:spLocks noGrp="1"/>
          </p:cNvSpPr>
          <p:nvPr>
            <p:ph type="sldNum" sz="quarter" idx="10"/>
          </p:nvPr>
        </p:nvSpPr>
        <p:spPr/>
        <p:txBody>
          <a:bodyPr/>
          <a:lstStyle/>
          <a:p>
            <a:pPr>
              <a:defRPr/>
            </a:pPr>
            <a:fld id="{122600D3-8F27-4B21-AC33-831405DE56D1}" type="slidenum">
              <a:rPr lang="it-IT" smtClean="0"/>
              <a:pPr>
                <a:defRPr/>
              </a:pPr>
              <a:t>8</a:t>
            </a:fld>
            <a:endParaRPr lang="it-IT"/>
          </a:p>
        </p:txBody>
      </p:sp>
    </p:spTree>
    <p:extLst>
      <p:ext uri="{BB962C8B-B14F-4D97-AF65-F5344CB8AC3E}">
        <p14:creationId xmlns:p14="http://schemas.microsoft.com/office/powerpoint/2010/main" val="36197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0" dirty="0" smtClean="0"/>
              <a:t>Nafion membranes with a surface of 60-120 square centimeters were placed in a Petri capsule of polystyrene, in contact with 10-50 ml of pure water.</a:t>
            </a:r>
          </a:p>
          <a:p>
            <a:r>
              <a:rPr lang="en-US" noProof="0" dirty="0" smtClean="0"/>
              <a:t>Manual agitation is performed repeatedly, so that the liquid laps against the membrane.</a:t>
            </a:r>
          </a:p>
          <a:p>
            <a:r>
              <a:rPr lang="en-US" noProof="0" dirty="0" smtClean="0"/>
              <a:t>The membrane is then removed from contact with the liquid, and we follow the evolution of electrical conductivity, which systematically increases.</a:t>
            </a:r>
          </a:p>
          <a:p>
            <a:r>
              <a:rPr lang="en-US" noProof="0" dirty="0" smtClean="0"/>
              <a:t>The membrane is then dried</a:t>
            </a:r>
            <a:r>
              <a:rPr lang="en-US" baseline="0" noProof="0" dirty="0" smtClean="0"/>
              <a:t> and put back into the INW, so that we can iterate the process of drying and rehydrating.</a:t>
            </a:r>
          </a:p>
          <a:p>
            <a:endParaRPr lang="en-US" baseline="0" noProof="0" dirty="0" smtClean="0"/>
          </a:p>
          <a:p>
            <a:r>
              <a:rPr lang="en-US" baseline="0" noProof="0" dirty="0" smtClean="0"/>
              <a:t>In the case of Hydrophilic Cotton we used a chunk of similar size to the Nafion one.</a:t>
            </a:r>
          </a:p>
          <a:p>
            <a:r>
              <a:rPr lang="en-US" baseline="0" noProof="0" dirty="0" smtClean="0"/>
              <a:t>The manual procedure consists in dipping the piece of cotton in water and then removing it from the liquid and squeezing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The cotton is then left to dry at room temperature and put back in the ICW, so that we can iterate the process of drying and rehydrating.</a:t>
            </a:r>
          </a:p>
          <a:p>
            <a:endParaRPr lang="en-US" baseline="0" noProof="0" dirty="0" smtClean="0"/>
          </a:p>
          <a:p>
            <a:r>
              <a:rPr lang="en-US" baseline="0" noProof="0" dirty="0" smtClean="0"/>
              <a:t>In the next slides we’ll briefly illustrate again the phenomenology obtained when using Nafion, in order to show similarities and peculiarities in the results.</a:t>
            </a:r>
          </a:p>
          <a:p>
            <a:endParaRPr lang="en-US" noProof="0" dirty="0" smtClean="0"/>
          </a:p>
        </p:txBody>
      </p:sp>
    </p:spTree>
    <p:extLst>
      <p:ext uri="{BB962C8B-B14F-4D97-AF65-F5344CB8AC3E}">
        <p14:creationId xmlns:p14="http://schemas.microsoft.com/office/powerpoint/2010/main" val="21273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0" dirty="0" smtClean="0"/>
              <a:t>As many of you know Nafion is a </a:t>
            </a:r>
            <a:r>
              <a:rPr lang="en-US" noProof="0" dirty="0" err="1" smtClean="0"/>
              <a:t>tetrafluoroethilene</a:t>
            </a:r>
            <a:r>
              <a:rPr lang="en-US" noProof="0" dirty="0" smtClean="0"/>
              <a:t> polymer with side chains bearing sulfonic groups. The hydrophilic group.</a:t>
            </a:r>
          </a:p>
          <a:p>
            <a:endParaRPr lang="en-US" noProof="0" dirty="0" smtClean="0"/>
          </a:p>
          <a:p>
            <a:r>
              <a:rPr lang="en-US" noProof="0" dirty="0" smtClean="0"/>
              <a:t>In the ICW</a:t>
            </a:r>
            <a:r>
              <a:rPr lang="en-US" baseline="0" noProof="0" dirty="0" smtClean="0"/>
              <a:t> technique we employ stock Hydrophilic  Cotton, the one for sanitary use, declared by the producer company as: extra India pure cotton free of impurities</a:t>
            </a:r>
          </a:p>
          <a:p>
            <a:endParaRPr lang="en-US"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Nafion and Cellulose are two polymers that are very stable and practically</a:t>
            </a:r>
            <a:r>
              <a:rPr lang="en-US" baseline="0" noProof="0" dirty="0" smtClean="0"/>
              <a:t> insoluble.</a:t>
            </a:r>
            <a:endParaRPr lang="en-US" noProof="0" dirty="0" smtClean="0"/>
          </a:p>
          <a:p>
            <a:endParaRPr lang="en-US" noProof="0" dirty="0" smtClean="0"/>
          </a:p>
        </p:txBody>
      </p:sp>
    </p:spTree>
    <p:extLst>
      <p:ext uri="{BB962C8B-B14F-4D97-AF65-F5344CB8AC3E}">
        <p14:creationId xmlns:p14="http://schemas.microsoft.com/office/powerpoint/2010/main" val="160346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99A34E7-158E-449B-AA2E-48952B4F110C}" type="slidenum">
              <a:rPr lang="it-IT"/>
              <a:pPr>
                <a:defRPr/>
              </a:pPr>
              <a:t>‹N›</a:t>
            </a:fld>
            <a:endParaRPr lang="it-IT"/>
          </a:p>
        </p:txBody>
      </p:sp>
    </p:spTree>
    <p:extLst>
      <p:ext uri="{BB962C8B-B14F-4D97-AF65-F5344CB8AC3E}">
        <p14:creationId xmlns:p14="http://schemas.microsoft.com/office/powerpoint/2010/main" val="25384592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432C832-51DE-45B1-BD17-A44954374935}" type="slidenum">
              <a:rPr lang="it-IT"/>
              <a:pPr>
                <a:defRPr/>
              </a:pPr>
              <a:t>‹N›</a:t>
            </a:fld>
            <a:endParaRPr lang="it-IT"/>
          </a:p>
        </p:txBody>
      </p:sp>
    </p:spTree>
    <p:extLst>
      <p:ext uri="{BB962C8B-B14F-4D97-AF65-F5344CB8AC3E}">
        <p14:creationId xmlns:p14="http://schemas.microsoft.com/office/powerpoint/2010/main" val="2155255461"/>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EAE7D04-AD63-4020-9548-D75B031E57E2}" type="slidenum">
              <a:rPr lang="it-IT"/>
              <a:pPr>
                <a:defRPr/>
              </a:pPr>
              <a:t>‹N›</a:t>
            </a:fld>
            <a:endParaRPr lang="it-IT"/>
          </a:p>
        </p:txBody>
      </p:sp>
    </p:spTree>
    <p:extLst>
      <p:ext uri="{BB962C8B-B14F-4D97-AF65-F5344CB8AC3E}">
        <p14:creationId xmlns:p14="http://schemas.microsoft.com/office/powerpoint/2010/main" val="3659884485"/>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882C2149-6C17-4DDC-9EDF-9345F5524523}" type="slidenum">
              <a:rPr lang="en-GB"/>
              <a:pPr>
                <a:defRPr/>
              </a:pPr>
              <a:t>‹N›</a:t>
            </a:fld>
            <a:endParaRPr lang="en-GB"/>
          </a:p>
        </p:txBody>
      </p:sp>
    </p:spTree>
    <p:extLst>
      <p:ext uri="{BB962C8B-B14F-4D97-AF65-F5344CB8AC3E}">
        <p14:creationId xmlns:p14="http://schemas.microsoft.com/office/powerpoint/2010/main" val="324271182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E3C084A-7E12-4046-A610-2AAB0016B916}" type="slidenum">
              <a:rPr lang="it-IT"/>
              <a:pPr>
                <a:defRPr/>
              </a:pPr>
              <a:t>‹N›</a:t>
            </a:fld>
            <a:endParaRPr lang="it-IT"/>
          </a:p>
        </p:txBody>
      </p:sp>
    </p:spTree>
    <p:extLst>
      <p:ext uri="{BB962C8B-B14F-4D97-AF65-F5344CB8AC3E}">
        <p14:creationId xmlns:p14="http://schemas.microsoft.com/office/powerpoint/2010/main" val="209359523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F9EF4CD-F3C6-459D-A96C-D66B11F71201}" type="slidenum">
              <a:rPr lang="it-IT"/>
              <a:pPr>
                <a:defRPr/>
              </a:pPr>
              <a:t>‹N›</a:t>
            </a:fld>
            <a:endParaRPr lang="it-IT"/>
          </a:p>
        </p:txBody>
      </p:sp>
    </p:spTree>
    <p:extLst>
      <p:ext uri="{BB962C8B-B14F-4D97-AF65-F5344CB8AC3E}">
        <p14:creationId xmlns:p14="http://schemas.microsoft.com/office/powerpoint/2010/main" val="3562492354"/>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C1C8955-71B6-4D5D-B983-A2D39BB14068}" type="slidenum">
              <a:rPr lang="it-IT"/>
              <a:pPr>
                <a:defRPr/>
              </a:pPr>
              <a:t>‹N›</a:t>
            </a:fld>
            <a:endParaRPr lang="it-IT"/>
          </a:p>
        </p:txBody>
      </p:sp>
    </p:spTree>
    <p:extLst>
      <p:ext uri="{BB962C8B-B14F-4D97-AF65-F5344CB8AC3E}">
        <p14:creationId xmlns:p14="http://schemas.microsoft.com/office/powerpoint/2010/main" val="235002911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49AD285-6B77-4289-BAB1-C5A847E8E610}" type="slidenum">
              <a:rPr lang="it-IT"/>
              <a:pPr>
                <a:defRPr/>
              </a:pPr>
              <a:t>‹N›</a:t>
            </a:fld>
            <a:endParaRPr lang="it-IT"/>
          </a:p>
        </p:txBody>
      </p:sp>
    </p:spTree>
    <p:extLst>
      <p:ext uri="{BB962C8B-B14F-4D97-AF65-F5344CB8AC3E}">
        <p14:creationId xmlns:p14="http://schemas.microsoft.com/office/powerpoint/2010/main" val="3785122948"/>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21D71DE-7798-441D-81BA-231E7E833E3A}" type="slidenum">
              <a:rPr lang="it-IT"/>
              <a:pPr>
                <a:defRPr/>
              </a:pPr>
              <a:t>‹N›</a:t>
            </a:fld>
            <a:endParaRPr lang="it-IT"/>
          </a:p>
        </p:txBody>
      </p:sp>
    </p:spTree>
    <p:extLst>
      <p:ext uri="{BB962C8B-B14F-4D97-AF65-F5344CB8AC3E}">
        <p14:creationId xmlns:p14="http://schemas.microsoft.com/office/powerpoint/2010/main" val="2782000358"/>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1EFFC20-1D32-479A-92F9-D12981E93D14}" type="slidenum">
              <a:rPr lang="it-IT"/>
              <a:pPr>
                <a:defRPr/>
              </a:pPr>
              <a:t>‹N›</a:t>
            </a:fld>
            <a:endParaRPr lang="it-IT"/>
          </a:p>
        </p:txBody>
      </p:sp>
    </p:spTree>
    <p:extLst>
      <p:ext uri="{BB962C8B-B14F-4D97-AF65-F5344CB8AC3E}">
        <p14:creationId xmlns:p14="http://schemas.microsoft.com/office/powerpoint/2010/main" val="2050385143"/>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19F3F11-292F-4910-AE7D-ABA848C04078}" type="slidenum">
              <a:rPr lang="it-IT"/>
              <a:pPr>
                <a:defRPr/>
              </a:pPr>
              <a:t>‹N›</a:t>
            </a:fld>
            <a:endParaRPr lang="it-IT"/>
          </a:p>
        </p:txBody>
      </p:sp>
    </p:spTree>
    <p:extLst>
      <p:ext uri="{BB962C8B-B14F-4D97-AF65-F5344CB8AC3E}">
        <p14:creationId xmlns:p14="http://schemas.microsoft.com/office/powerpoint/2010/main" val="2887448952"/>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68E5D3F-8396-446B-A09F-E0B5CBCDF51E}" type="slidenum">
              <a:rPr lang="it-IT"/>
              <a:pPr>
                <a:defRPr/>
              </a:pPr>
              <a:t>‹N›</a:t>
            </a:fld>
            <a:endParaRPr lang="it-IT"/>
          </a:p>
        </p:txBody>
      </p:sp>
    </p:spTree>
    <p:extLst>
      <p:ext uri="{BB962C8B-B14F-4D97-AF65-F5344CB8AC3E}">
        <p14:creationId xmlns:p14="http://schemas.microsoft.com/office/powerpoint/2010/main" val="1792712471"/>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b="0" i="0">
                <a:cs typeface="+mn-cs"/>
              </a:defRPr>
            </a:lvl1pPr>
          </a:lstStyle>
          <a:p>
            <a:pPr>
              <a:defRPr/>
            </a:pPr>
            <a:endParaRPr lang="it-IT"/>
          </a:p>
        </p:txBody>
      </p:sp>
      <p:sp>
        <p:nvSpPr>
          <p:cNvPr id="1029" name="Rectangle 5"/>
          <p:cNvSpPr>
            <a:spLocks noGrp="1" noChangeArrowheads="1"/>
          </p:cNvSpPr>
          <p:nvPr>
            <p:ph type="ftr" sz="quarter" idx="3"/>
          </p:nvPr>
        </p:nvSpPr>
        <p:spPr bwMode="auto">
          <a:xfrm>
            <a:off x="228600" y="6324600"/>
            <a:ext cx="27432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b="0" i="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b="0" i="0">
                <a:cs typeface="+mn-cs"/>
              </a:defRPr>
            </a:lvl1pPr>
          </a:lstStyle>
          <a:p>
            <a:pPr>
              <a:defRPr/>
            </a:pPr>
            <a:fld id="{BB8C7131-32FA-479A-8989-9A1FE7AEB37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wipe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660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85800" y="1981200"/>
            <a:ext cx="77660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 name="Rectangle 3"/>
          <p:cNvSpPr>
            <a:spLocks noGrp="1" noChangeArrowheads="1"/>
          </p:cNvSpPr>
          <p:nvPr>
            <p:ph type="dt" idx="2"/>
          </p:nvPr>
        </p:nvSpPr>
        <p:spPr bwMode="auto">
          <a:xfrm>
            <a:off x="685800" y="6248400"/>
            <a:ext cx="1898650" cy="450850"/>
          </a:xfrm>
          <a:prstGeom prst="rect">
            <a:avLst/>
          </a:prstGeom>
          <a:ln>
            <a:round/>
            <a:headEnd/>
            <a:tailEnd/>
          </a:ln>
        </p:spPr>
        <p:txBody>
          <a:bodyPr vert="horz" wrap="square" lIns="90000" tIns="46800" rIns="90000" bIns="46800" numCol="1" anchor="t" anchorCtr="0" compatLnSpc="1">
            <a:prstTxWarp prst="textNoShape">
              <a:avLst/>
            </a:prstTxWarp>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i="0">
                <a:solidFill>
                  <a:srgbClr val="000000"/>
                </a:solidFill>
                <a:cs typeface="Lucida Sans Unicode" pitchFamily="34" charset="0"/>
              </a:defRPr>
            </a:lvl1pPr>
          </a:lstStyle>
          <a:p>
            <a:pPr>
              <a:defRPr/>
            </a:pPr>
            <a:endParaRPr lang="en-GB"/>
          </a:p>
        </p:txBody>
      </p:sp>
      <p:sp>
        <p:nvSpPr>
          <p:cNvPr id="8" name="Rectangle 4"/>
          <p:cNvSpPr>
            <a:spLocks noGrp="1" noChangeArrowheads="1"/>
          </p:cNvSpPr>
          <p:nvPr>
            <p:ph type="ftr" idx="3"/>
          </p:nvPr>
        </p:nvSpPr>
        <p:spPr bwMode="auto">
          <a:xfrm>
            <a:off x="228600" y="6324600"/>
            <a:ext cx="2736850" cy="304800"/>
          </a:xfrm>
          <a:prstGeom prst="rect">
            <a:avLst/>
          </a:prstGeom>
          <a:ln>
            <a:round/>
            <a:headEnd/>
            <a:tailEnd/>
          </a:ln>
        </p:spPr>
        <p:txBody>
          <a:bodyPr vert="horz" wrap="square" lIns="90000" tIns="46800" rIns="90000" bIns="46800" numCol="1" anchor="t" anchorCtr="0" compatLnSpc="1">
            <a:prstTxWarp prst="textNoShape">
              <a:avLst/>
            </a:prstTxWarp>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i="0">
                <a:solidFill>
                  <a:srgbClr val="000000"/>
                </a:solidFill>
                <a:cs typeface="Lucida Sans Unicode" pitchFamily="34" charset="0"/>
              </a:defRPr>
            </a:lvl1pPr>
          </a:lstStyle>
          <a:p>
            <a:pPr>
              <a:defRPr/>
            </a:pPr>
            <a:endParaRPr lang="en-GB"/>
          </a:p>
        </p:txBody>
      </p:sp>
      <p:sp>
        <p:nvSpPr>
          <p:cNvPr id="9" name="Rectangle 5"/>
          <p:cNvSpPr>
            <a:spLocks noGrp="1" noChangeArrowheads="1"/>
          </p:cNvSpPr>
          <p:nvPr>
            <p:ph type="sldNum" idx="4"/>
          </p:nvPr>
        </p:nvSpPr>
        <p:spPr bwMode="auto">
          <a:xfrm>
            <a:off x="6553200" y="6248400"/>
            <a:ext cx="1898650" cy="450850"/>
          </a:xfrm>
          <a:prstGeom prst="rect">
            <a:avLst/>
          </a:prstGeom>
          <a:ln>
            <a:round/>
            <a:headEnd/>
            <a:tailEnd/>
          </a:ln>
        </p:spPr>
        <p:txBody>
          <a:bodyPr vert="horz" wrap="square" lIns="90000" tIns="46800" rIns="90000" bIns="46800" numCol="1" anchor="t" anchorCtr="0" compatLnSpc="1">
            <a:prstTxWarp prst="textNoShape">
              <a:avLst/>
            </a:prstTxWarp>
          </a:bodyPr>
          <a:lstStyle>
            <a:lvl1pPr algn="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0" i="0">
                <a:solidFill>
                  <a:srgbClr val="000000"/>
                </a:solidFill>
                <a:cs typeface="Lucida Sans Unicode" pitchFamily="34" charset="0"/>
              </a:defRPr>
            </a:lvl1pPr>
          </a:lstStyle>
          <a:p>
            <a:pPr>
              <a:defRPr/>
            </a:pPr>
            <a:fld id="{37707410-F99C-4A14-BAE2-800868CAA331}"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752" r:id="rId1"/>
  </p:sldLayoutIdLst>
  <p:transition>
    <p:wipe dir="d"/>
  </p:transition>
  <p:txStyles>
    <p:titleStyle>
      <a:lvl1pPr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Arial" charset="0"/>
          <a:ea typeface="+mj-ea"/>
          <a:cs typeface="+mj-cs"/>
        </a:defRPr>
      </a:lvl1pPr>
      <a:lvl2pPr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pitchFamily="49" charset="-128"/>
        </a:defRPr>
      </a:lvl2pPr>
      <a:lvl3pPr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pitchFamily="49" charset="-128"/>
        </a:defRPr>
      </a:lvl3pPr>
      <a:lvl4pPr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pitchFamily="49" charset="-128"/>
        </a:defRPr>
      </a:lvl4pPr>
      <a:lvl5pPr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pitchFamily="49" charset="-128"/>
        </a:defRPr>
      </a:lvl5pPr>
      <a:lvl6pPr marL="457200"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MS Gothic" pitchFamily="49" charset="-128"/>
        </a:defRPr>
      </a:lvl6pPr>
      <a:lvl7pPr marL="914400"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MS Gothic" pitchFamily="49" charset="-128"/>
        </a:defRPr>
      </a:lvl7pPr>
      <a:lvl8pPr marL="1371600"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MS Gothic" pitchFamily="49" charset="-128"/>
        </a:defRPr>
      </a:lvl8pPr>
      <a:lvl9pPr marL="1828800" algn="ctr" defTabSz="449263" rtl="0" eaLnBrk="0" fontAlgn="base" hangingPunct="0">
        <a:lnSpc>
          <a:spcPct val="82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ea typeface="MS Gothic" pitchFamily="49" charset="-128"/>
        </a:defRPr>
      </a:lvl9pPr>
    </p:titleStyle>
    <p:bodyStyle>
      <a:lvl1pPr marL="336550" indent="-336550" algn="l" defTabSz="449263" rtl="0" eaLnBrk="0" fontAlgn="base" hangingPunct="0">
        <a:lnSpc>
          <a:spcPct val="82000"/>
        </a:lnSpc>
        <a:spcBef>
          <a:spcPts val="800"/>
        </a:spcBef>
        <a:spcAft>
          <a:spcPct val="0"/>
        </a:spcAft>
        <a:buClr>
          <a:srgbClr val="000000"/>
        </a:buClr>
        <a:buSzPct val="100000"/>
        <a:buFont typeface="Times New Roman" pitchFamily="18" charset="0"/>
        <a:buChar char="•"/>
        <a:defRPr sz="3200">
          <a:solidFill>
            <a:srgbClr val="000000"/>
          </a:solidFill>
          <a:latin typeface="Arial" charset="0"/>
          <a:ea typeface="+mn-ea"/>
          <a:cs typeface="+mn-cs"/>
        </a:defRPr>
      </a:lvl1pPr>
      <a:lvl2pPr marL="736600" indent="-279400" algn="l" defTabSz="449263" rtl="0" eaLnBrk="0" fontAlgn="base" hangingPunct="0">
        <a:lnSpc>
          <a:spcPct val="82000"/>
        </a:lnSpc>
        <a:spcBef>
          <a:spcPts val="700"/>
        </a:spcBef>
        <a:spcAft>
          <a:spcPct val="0"/>
        </a:spcAft>
        <a:buClr>
          <a:srgbClr val="000000"/>
        </a:buClr>
        <a:buSzPct val="100000"/>
        <a:buFont typeface="Times New Roman" pitchFamily="18" charset="0"/>
        <a:buChar char="–"/>
        <a:defRPr sz="2800">
          <a:solidFill>
            <a:srgbClr val="000000"/>
          </a:solidFill>
          <a:latin typeface="Arial" charset="0"/>
          <a:ea typeface="+mn-ea"/>
        </a:defRPr>
      </a:lvl2pPr>
      <a:lvl3pPr marL="1143000" indent="-228600" algn="l" defTabSz="449263" rtl="0" eaLnBrk="0" fontAlgn="base" hangingPunct="0">
        <a:lnSpc>
          <a:spcPct val="82000"/>
        </a:lnSpc>
        <a:spcBef>
          <a:spcPts val="600"/>
        </a:spcBef>
        <a:spcAft>
          <a:spcPct val="0"/>
        </a:spcAft>
        <a:buClr>
          <a:srgbClr val="000000"/>
        </a:buClr>
        <a:buSzPct val="100000"/>
        <a:buFont typeface="Times New Roman" pitchFamily="18" charset="0"/>
        <a:buChar char="•"/>
        <a:defRPr sz="2400">
          <a:solidFill>
            <a:srgbClr val="000000"/>
          </a:solidFill>
          <a:latin typeface="Arial" charset="0"/>
          <a:ea typeface="+mn-ea"/>
        </a:defRPr>
      </a:lvl3pPr>
      <a:lvl4pPr marL="1600200" indent="-228600" algn="l" defTabSz="449263" rtl="0" eaLnBrk="0" fontAlgn="base" hangingPunct="0">
        <a:lnSpc>
          <a:spcPct val="82000"/>
        </a:lnSpc>
        <a:spcBef>
          <a:spcPts val="500"/>
        </a:spcBef>
        <a:spcAft>
          <a:spcPct val="0"/>
        </a:spcAft>
        <a:buClr>
          <a:srgbClr val="000000"/>
        </a:buClr>
        <a:buSzPct val="100000"/>
        <a:buFont typeface="Times New Roman" pitchFamily="18" charset="0"/>
        <a:buChar char="–"/>
        <a:defRPr sz="2000">
          <a:solidFill>
            <a:srgbClr val="000000"/>
          </a:solidFill>
          <a:latin typeface="Arial" charset="0"/>
          <a:ea typeface="+mn-ea"/>
        </a:defRPr>
      </a:lvl4pPr>
      <a:lvl5pPr marL="2057400" indent="-228600" algn="l" defTabSz="449263" rtl="0" eaLnBrk="0" fontAlgn="base" hangingPunct="0">
        <a:lnSpc>
          <a:spcPct val="82000"/>
        </a:lnSpc>
        <a:spcBef>
          <a:spcPts val="500"/>
        </a:spcBef>
        <a:spcAft>
          <a:spcPct val="0"/>
        </a:spcAft>
        <a:buClr>
          <a:srgbClr val="000000"/>
        </a:buClr>
        <a:buSzPct val="100000"/>
        <a:buFont typeface="Times New Roman" pitchFamily="18" charset="0"/>
        <a:buChar char="»"/>
        <a:defRPr sz="2000">
          <a:solidFill>
            <a:srgbClr val="000000"/>
          </a:solidFill>
          <a:latin typeface="Arial" charset="0"/>
          <a:ea typeface="+mn-ea"/>
        </a:defRPr>
      </a:lvl5pPr>
      <a:lvl6pPr marL="2514600" indent="-228600" algn="l" defTabSz="449263" rtl="0" eaLnBrk="0" fontAlgn="base" hangingPunct="0">
        <a:lnSpc>
          <a:spcPct val="82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6pPr>
      <a:lvl7pPr marL="2971800" indent="-228600" algn="l" defTabSz="449263" rtl="0" eaLnBrk="0" fontAlgn="base" hangingPunct="0">
        <a:lnSpc>
          <a:spcPct val="82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7pPr>
      <a:lvl8pPr marL="3429000" indent="-228600" algn="l" defTabSz="449263" rtl="0" eaLnBrk="0" fontAlgn="base" hangingPunct="0">
        <a:lnSpc>
          <a:spcPct val="82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8pPr>
      <a:lvl9pPr marL="3886200" indent="-228600" algn="l" defTabSz="449263" rtl="0" eaLnBrk="0" fontAlgn="base" hangingPunct="0">
        <a:lnSpc>
          <a:spcPct val="82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59632" y="3717032"/>
            <a:ext cx="6336704" cy="1512168"/>
          </a:xfrm>
        </p:spPr>
        <p:txBody>
          <a:bodyPr/>
          <a:lstStyle/>
          <a:p>
            <a:r>
              <a:rPr lang="en-US" sz="2800" b="1" dirty="0" smtClean="0">
                <a:solidFill>
                  <a:schemeClr val="accent2"/>
                </a:solidFill>
                <a:latin typeface="Bell MT" panose="02020503060305020303" pitchFamily="18" charset="0"/>
              </a:rPr>
              <a:t>Iterative Procedures to Highlight the Formation of Molecular Aggregates of Water Molecules in Pure Perturbed Water</a:t>
            </a:r>
            <a:endParaRPr lang="en-US" sz="2800" dirty="0">
              <a:solidFill>
                <a:schemeClr val="accent2"/>
              </a:solidFill>
              <a:latin typeface="Bell MT" panose="02020503060305020303" pitchFamily="18" charset="0"/>
            </a:endParaRPr>
          </a:p>
        </p:txBody>
      </p:sp>
      <p:sp>
        <p:nvSpPr>
          <p:cNvPr id="2051" name="Rectangle 3"/>
          <p:cNvSpPr>
            <a:spLocks noGrp="1" noChangeArrowheads="1"/>
          </p:cNvSpPr>
          <p:nvPr>
            <p:ph type="subTitle" idx="4294967295"/>
          </p:nvPr>
        </p:nvSpPr>
        <p:spPr>
          <a:xfrm>
            <a:off x="1979712" y="5517232"/>
            <a:ext cx="4680520" cy="432048"/>
          </a:xfrm>
        </p:spPr>
        <p:txBody>
          <a:bodyPr/>
          <a:lstStyle/>
          <a:p>
            <a:pPr marL="0" indent="0" algn="ctr" defTabSz="449263">
              <a:lnSpc>
                <a:spcPct val="82000"/>
              </a:lnSpc>
              <a:spcBef>
                <a:spcPct val="0"/>
              </a:spcBef>
              <a:buClr>
                <a:srgbClr val="000000"/>
              </a:buClr>
              <a:buSzPct val="100000"/>
              <a:buFontTx/>
              <a:buNone/>
              <a:defRPr/>
            </a:pPr>
            <a:r>
              <a:rPr lang="en-US" b="1" i="1" kern="1200" dirty="0" smtClean="0">
                <a:solidFill>
                  <a:srgbClr val="FF00FF"/>
                </a:solidFill>
                <a:ea typeface="MS Gothic" pitchFamily="49" charset="-128"/>
              </a:rPr>
              <a:t>V. Elia, E. Napoli</a:t>
            </a:r>
            <a:endParaRPr lang="en-US" b="1" i="1" kern="1200" dirty="0">
              <a:solidFill>
                <a:srgbClr val="FF00FF"/>
              </a:solidFill>
              <a:ea typeface="MS Gothic" pitchFamily="49" charset="-128"/>
            </a:endParaRPr>
          </a:p>
        </p:txBody>
      </p:sp>
      <p:pic>
        <p:nvPicPr>
          <p:cNvPr id="2060" name="Picture 12" descr="_logo-un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60350"/>
            <a:ext cx="2743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p:cNvSpPr txBox="1">
            <a:spLocks noChangeArrowheads="1"/>
          </p:cNvSpPr>
          <p:nvPr/>
        </p:nvSpPr>
        <p:spPr bwMode="auto">
          <a:xfrm>
            <a:off x="250825" y="1052513"/>
            <a:ext cx="4537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Times New Roman" pitchFamily="18" charset="0"/>
                <a:cs typeface="Arial" charset="0"/>
              </a:defRPr>
            </a:lvl1pPr>
            <a:lvl2pPr marL="742950" indent="-285750" eaLnBrk="0" hangingPunct="0">
              <a:defRPr b="1" i="1">
                <a:solidFill>
                  <a:schemeClr val="tx1"/>
                </a:solidFill>
                <a:latin typeface="Times New Roman" pitchFamily="18" charset="0"/>
                <a:cs typeface="Arial" charset="0"/>
              </a:defRPr>
            </a:lvl2pPr>
            <a:lvl3pPr marL="1143000" indent="-228600" eaLnBrk="0" hangingPunct="0">
              <a:defRPr b="1" i="1">
                <a:solidFill>
                  <a:schemeClr val="tx1"/>
                </a:solidFill>
                <a:latin typeface="Times New Roman" pitchFamily="18" charset="0"/>
                <a:cs typeface="Arial" charset="0"/>
              </a:defRPr>
            </a:lvl3pPr>
            <a:lvl4pPr marL="1600200" indent="-228600" eaLnBrk="0" hangingPunct="0">
              <a:defRPr b="1" i="1">
                <a:solidFill>
                  <a:schemeClr val="tx1"/>
                </a:solidFill>
                <a:latin typeface="Times New Roman" pitchFamily="18" charset="0"/>
                <a:cs typeface="Arial" charset="0"/>
              </a:defRPr>
            </a:lvl4pPr>
            <a:lvl5pPr marL="2057400" indent="-228600" eaLnBrk="0" hangingPunct="0">
              <a:defRPr b="1" i="1">
                <a:solidFill>
                  <a:schemeClr val="tx1"/>
                </a:solidFill>
                <a:latin typeface="Times New Roman" pitchFamily="18" charset="0"/>
                <a:cs typeface="Arial" charset="0"/>
              </a:defRPr>
            </a:lvl5pPr>
            <a:lvl6pPr marL="2514600" indent="-228600" eaLnBrk="0" fontAlgn="base" hangingPunct="0">
              <a:spcBef>
                <a:spcPct val="0"/>
              </a:spcBef>
              <a:spcAft>
                <a:spcPct val="0"/>
              </a:spcAft>
              <a:defRPr b="1" i="1">
                <a:solidFill>
                  <a:schemeClr val="tx1"/>
                </a:solidFill>
                <a:latin typeface="Times New Roman" pitchFamily="18" charset="0"/>
                <a:cs typeface="Arial" charset="0"/>
              </a:defRPr>
            </a:lvl6pPr>
            <a:lvl7pPr marL="2971800" indent="-228600" eaLnBrk="0" fontAlgn="base" hangingPunct="0">
              <a:spcBef>
                <a:spcPct val="0"/>
              </a:spcBef>
              <a:spcAft>
                <a:spcPct val="0"/>
              </a:spcAft>
              <a:defRPr b="1" i="1">
                <a:solidFill>
                  <a:schemeClr val="tx1"/>
                </a:solidFill>
                <a:latin typeface="Times New Roman" pitchFamily="18" charset="0"/>
                <a:cs typeface="Arial" charset="0"/>
              </a:defRPr>
            </a:lvl7pPr>
            <a:lvl8pPr marL="3429000" indent="-228600" eaLnBrk="0" fontAlgn="base" hangingPunct="0">
              <a:spcBef>
                <a:spcPct val="0"/>
              </a:spcBef>
              <a:spcAft>
                <a:spcPct val="0"/>
              </a:spcAft>
              <a:defRPr b="1" i="1">
                <a:solidFill>
                  <a:schemeClr val="tx1"/>
                </a:solidFill>
                <a:latin typeface="Times New Roman" pitchFamily="18" charset="0"/>
                <a:cs typeface="Arial" charset="0"/>
              </a:defRPr>
            </a:lvl8pPr>
            <a:lvl9pPr marL="3886200" indent="-228600" eaLnBrk="0" fontAlgn="base" hangingPunct="0">
              <a:spcBef>
                <a:spcPct val="0"/>
              </a:spcBef>
              <a:spcAft>
                <a:spcPct val="0"/>
              </a:spcAft>
              <a:defRPr b="1" i="1">
                <a:solidFill>
                  <a:schemeClr val="tx1"/>
                </a:solidFill>
                <a:latin typeface="Times New Roman" pitchFamily="18" charset="0"/>
                <a:cs typeface="Arial" charset="0"/>
              </a:defRPr>
            </a:lvl9pPr>
          </a:lstStyle>
          <a:p>
            <a:pPr>
              <a:spcBef>
                <a:spcPct val="50000"/>
              </a:spcBef>
            </a:pPr>
            <a:r>
              <a:rPr lang="en-US" sz="2000" b="0" i="0" dirty="0" smtClean="0">
                <a:solidFill>
                  <a:schemeClr val="bg2"/>
                </a:solidFill>
                <a:latin typeface="Tahoma" pitchFamily="34" charset="0"/>
              </a:rPr>
              <a:t>Department of </a:t>
            </a:r>
          </a:p>
          <a:p>
            <a:pPr>
              <a:spcBef>
                <a:spcPct val="50000"/>
              </a:spcBef>
            </a:pPr>
            <a:r>
              <a:rPr lang="en-US" sz="2000" b="0" i="0" dirty="0" smtClean="0">
                <a:solidFill>
                  <a:schemeClr val="bg2"/>
                </a:solidFill>
                <a:latin typeface="Tahoma" pitchFamily="34" charset="0"/>
              </a:rPr>
              <a:t>Chemical Sciences</a:t>
            </a:r>
            <a:endParaRPr lang="en-US" sz="2000" b="0" i="0" dirty="0">
              <a:solidFill>
                <a:schemeClr val="bg2"/>
              </a:solidFill>
              <a:latin typeface="Tahoma" pitchFamily="34" charset="0"/>
            </a:endParaRPr>
          </a:p>
        </p:txBody>
      </p:sp>
      <p:sp>
        <p:nvSpPr>
          <p:cNvPr id="51202" name="AutoShape 2" descr="Risultati immagini per immagini università napoli federico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04" name="AutoShape 4" descr="Risultati immagini per immagini università napoli federico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06" name="AutoShape 6" descr="Risultati immagini per immagini università napoli federico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1208" name="AutoShape 8" descr="Risultati immagini per immagini università napoli federico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7826" name="Picture 2" descr="Risultati immagini per monte sant'angelo unina immagi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291" y="1930559"/>
            <a:ext cx="8798197" cy="144380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707904" y="1052513"/>
            <a:ext cx="3888432" cy="646331"/>
          </a:xfrm>
          <a:prstGeom prst="rect">
            <a:avLst/>
          </a:prstGeom>
          <a:noFill/>
        </p:spPr>
        <p:txBody>
          <a:bodyPr wrap="square" rtlCol="0">
            <a:spAutoFit/>
          </a:bodyPr>
          <a:lstStyle/>
          <a:p>
            <a:r>
              <a:rPr lang="en-US" dirty="0" smtClean="0">
                <a:solidFill>
                  <a:schemeClr val="accent2"/>
                </a:solidFill>
                <a:latin typeface="Century Schoolbook" panose="02040604050505020304" pitchFamily="18" charset="0"/>
              </a:rPr>
              <a:t>Campus of Monte Sant’Angelo</a:t>
            </a:r>
          </a:p>
          <a:p>
            <a:r>
              <a:rPr lang="en-US" dirty="0" smtClean="0">
                <a:solidFill>
                  <a:schemeClr val="accent2"/>
                </a:solidFill>
                <a:latin typeface="Century Schoolbook" panose="02040604050505020304" pitchFamily="18" charset="0"/>
              </a:rPr>
              <a:t>Naples, Italy</a:t>
            </a:r>
            <a:endParaRPr lang="en-US" dirty="0">
              <a:solidFill>
                <a:schemeClr val="accent2"/>
              </a:solidFill>
              <a:latin typeface="Century Schoolbook" panose="020406040505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0-#ppt_w/2"/>
                                          </p:val>
                                        </p:tav>
                                        <p:tav tm="100000">
                                          <p:val>
                                            <p:strVal val="#ppt_x"/>
                                          </p:val>
                                        </p:tav>
                                      </p:tavLst>
                                    </p:anim>
                                    <p:anim calcmode="lin" valueType="num">
                                      <p:cBhvr additive="base">
                                        <p:cTn id="8" dur="500" fill="hold"/>
                                        <p:tgtEl>
                                          <p:spTgt spid="206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1"/>
                                        </p:tgtEl>
                                        <p:attrNameLst>
                                          <p:attrName>style.visibility</p:attrName>
                                        </p:attrNameLst>
                                      </p:cBhvr>
                                      <p:to>
                                        <p:strVal val="visible"/>
                                      </p:to>
                                    </p:set>
                                    <p:anim calcmode="lin" valueType="num">
                                      <p:cBhvr additive="base">
                                        <p:cTn id="12" dur="500" fill="hold"/>
                                        <p:tgtEl>
                                          <p:spTgt spid="2061"/>
                                        </p:tgtEl>
                                        <p:attrNameLst>
                                          <p:attrName>ppt_x</p:attrName>
                                        </p:attrNameLst>
                                      </p:cBhvr>
                                      <p:tavLst>
                                        <p:tav tm="0">
                                          <p:val>
                                            <p:strVal val="0-#ppt_w/2"/>
                                          </p:val>
                                        </p:tav>
                                        <p:tav tm="100000">
                                          <p:val>
                                            <p:strVal val="#ppt_x"/>
                                          </p:val>
                                        </p:tav>
                                      </p:tavLst>
                                    </p:anim>
                                    <p:anim calcmode="lin" valueType="num">
                                      <p:cBhvr additive="base">
                                        <p:cTn id="13" dur="500" fill="hold"/>
                                        <p:tgtEl>
                                          <p:spTgt spid="20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2050"/>
                                        </p:tgtEl>
                                        <p:attrNameLst>
                                          <p:attrName>style.visibility</p:attrName>
                                        </p:attrNameLst>
                                      </p:cBhvr>
                                      <p:to>
                                        <p:strVal val="visible"/>
                                      </p:to>
                                    </p:set>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051">
                                            <p:txEl>
                                              <p:pRg st="0" end="0"/>
                                            </p:txEl>
                                          </p:spTgt>
                                        </p:tgtEl>
                                        <p:attrNameLst>
                                          <p:attrName>style.visibility</p:attrName>
                                        </p:attrNameLst>
                                      </p:cBhvr>
                                      <p:to>
                                        <p:strVal val="visible"/>
                                      </p:to>
                                    </p:set>
                                    <p:anim calcmode="lin" valueType="num">
                                      <p:cBhvr additive="base">
                                        <p:cTn id="25" dur="500" fill="hold"/>
                                        <p:tgtEl>
                                          <p:spTgt spid="205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P spid="2061" grpId="0" autoUpdateAnimBg="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85272" y="4251568"/>
            <a:ext cx="7632848" cy="369332"/>
          </a:xfrm>
          <a:prstGeom prst="rect">
            <a:avLst/>
          </a:prstGeom>
          <a:noFill/>
        </p:spPr>
        <p:txBody>
          <a:bodyPr wrap="square" rtlCol="0">
            <a:spAutoFit/>
          </a:bodyPr>
          <a:lstStyle/>
          <a:p>
            <a:pPr algn="just"/>
            <a:endParaRPr lang="it-IT" u="sng" dirty="0">
              <a:solidFill>
                <a:schemeClr val="accent2"/>
              </a:solidFill>
              <a:latin typeface="Century Schoolbook" panose="02040604050505020304" pitchFamily="18" charset="0"/>
            </a:endParaRPr>
          </a:p>
        </p:txBody>
      </p:sp>
      <p:grpSp>
        <p:nvGrpSpPr>
          <p:cNvPr id="5" name="Group 4"/>
          <p:cNvGrpSpPr/>
          <p:nvPr/>
        </p:nvGrpSpPr>
        <p:grpSpPr>
          <a:xfrm>
            <a:off x="539552" y="648493"/>
            <a:ext cx="7705725" cy="2779713"/>
            <a:chOff x="539552" y="648493"/>
            <a:chExt cx="7705725" cy="2779713"/>
          </a:xfrm>
        </p:grpSpPr>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48493"/>
              <a:ext cx="77057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2852936"/>
              <a:ext cx="1728192" cy="461665"/>
            </a:xfrm>
            <a:prstGeom prst="rect">
              <a:avLst/>
            </a:prstGeom>
            <a:noFill/>
          </p:spPr>
          <p:txBody>
            <a:bodyPr wrap="square" rtlCol="0">
              <a:spAutoFit/>
            </a:bodyPr>
            <a:lstStyle/>
            <a:p>
              <a:r>
                <a:rPr lang="en-US" sz="2400" i="0" dirty="0">
                  <a:latin typeface="Courier New" panose="02070309020205020404" pitchFamily="49" charset="0"/>
                  <a:cs typeface="Courier New" panose="02070309020205020404" pitchFamily="49" charset="0"/>
                </a:rPr>
                <a:t>N</a:t>
              </a:r>
              <a:r>
                <a:rPr lang="en-US" sz="2400" i="0" dirty="0" smtClean="0">
                  <a:latin typeface="Courier New" panose="02070309020205020404" pitchFamily="49" charset="0"/>
                  <a:cs typeface="Courier New" panose="02070309020205020404" pitchFamily="49" charset="0"/>
                </a:rPr>
                <a:t>afion</a:t>
              </a:r>
              <a:endParaRPr lang="en-US" sz="2400" i="0" dirty="0">
                <a:latin typeface="Courier New" panose="02070309020205020404" pitchFamily="49" charset="0"/>
                <a:cs typeface="Courier New" panose="02070309020205020404" pitchFamily="49" charset="0"/>
              </a:endParaRPr>
            </a:p>
          </p:txBody>
        </p:sp>
      </p:grpSp>
      <p:grpSp>
        <p:nvGrpSpPr>
          <p:cNvPr id="4" name="Group 3"/>
          <p:cNvGrpSpPr/>
          <p:nvPr/>
        </p:nvGrpSpPr>
        <p:grpSpPr>
          <a:xfrm>
            <a:off x="539552" y="3789040"/>
            <a:ext cx="7705725" cy="2304255"/>
            <a:chOff x="539552" y="3789040"/>
            <a:chExt cx="7705725" cy="2304255"/>
          </a:xfrm>
        </p:grpSpPr>
        <p:pic>
          <p:nvPicPr>
            <p:cNvPr id="9" name="Immagine 8" descr="struttura della cellulosa"/>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3789040"/>
              <a:ext cx="7705725" cy="2304255"/>
            </a:xfrm>
            <a:prstGeom prst="rect">
              <a:avLst/>
            </a:prstGeom>
            <a:noFill/>
            <a:ln>
              <a:noFill/>
            </a:ln>
          </p:spPr>
        </p:pic>
        <p:sp>
          <p:nvSpPr>
            <p:cNvPr id="6" name="TextBox 5"/>
            <p:cNvSpPr txBox="1"/>
            <p:nvPr/>
          </p:nvSpPr>
          <p:spPr>
            <a:xfrm>
              <a:off x="827150" y="5577299"/>
              <a:ext cx="1784370" cy="461665"/>
            </a:xfrm>
            <a:prstGeom prst="rect">
              <a:avLst/>
            </a:prstGeom>
            <a:solidFill>
              <a:schemeClr val="bg1"/>
            </a:solidFill>
          </p:spPr>
          <p:txBody>
            <a:bodyPr wrap="square" rtlCol="0">
              <a:spAutoFit/>
            </a:bodyPr>
            <a:lstStyle/>
            <a:p>
              <a:r>
                <a:rPr lang="en-US" sz="2400" i="0" dirty="0" smtClean="0">
                  <a:latin typeface="Courier New" panose="02070309020205020404" pitchFamily="49" charset="0"/>
                  <a:cs typeface="Courier New" panose="02070309020205020404" pitchFamily="49" charset="0"/>
                </a:rPr>
                <a:t>Glucose</a:t>
              </a:r>
              <a:endParaRPr lang="en-US" sz="2400" i="0" dirty="0">
                <a:latin typeface="Courier New" panose="02070309020205020404" pitchFamily="49" charset="0"/>
                <a:cs typeface="Courier New" panose="02070309020205020404" pitchFamily="49" charset="0"/>
              </a:endParaRPr>
            </a:p>
          </p:txBody>
        </p:sp>
        <p:sp>
          <p:nvSpPr>
            <p:cNvPr id="7" name="TextBox 6"/>
            <p:cNvSpPr txBox="1"/>
            <p:nvPr/>
          </p:nvSpPr>
          <p:spPr>
            <a:xfrm>
              <a:off x="4388044" y="5577299"/>
              <a:ext cx="2003307" cy="461665"/>
            </a:xfrm>
            <a:prstGeom prst="rect">
              <a:avLst/>
            </a:prstGeom>
            <a:solidFill>
              <a:schemeClr val="bg1"/>
            </a:solidFill>
          </p:spPr>
          <p:txBody>
            <a:bodyPr wrap="square" rtlCol="0">
              <a:spAutoFit/>
            </a:bodyPr>
            <a:lstStyle/>
            <a:p>
              <a:r>
                <a:rPr lang="en-US" sz="2400" i="0" dirty="0" smtClean="0">
                  <a:latin typeface="Courier New" panose="02070309020205020404" pitchFamily="49" charset="0"/>
                  <a:cs typeface="Courier New" panose="02070309020205020404" pitchFamily="49" charset="0"/>
                </a:rPr>
                <a:t>Cellulose</a:t>
              </a:r>
              <a:endParaRPr lang="en-US" sz="2400" i="0"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6241895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7740352" cy="6740307"/>
          </a:xfrm>
          <a:prstGeom prst="rect">
            <a:avLst/>
          </a:prstGeom>
        </p:spPr>
        <p:txBody>
          <a:bodyPr wrap="square">
            <a:spAutoFit/>
          </a:bodyPr>
          <a:lstStyle/>
          <a:p>
            <a:pPr algn="just"/>
            <a:r>
              <a:rPr lang="en-US" sz="2350" dirty="0" smtClean="0">
                <a:solidFill>
                  <a:srgbClr val="FF0000"/>
                </a:solidFill>
              </a:rPr>
              <a:t>The water in contact with the strongly hydrophilic Nafion membrane and Hydrophilic Cotton have changed, and no longer matches the chemical and physical parameters of distilled water. Varied parameters:</a:t>
            </a:r>
          </a:p>
          <a:p>
            <a:pPr algn="just"/>
            <a:endParaRPr lang="en-US" sz="2350" dirty="0" smtClean="0">
              <a:solidFill>
                <a:srgbClr val="FF0000"/>
              </a:solidFill>
            </a:endParaRPr>
          </a:p>
          <a:p>
            <a:pPr marL="342900" indent="-342900">
              <a:buFont typeface="Arial" panose="020B0604020202020204" pitchFamily="34" charset="0"/>
              <a:buChar char="•"/>
            </a:pPr>
            <a:r>
              <a:rPr lang="en-US" sz="2350" dirty="0" smtClean="0">
                <a:solidFill>
                  <a:srgbClr val="FF0000"/>
                </a:solidFill>
              </a:rPr>
              <a:t>pH</a:t>
            </a:r>
          </a:p>
          <a:p>
            <a:pPr marL="342900" indent="-342900">
              <a:buFont typeface="Arial" panose="020B0604020202020204" pitchFamily="34" charset="0"/>
              <a:buChar char="•"/>
            </a:pPr>
            <a:r>
              <a:rPr lang="en-US" sz="2350" dirty="0" smtClean="0">
                <a:solidFill>
                  <a:srgbClr val="FF0000"/>
                </a:solidFill>
              </a:rPr>
              <a:t>Specific Electrical Conductivity</a:t>
            </a:r>
          </a:p>
          <a:p>
            <a:pPr marL="342900" indent="-342900">
              <a:buFont typeface="Arial" panose="020B0604020202020204" pitchFamily="34" charset="0"/>
              <a:buChar char="•"/>
            </a:pPr>
            <a:r>
              <a:rPr lang="en-US" sz="2350" dirty="0" smtClean="0">
                <a:solidFill>
                  <a:srgbClr val="FF0000"/>
                </a:solidFill>
              </a:rPr>
              <a:t>Heat of mixing with acids and bases</a:t>
            </a:r>
          </a:p>
          <a:p>
            <a:pPr marL="342900" indent="-342900">
              <a:buFont typeface="Arial" panose="020B0604020202020204" pitchFamily="34" charset="0"/>
              <a:buChar char="•"/>
            </a:pPr>
            <a:r>
              <a:rPr lang="en-US" sz="2350" dirty="0" smtClean="0">
                <a:solidFill>
                  <a:srgbClr val="FF0000"/>
                </a:solidFill>
              </a:rPr>
              <a:t>Density</a:t>
            </a:r>
          </a:p>
          <a:p>
            <a:pPr marL="342900" indent="-342900">
              <a:buFont typeface="Arial" panose="020B0604020202020204" pitchFamily="34" charset="0"/>
              <a:buChar char="•"/>
            </a:pPr>
            <a:r>
              <a:rPr lang="en-US" sz="2350" dirty="0" smtClean="0">
                <a:solidFill>
                  <a:srgbClr val="FF0000"/>
                </a:solidFill>
              </a:rPr>
              <a:t>IR, UV</a:t>
            </a:r>
          </a:p>
          <a:p>
            <a:pPr marL="342900" indent="-342900">
              <a:buFont typeface="Arial" panose="020B0604020202020204" pitchFamily="34" charset="0"/>
              <a:buChar char="•"/>
            </a:pPr>
            <a:r>
              <a:rPr lang="en-US" sz="2350" dirty="0" smtClean="0">
                <a:solidFill>
                  <a:srgbClr val="FF0000"/>
                </a:solidFill>
              </a:rPr>
              <a:t>Fluorescence Microscopy</a:t>
            </a:r>
          </a:p>
          <a:p>
            <a:pPr marL="342900" indent="-342900">
              <a:buFont typeface="Arial" panose="020B0604020202020204" pitchFamily="34" charset="0"/>
              <a:buChar char="•"/>
            </a:pPr>
            <a:r>
              <a:rPr lang="en-US" sz="2350" dirty="0" smtClean="0">
                <a:solidFill>
                  <a:srgbClr val="FF0000"/>
                </a:solidFill>
              </a:rPr>
              <a:t>Light Scattering</a:t>
            </a:r>
          </a:p>
          <a:p>
            <a:endParaRPr lang="en-US" sz="2350" dirty="0" smtClean="0">
              <a:solidFill>
                <a:srgbClr val="FF0000"/>
              </a:solidFill>
            </a:endParaRPr>
          </a:p>
          <a:p>
            <a:r>
              <a:rPr lang="en-US" sz="2350" dirty="0" smtClean="0">
                <a:solidFill>
                  <a:srgbClr val="FF0000"/>
                </a:solidFill>
              </a:rPr>
              <a:t>And new physical chemical properties appear:</a:t>
            </a:r>
          </a:p>
          <a:p>
            <a:endParaRPr lang="en-US" sz="2350" dirty="0" smtClean="0">
              <a:solidFill>
                <a:srgbClr val="FF0000"/>
              </a:solidFill>
            </a:endParaRPr>
          </a:p>
          <a:p>
            <a:pPr marL="342900" indent="-342900">
              <a:buFont typeface="Arial" panose="020B0604020202020204" pitchFamily="34" charset="0"/>
              <a:buChar char="•"/>
            </a:pPr>
            <a:r>
              <a:rPr lang="en-US" sz="2350" dirty="0" smtClean="0">
                <a:solidFill>
                  <a:srgbClr val="FF0000"/>
                </a:solidFill>
              </a:rPr>
              <a:t>Circular Dichroism</a:t>
            </a:r>
          </a:p>
          <a:p>
            <a:pPr marL="342900" indent="-342900">
              <a:buFont typeface="Arial" panose="020B0604020202020204" pitchFamily="34" charset="0"/>
              <a:buChar char="•"/>
            </a:pPr>
            <a:r>
              <a:rPr lang="en-US" sz="2350" dirty="0" smtClean="0">
                <a:solidFill>
                  <a:srgbClr val="FF0000"/>
                </a:solidFill>
              </a:rPr>
              <a:t>Fluorescence Spectrum</a:t>
            </a:r>
          </a:p>
          <a:p>
            <a:pPr marL="342900" indent="-342900">
              <a:buFont typeface="Arial" panose="020B0604020202020204" pitchFamily="34" charset="0"/>
              <a:buChar char="•"/>
            </a:pPr>
            <a:endParaRPr lang="en-US" sz="2350" dirty="0">
              <a:solidFill>
                <a:srgbClr val="FF0000"/>
              </a:solidFill>
            </a:endParaRPr>
          </a:p>
        </p:txBody>
      </p:sp>
    </p:spTree>
    <p:extLst>
      <p:ext uri="{BB962C8B-B14F-4D97-AF65-F5344CB8AC3E}">
        <p14:creationId xmlns:p14="http://schemas.microsoft.com/office/powerpoint/2010/main" val="1386145250"/>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27784" y="1844824"/>
            <a:ext cx="3659079" cy="1938992"/>
          </a:xfrm>
          <a:prstGeom prst="rect">
            <a:avLst/>
          </a:prstGeom>
        </p:spPr>
        <p:txBody>
          <a:bodyPr wrap="none">
            <a:spAutoFit/>
          </a:bodyPr>
          <a:lstStyle/>
          <a:p>
            <a:pPr algn="ctr"/>
            <a:r>
              <a:rPr lang="it-IT" sz="4000" dirty="0">
                <a:solidFill>
                  <a:schemeClr val="accent2"/>
                </a:solidFill>
              </a:rPr>
              <a:t>Perturbed Water</a:t>
            </a:r>
          </a:p>
          <a:p>
            <a:pPr algn="ctr"/>
            <a:r>
              <a:rPr lang="it-IT" sz="4000" dirty="0">
                <a:solidFill>
                  <a:schemeClr val="accent2"/>
                </a:solidFill>
              </a:rPr>
              <a:t>in the</a:t>
            </a:r>
          </a:p>
          <a:p>
            <a:pPr algn="ctr"/>
            <a:r>
              <a:rPr lang="it-IT" sz="4000" dirty="0" smtClean="0">
                <a:solidFill>
                  <a:schemeClr val="accent2"/>
                </a:solidFill>
              </a:rPr>
              <a:t>Liquid State</a:t>
            </a:r>
            <a:endParaRPr lang="it-IT" sz="4000" dirty="0">
              <a:solidFill>
                <a:schemeClr val="accent2"/>
              </a:solidFill>
            </a:endParaRPr>
          </a:p>
        </p:txBody>
      </p:sp>
    </p:spTree>
    <p:extLst>
      <p:ext uri="{BB962C8B-B14F-4D97-AF65-F5344CB8AC3E}">
        <p14:creationId xmlns:p14="http://schemas.microsoft.com/office/powerpoint/2010/main" val="282703134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433750071"/>
              </p:ext>
            </p:extLst>
          </p:nvPr>
        </p:nvGraphicFramePr>
        <p:xfrm>
          <a:off x="-324544" y="116632"/>
          <a:ext cx="9144000" cy="6389614"/>
        </p:xfrm>
        <a:graphic>
          <a:graphicData uri="http://schemas.openxmlformats.org/presentationml/2006/ole">
            <mc:AlternateContent xmlns:mc="http://schemas.openxmlformats.org/markup-compatibility/2006">
              <mc:Choice xmlns:v="urn:schemas-microsoft-com:vml" Requires="v">
                <p:oleObj spid="_x0000_s93220" name="Graph" r:id="rId4" imgW="4153680" imgH="2901600" progId="Origin50.Graph">
                  <p:embed/>
                </p:oleObj>
              </mc:Choice>
              <mc:Fallback>
                <p:oleObj name="Graph" r:id="rId4" imgW="4153680" imgH="2901600" progId="Origin50.Grap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44" y="116632"/>
                        <a:ext cx="9144000" cy="6389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p:nvSpPr>
        <p:spPr>
          <a:xfrm>
            <a:off x="2843808" y="332656"/>
            <a:ext cx="3168352" cy="461665"/>
          </a:xfrm>
          <a:prstGeom prst="rect">
            <a:avLst/>
          </a:prstGeom>
          <a:noFill/>
        </p:spPr>
        <p:txBody>
          <a:bodyPr wrap="square" rtlCol="0">
            <a:spAutoFit/>
          </a:bodyPr>
          <a:lstStyle/>
          <a:p>
            <a:pPr algn="ctr"/>
            <a:r>
              <a:rPr lang="it-IT" sz="2400" dirty="0" smtClean="0">
                <a:solidFill>
                  <a:schemeClr val="accent2"/>
                </a:solidFill>
              </a:rPr>
              <a:t>pH vs Log(</a:t>
            </a:r>
            <a:r>
              <a:rPr lang="el-GR" sz="2400" dirty="0" smtClean="0">
                <a:solidFill>
                  <a:schemeClr val="accent2"/>
                </a:solidFill>
                <a:latin typeface="Calibri"/>
              </a:rPr>
              <a:t>χ</a:t>
            </a:r>
            <a:r>
              <a:rPr lang="it-IT" sz="2400" dirty="0" smtClean="0">
                <a:solidFill>
                  <a:schemeClr val="accent2"/>
                </a:solidFill>
                <a:latin typeface="Calibri"/>
              </a:rPr>
              <a:t>)</a:t>
            </a:r>
            <a:endParaRPr lang="it-IT" sz="2400" dirty="0">
              <a:solidFill>
                <a:schemeClr val="accent2"/>
              </a:solidFill>
            </a:endParaRPr>
          </a:p>
        </p:txBody>
      </p:sp>
    </p:spTree>
    <p:extLst>
      <p:ext uri="{BB962C8B-B14F-4D97-AF65-F5344CB8AC3E}">
        <p14:creationId xmlns:p14="http://schemas.microsoft.com/office/powerpoint/2010/main" val="22059045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340768"/>
            <a:ext cx="7416824" cy="1200329"/>
          </a:xfrm>
          <a:prstGeom prst="rect">
            <a:avLst/>
          </a:prstGeom>
          <a:noFill/>
        </p:spPr>
        <p:txBody>
          <a:bodyPr wrap="square" rtlCol="0">
            <a:spAutoFit/>
          </a:bodyPr>
          <a:lstStyle/>
          <a:p>
            <a:pPr algn="just"/>
            <a:r>
              <a:rPr lang="it-IT" sz="2400" dirty="0" smtClean="0">
                <a:solidFill>
                  <a:schemeClr val="accent2"/>
                </a:solidFill>
              </a:rPr>
              <a:t>The specific electrical conductivity </a:t>
            </a:r>
            <a:r>
              <a:rPr lang="it-IT" sz="2400" u="sng" dirty="0" smtClean="0">
                <a:solidFill>
                  <a:schemeClr val="accent2"/>
                </a:solidFill>
              </a:rPr>
              <a:t>increases</a:t>
            </a:r>
            <a:r>
              <a:rPr lang="it-IT" sz="2400" dirty="0" smtClean="0">
                <a:solidFill>
                  <a:schemeClr val="accent2"/>
                </a:solidFill>
              </a:rPr>
              <a:t> for both</a:t>
            </a:r>
            <a:endParaRPr lang="it-IT" sz="2400" dirty="0">
              <a:solidFill>
                <a:schemeClr val="accent2"/>
              </a:solidFill>
            </a:endParaRPr>
          </a:p>
          <a:p>
            <a:pPr algn="just"/>
            <a:r>
              <a:rPr lang="it-IT" sz="2400" dirty="0" smtClean="0">
                <a:solidFill>
                  <a:schemeClr val="accent2"/>
                </a:solidFill>
              </a:rPr>
              <a:t>Nafionized and Cellulosized water </a:t>
            </a:r>
          </a:p>
          <a:p>
            <a:endParaRPr lang="it-IT" sz="2400" dirty="0">
              <a:solidFill>
                <a:schemeClr val="accent2"/>
              </a:solidFill>
            </a:endParaRPr>
          </a:p>
        </p:txBody>
      </p:sp>
      <p:sp>
        <p:nvSpPr>
          <p:cNvPr id="4" name="CasellaDiTesto 3"/>
          <p:cNvSpPr txBox="1"/>
          <p:nvPr/>
        </p:nvSpPr>
        <p:spPr>
          <a:xfrm>
            <a:off x="683568" y="2814027"/>
            <a:ext cx="7848872" cy="1107996"/>
          </a:xfrm>
          <a:prstGeom prst="rect">
            <a:avLst/>
          </a:prstGeom>
          <a:noFill/>
        </p:spPr>
        <p:txBody>
          <a:bodyPr wrap="square" rtlCol="0">
            <a:spAutoFit/>
          </a:bodyPr>
          <a:lstStyle/>
          <a:p>
            <a:r>
              <a:rPr lang="it-IT" sz="2400" dirty="0" smtClean="0">
                <a:solidFill>
                  <a:schemeClr val="accent2"/>
                </a:solidFill>
              </a:rPr>
              <a:t>ICW HC	</a:t>
            </a:r>
            <a:r>
              <a:rPr lang="el-GR" sz="2400" dirty="0" smtClean="0">
                <a:solidFill>
                  <a:schemeClr val="accent2"/>
                </a:solidFill>
                <a:latin typeface="Calibri"/>
              </a:rPr>
              <a:t>χ</a:t>
            </a:r>
            <a:r>
              <a:rPr lang="it-IT" sz="2400" dirty="0" smtClean="0">
                <a:solidFill>
                  <a:schemeClr val="accent2"/>
                </a:solidFill>
                <a:latin typeface="Calibri"/>
              </a:rPr>
              <a:t> varies from	1.2</a:t>
            </a:r>
            <a:r>
              <a:rPr lang="it-IT" sz="2400" baseline="30000" dirty="0" smtClean="0">
                <a:solidFill>
                  <a:schemeClr val="accent2"/>
                </a:solidFill>
                <a:latin typeface="Calibri"/>
              </a:rPr>
              <a:t>	</a:t>
            </a:r>
            <a:r>
              <a:rPr lang="it-IT" sz="2400" dirty="0" smtClean="0">
                <a:solidFill>
                  <a:schemeClr val="accent2"/>
                </a:solidFill>
                <a:latin typeface="Calibri"/>
              </a:rPr>
              <a:t>to	</a:t>
            </a:r>
            <a:r>
              <a:rPr lang="it-IT" sz="2400" dirty="0">
                <a:solidFill>
                  <a:srgbClr val="FF0000"/>
                </a:solidFill>
              </a:rPr>
              <a:t>6600</a:t>
            </a:r>
            <a:r>
              <a:rPr lang="it-IT" sz="2400" dirty="0" smtClean="0">
                <a:solidFill>
                  <a:schemeClr val="accent2"/>
                </a:solidFill>
                <a:latin typeface="Calibri"/>
              </a:rPr>
              <a:t>	µS </a:t>
            </a:r>
            <a:r>
              <a:rPr lang="it-IT" sz="2400" dirty="0">
                <a:solidFill>
                  <a:schemeClr val="accent2"/>
                </a:solidFill>
                <a:latin typeface="Calibri"/>
              </a:rPr>
              <a:t>cm</a:t>
            </a:r>
            <a:r>
              <a:rPr lang="it-IT" sz="2400" baseline="30000" dirty="0">
                <a:solidFill>
                  <a:schemeClr val="accent2"/>
                </a:solidFill>
                <a:latin typeface="Calibri"/>
              </a:rPr>
              <a:t>-1</a:t>
            </a:r>
          </a:p>
          <a:p>
            <a:r>
              <a:rPr lang="it-IT" sz="2400" dirty="0" smtClean="0">
                <a:solidFill>
                  <a:schemeClr val="accent2"/>
                </a:solidFill>
                <a:latin typeface="Calibri"/>
              </a:rPr>
              <a:t>INW		</a:t>
            </a:r>
            <a:r>
              <a:rPr lang="el-GR" sz="2400" dirty="0" smtClean="0">
                <a:solidFill>
                  <a:schemeClr val="accent2"/>
                </a:solidFill>
                <a:latin typeface="Calibri"/>
              </a:rPr>
              <a:t>χ</a:t>
            </a:r>
            <a:r>
              <a:rPr lang="it-IT" sz="2400" dirty="0" smtClean="0">
                <a:solidFill>
                  <a:schemeClr val="accent2"/>
                </a:solidFill>
                <a:latin typeface="Calibri"/>
              </a:rPr>
              <a:t> varies from	1.2	to	</a:t>
            </a:r>
            <a:r>
              <a:rPr lang="it-IT" sz="2400" dirty="0">
                <a:solidFill>
                  <a:srgbClr val="FF0000"/>
                </a:solidFill>
              </a:rPr>
              <a:t>1300</a:t>
            </a:r>
            <a:r>
              <a:rPr lang="it-IT" sz="2400" baseline="30000" dirty="0">
                <a:solidFill>
                  <a:schemeClr val="accent2"/>
                </a:solidFill>
                <a:latin typeface="Calibri"/>
              </a:rPr>
              <a:t>	</a:t>
            </a:r>
            <a:r>
              <a:rPr lang="it-IT" sz="2400" dirty="0" smtClean="0">
                <a:solidFill>
                  <a:schemeClr val="accent2"/>
                </a:solidFill>
                <a:latin typeface="Calibri"/>
              </a:rPr>
              <a:t>µS </a:t>
            </a:r>
            <a:r>
              <a:rPr lang="it-IT" sz="2400" dirty="0">
                <a:solidFill>
                  <a:schemeClr val="accent2"/>
                </a:solidFill>
                <a:latin typeface="Calibri"/>
              </a:rPr>
              <a:t>cm</a:t>
            </a:r>
            <a:r>
              <a:rPr lang="it-IT" sz="2400" baseline="30000" dirty="0">
                <a:solidFill>
                  <a:schemeClr val="accent2"/>
                </a:solidFill>
                <a:latin typeface="Calibri"/>
              </a:rPr>
              <a:t>-1</a:t>
            </a:r>
            <a:endParaRPr lang="it-IT" sz="2400" dirty="0">
              <a:solidFill>
                <a:schemeClr val="accent2"/>
              </a:solidFill>
            </a:endParaRPr>
          </a:p>
          <a:p>
            <a:endParaRPr lang="it-IT" dirty="0"/>
          </a:p>
        </p:txBody>
      </p:sp>
      <p:sp>
        <p:nvSpPr>
          <p:cNvPr id="3" name="CasellaDiTesto 2"/>
          <p:cNvSpPr txBox="1"/>
          <p:nvPr/>
        </p:nvSpPr>
        <p:spPr>
          <a:xfrm>
            <a:off x="683568" y="4758243"/>
            <a:ext cx="7488832" cy="830997"/>
          </a:xfrm>
          <a:prstGeom prst="rect">
            <a:avLst/>
          </a:prstGeom>
          <a:noFill/>
        </p:spPr>
        <p:txBody>
          <a:bodyPr wrap="square" rtlCol="0">
            <a:spAutoFit/>
          </a:bodyPr>
          <a:lstStyle/>
          <a:p>
            <a:r>
              <a:rPr lang="it-IT" sz="2400" dirty="0" smtClean="0">
                <a:solidFill>
                  <a:srgbClr val="FF0000"/>
                </a:solidFill>
              </a:rPr>
              <a:t>The specific electrical conductivity of MilliQ water is:</a:t>
            </a:r>
          </a:p>
          <a:p>
            <a:r>
              <a:rPr lang="it-IT" sz="2400" dirty="0" smtClean="0">
                <a:solidFill>
                  <a:srgbClr val="FF0000"/>
                </a:solidFill>
              </a:rPr>
              <a:t>1.2 ± 0.2 µ</a:t>
            </a:r>
            <a:r>
              <a:rPr lang="it-IT" sz="2400" dirty="0" smtClean="0">
                <a:solidFill>
                  <a:srgbClr val="FF0000"/>
                </a:solidFill>
                <a:latin typeface="Calibri"/>
              </a:rPr>
              <a:t>S cm</a:t>
            </a:r>
            <a:r>
              <a:rPr lang="it-IT" sz="2400" baseline="30000" dirty="0" smtClean="0">
                <a:solidFill>
                  <a:srgbClr val="FF0000"/>
                </a:solidFill>
                <a:latin typeface="Calibri"/>
              </a:rPr>
              <a:t>-1</a:t>
            </a:r>
            <a:r>
              <a:rPr lang="it-IT" sz="2400" dirty="0" smtClean="0">
                <a:solidFill>
                  <a:srgbClr val="FF0000"/>
                </a:solidFill>
              </a:rPr>
              <a:t> </a:t>
            </a:r>
            <a:endParaRPr lang="it-IT" sz="2400" dirty="0">
              <a:solidFill>
                <a:srgbClr val="FF0000"/>
              </a:solidFill>
            </a:endParaRPr>
          </a:p>
        </p:txBody>
      </p:sp>
    </p:spTree>
    <p:extLst>
      <p:ext uri="{BB962C8B-B14F-4D97-AF65-F5344CB8AC3E}">
        <p14:creationId xmlns:p14="http://schemas.microsoft.com/office/powerpoint/2010/main" val="17774314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a:xfrm>
            <a:off x="611188" y="2636838"/>
            <a:ext cx="7772400" cy="1163637"/>
          </a:xfrm>
        </p:spPr>
        <p:txBody>
          <a:bodyPr/>
          <a:lstStyle/>
          <a:p>
            <a:r>
              <a:rPr lang="en-US" sz="4000" b="1" i="1" dirty="0" smtClean="0">
                <a:solidFill>
                  <a:schemeClr val="accent2"/>
                </a:solidFill>
              </a:rPr>
              <a:t>Fluorescence Microscopy </a:t>
            </a:r>
          </a:p>
        </p:txBody>
      </p:sp>
    </p:spTree>
    <p:extLst>
      <p:ext uri="{BB962C8B-B14F-4D97-AF65-F5344CB8AC3E}">
        <p14:creationId xmlns:p14="http://schemas.microsoft.com/office/powerpoint/2010/main" val="78301130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vit\Aggregati2Convertiti\60X_BIN_1.png"/>
          <p:cNvPicPr>
            <a:picLocks noChangeAspect="1" noChangeArrowheads="1"/>
          </p:cNvPicPr>
          <p:nvPr/>
        </p:nvPicPr>
        <p:blipFill>
          <a:blip r:embed="rId3" cstate="print">
            <a:lum bright="36000" contrast="28000"/>
            <a:extLst>
              <a:ext uri="{28A0092B-C50C-407E-A947-70E740481C1C}">
                <a14:useLocalDpi xmlns:a14="http://schemas.microsoft.com/office/drawing/2010/main" val="0"/>
              </a:ext>
            </a:extLst>
          </a:blip>
          <a:srcRect/>
          <a:stretch>
            <a:fillRect/>
          </a:stretch>
        </p:blipFill>
        <p:spPr bwMode="auto">
          <a:xfrm>
            <a:off x="1043608" y="188640"/>
            <a:ext cx="676875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asellaDiTesto 1"/>
          <p:cNvSpPr txBox="1">
            <a:spLocks noChangeArrowheads="1"/>
          </p:cNvSpPr>
          <p:nvPr/>
        </p:nvSpPr>
        <p:spPr bwMode="auto">
          <a:xfrm>
            <a:off x="971600" y="4797152"/>
            <a:ext cx="6767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Times New Roman" pitchFamily="18" charset="0"/>
                <a:cs typeface="Arial" charset="0"/>
              </a:defRPr>
            </a:lvl1pPr>
            <a:lvl2pPr marL="742950" indent="-285750" eaLnBrk="0" hangingPunct="0">
              <a:defRPr b="1" i="1">
                <a:solidFill>
                  <a:schemeClr val="tx1"/>
                </a:solidFill>
                <a:latin typeface="Times New Roman" pitchFamily="18" charset="0"/>
                <a:cs typeface="Arial" charset="0"/>
              </a:defRPr>
            </a:lvl2pPr>
            <a:lvl3pPr marL="1143000" indent="-228600" eaLnBrk="0" hangingPunct="0">
              <a:defRPr b="1" i="1">
                <a:solidFill>
                  <a:schemeClr val="tx1"/>
                </a:solidFill>
                <a:latin typeface="Times New Roman" pitchFamily="18" charset="0"/>
                <a:cs typeface="Arial" charset="0"/>
              </a:defRPr>
            </a:lvl3pPr>
            <a:lvl4pPr marL="1600200" indent="-228600" eaLnBrk="0" hangingPunct="0">
              <a:defRPr b="1" i="1">
                <a:solidFill>
                  <a:schemeClr val="tx1"/>
                </a:solidFill>
                <a:latin typeface="Times New Roman" pitchFamily="18" charset="0"/>
                <a:cs typeface="Arial" charset="0"/>
              </a:defRPr>
            </a:lvl4pPr>
            <a:lvl5pPr marL="2057400" indent="-228600" eaLnBrk="0" hangingPunct="0">
              <a:defRPr b="1" i="1">
                <a:solidFill>
                  <a:schemeClr val="tx1"/>
                </a:solidFill>
                <a:latin typeface="Times New Roman" pitchFamily="18" charset="0"/>
                <a:cs typeface="Arial" charset="0"/>
              </a:defRPr>
            </a:lvl5pPr>
            <a:lvl6pPr marL="2514600" indent="-228600" eaLnBrk="0" fontAlgn="base" hangingPunct="0">
              <a:spcBef>
                <a:spcPct val="0"/>
              </a:spcBef>
              <a:spcAft>
                <a:spcPct val="0"/>
              </a:spcAft>
              <a:defRPr b="1" i="1">
                <a:solidFill>
                  <a:schemeClr val="tx1"/>
                </a:solidFill>
                <a:latin typeface="Times New Roman" pitchFamily="18" charset="0"/>
                <a:cs typeface="Arial" charset="0"/>
              </a:defRPr>
            </a:lvl6pPr>
            <a:lvl7pPr marL="2971800" indent="-228600" eaLnBrk="0" fontAlgn="base" hangingPunct="0">
              <a:spcBef>
                <a:spcPct val="0"/>
              </a:spcBef>
              <a:spcAft>
                <a:spcPct val="0"/>
              </a:spcAft>
              <a:defRPr b="1" i="1">
                <a:solidFill>
                  <a:schemeClr val="tx1"/>
                </a:solidFill>
                <a:latin typeface="Times New Roman" pitchFamily="18" charset="0"/>
                <a:cs typeface="Arial" charset="0"/>
              </a:defRPr>
            </a:lvl7pPr>
            <a:lvl8pPr marL="3429000" indent="-228600" eaLnBrk="0" fontAlgn="base" hangingPunct="0">
              <a:spcBef>
                <a:spcPct val="0"/>
              </a:spcBef>
              <a:spcAft>
                <a:spcPct val="0"/>
              </a:spcAft>
              <a:defRPr b="1" i="1">
                <a:solidFill>
                  <a:schemeClr val="tx1"/>
                </a:solidFill>
                <a:latin typeface="Times New Roman" pitchFamily="18" charset="0"/>
                <a:cs typeface="Arial" charset="0"/>
              </a:defRPr>
            </a:lvl8pPr>
            <a:lvl9pPr marL="3886200" indent="-228600" eaLnBrk="0" fontAlgn="base" hangingPunct="0">
              <a:spcBef>
                <a:spcPct val="0"/>
              </a:spcBef>
              <a:spcAft>
                <a:spcPct val="0"/>
              </a:spcAft>
              <a:defRPr b="1" i="1">
                <a:solidFill>
                  <a:schemeClr val="tx1"/>
                </a:solidFill>
                <a:latin typeface="Times New Roman" pitchFamily="18" charset="0"/>
                <a:cs typeface="Arial" charset="0"/>
              </a:defRPr>
            </a:lvl9pPr>
          </a:lstStyle>
          <a:p>
            <a:r>
              <a:rPr lang="it-IT" dirty="0">
                <a:solidFill>
                  <a:schemeClr val="accent2"/>
                </a:solidFill>
              </a:rPr>
              <a:t>INW Iteratively </a:t>
            </a:r>
            <a:r>
              <a:rPr lang="it-IT" dirty="0" smtClean="0">
                <a:solidFill>
                  <a:schemeClr val="accent2"/>
                </a:solidFill>
              </a:rPr>
              <a:t>Nafionized </a:t>
            </a:r>
            <a:r>
              <a:rPr lang="it-IT" dirty="0">
                <a:solidFill>
                  <a:schemeClr val="accent2"/>
                </a:solidFill>
              </a:rPr>
              <a:t>Water  </a:t>
            </a:r>
            <a:r>
              <a:rPr lang="el-GR" dirty="0">
                <a:solidFill>
                  <a:schemeClr val="accent2"/>
                </a:solidFill>
              </a:rPr>
              <a:t>χ</a:t>
            </a:r>
            <a:r>
              <a:rPr lang="it-IT" dirty="0">
                <a:solidFill>
                  <a:schemeClr val="accent2"/>
                </a:solidFill>
              </a:rPr>
              <a:t> = 200 µS/cm</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157192"/>
            <a:ext cx="70167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0" y="5559764"/>
            <a:ext cx="9143999" cy="1325620"/>
          </a:xfrm>
          <a:prstGeom prst="rect">
            <a:avLst/>
          </a:prstGeom>
          <a:solidFill>
            <a:schemeClr val="bg1">
              <a:lumMod val="85000"/>
            </a:schemeClr>
          </a:solidFill>
          <a:ln>
            <a:noFill/>
          </a:ln>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i="1">
                <a:solidFill>
                  <a:schemeClr val="tx1"/>
                </a:solidFill>
                <a:latin typeface="Times New Roman" pitchFamily="18" charset="0"/>
                <a:cs typeface="Arial" charset="0"/>
              </a:defRPr>
            </a:lvl9pPr>
          </a:lstStyle>
          <a:p>
            <a:pPr algn="ctr">
              <a:spcBef>
                <a:spcPts val="2500"/>
              </a:spcBef>
              <a:buClr>
                <a:srgbClr val="3333CC"/>
              </a:buClr>
              <a:buSzPct val="100000"/>
              <a:buFont typeface="Times New Roman" pitchFamily="18" charset="0"/>
              <a:buNone/>
            </a:pPr>
            <a:r>
              <a:rPr lang="it-IT" sz="4000" dirty="0" smtClean="0">
                <a:solidFill>
                  <a:srgbClr val="FF0000"/>
                </a:solidFill>
                <a:ea typeface="MS Gothic" pitchFamily="49" charset="-128"/>
              </a:rPr>
              <a:t>Molecular Aggregates</a:t>
            </a:r>
            <a:br>
              <a:rPr lang="it-IT" sz="4000" dirty="0" smtClean="0">
                <a:solidFill>
                  <a:srgbClr val="FF0000"/>
                </a:solidFill>
                <a:ea typeface="MS Gothic" pitchFamily="49" charset="-128"/>
              </a:rPr>
            </a:br>
            <a:r>
              <a:rPr lang="it-IT" sz="4000" dirty="0" smtClean="0">
                <a:solidFill>
                  <a:srgbClr val="FF0000"/>
                </a:solidFill>
                <a:ea typeface="MS Gothic" pitchFamily="49" charset="-128"/>
              </a:rPr>
              <a:t> in the liquid phase can be seen !</a:t>
            </a:r>
            <a:endParaRPr lang="en-GB" sz="4000" dirty="0">
              <a:solidFill>
                <a:srgbClr val="FF0000"/>
              </a:solidFill>
              <a:ea typeface="MS Gothic" pitchFamily="49" charset="-128"/>
            </a:endParaRPr>
          </a:p>
        </p:txBody>
      </p:sp>
      <p:sp>
        <p:nvSpPr>
          <p:cNvPr id="7" name="CasellaDiTesto 6"/>
          <p:cNvSpPr txBox="1"/>
          <p:nvPr/>
        </p:nvSpPr>
        <p:spPr>
          <a:xfrm>
            <a:off x="1115616" y="4221088"/>
            <a:ext cx="4536504" cy="646331"/>
          </a:xfrm>
          <a:prstGeom prst="rect">
            <a:avLst/>
          </a:prstGeom>
          <a:noFill/>
        </p:spPr>
        <p:txBody>
          <a:bodyPr wrap="square" rtlCol="0">
            <a:spAutoFit/>
          </a:bodyPr>
          <a:lstStyle/>
          <a:p>
            <a:r>
              <a:rPr lang="it-IT" dirty="0" smtClean="0"/>
              <a:t>                   </a:t>
            </a:r>
            <a:r>
              <a:rPr lang="it-IT" dirty="0" smtClean="0">
                <a:solidFill>
                  <a:schemeClr val="accent2"/>
                </a:solidFill>
              </a:rPr>
              <a:t>40</a:t>
            </a:r>
            <a:r>
              <a:rPr lang="el-GR" dirty="0" smtClean="0">
                <a:solidFill>
                  <a:schemeClr val="accent2"/>
                </a:solidFill>
                <a:latin typeface="GreekC"/>
                <a:cs typeface="GreekC"/>
              </a:rPr>
              <a:t>μ</a:t>
            </a:r>
            <a:r>
              <a:rPr lang="it-IT" dirty="0" smtClean="0">
                <a:solidFill>
                  <a:schemeClr val="accent2"/>
                </a:solidFill>
                <a:latin typeface="GreekC"/>
                <a:cs typeface="GreekC"/>
              </a:rPr>
              <a:t>т</a:t>
            </a:r>
          </a:p>
          <a:p>
            <a:r>
              <a:rPr lang="it-IT" dirty="0" err="1" smtClean="0"/>
              <a:t>-------------------------------</a:t>
            </a:r>
            <a:endParaRPr lang="it-IT" dirty="0"/>
          </a:p>
        </p:txBody>
      </p:sp>
      <p:sp>
        <p:nvSpPr>
          <p:cNvPr id="2" name="CasellaDiTesto 1"/>
          <p:cNvSpPr txBox="1"/>
          <p:nvPr/>
        </p:nvSpPr>
        <p:spPr>
          <a:xfrm>
            <a:off x="1331640" y="3789040"/>
            <a:ext cx="864096" cy="461665"/>
          </a:xfrm>
          <a:prstGeom prst="rect">
            <a:avLst/>
          </a:prstGeom>
          <a:noFill/>
        </p:spPr>
        <p:txBody>
          <a:bodyPr wrap="square" rtlCol="0">
            <a:spAutoFit/>
          </a:bodyPr>
          <a:lstStyle/>
          <a:p>
            <a:r>
              <a:rPr lang="it-IT" sz="2400" dirty="0" smtClean="0">
                <a:solidFill>
                  <a:schemeClr val="bg1"/>
                </a:solidFill>
              </a:rPr>
              <a:t>INW</a:t>
            </a:r>
            <a:endParaRPr lang="it-IT" sz="2400" dirty="0">
              <a:solidFill>
                <a:schemeClr val="bg1"/>
              </a:solidFill>
            </a:endParaRPr>
          </a:p>
        </p:txBody>
      </p:sp>
    </p:spTree>
    <p:extLst>
      <p:ext uri="{BB962C8B-B14F-4D97-AF65-F5344CB8AC3E}">
        <p14:creationId xmlns:p14="http://schemas.microsoft.com/office/powerpoint/2010/main" val="25946873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051720" y="2636912"/>
            <a:ext cx="4464496" cy="707886"/>
          </a:xfrm>
          <a:prstGeom prst="rect">
            <a:avLst/>
          </a:prstGeom>
          <a:noFill/>
        </p:spPr>
        <p:txBody>
          <a:bodyPr wrap="square" rtlCol="0">
            <a:spAutoFit/>
          </a:bodyPr>
          <a:lstStyle/>
          <a:p>
            <a:r>
              <a:rPr lang="en-US" sz="4000" dirty="0" smtClean="0">
                <a:solidFill>
                  <a:schemeClr val="accent2"/>
                </a:solidFill>
              </a:rPr>
              <a:t>Circular Dichroism </a:t>
            </a:r>
            <a:endParaRPr lang="en-US" sz="4000" dirty="0">
              <a:solidFill>
                <a:schemeClr val="accent2"/>
              </a:solidFill>
            </a:endParaRPr>
          </a:p>
        </p:txBody>
      </p:sp>
    </p:spTree>
    <p:extLst>
      <p:ext uri="{BB962C8B-B14F-4D97-AF65-F5344CB8AC3E}">
        <p14:creationId xmlns:p14="http://schemas.microsoft.com/office/powerpoint/2010/main" val="1792589473"/>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1552724"/>
            <a:ext cx="8496944" cy="1938992"/>
          </a:xfrm>
          <a:prstGeom prst="rect">
            <a:avLst/>
          </a:prstGeom>
          <a:noFill/>
        </p:spPr>
        <p:txBody>
          <a:bodyPr wrap="square" rtlCol="0">
            <a:spAutoFit/>
          </a:bodyPr>
          <a:lstStyle/>
          <a:p>
            <a:pPr algn="ctr"/>
            <a:r>
              <a:rPr lang="en-US" sz="2400" dirty="0">
                <a:solidFill>
                  <a:schemeClr val="accent2"/>
                </a:solidFill>
              </a:rPr>
              <a:t>The </a:t>
            </a:r>
            <a:r>
              <a:rPr lang="en-US" sz="2400" dirty="0" smtClean="0">
                <a:solidFill>
                  <a:schemeClr val="accent2"/>
                </a:solidFill>
              </a:rPr>
              <a:t>Circular Dichroism technique</a:t>
            </a:r>
          </a:p>
          <a:p>
            <a:pPr algn="ctr"/>
            <a:r>
              <a:rPr lang="en-US" sz="2400" dirty="0" smtClean="0">
                <a:solidFill>
                  <a:schemeClr val="accent2"/>
                </a:solidFill>
              </a:rPr>
              <a:t>on a solution measures</a:t>
            </a:r>
            <a:endParaRPr lang="en-US" sz="2400" dirty="0">
              <a:solidFill>
                <a:schemeClr val="accent2"/>
              </a:solidFill>
            </a:endParaRPr>
          </a:p>
          <a:p>
            <a:pPr algn="ctr"/>
            <a:r>
              <a:rPr lang="en-US" sz="2400" dirty="0" smtClean="0">
                <a:solidFill>
                  <a:schemeClr val="accent2"/>
                </a:solidFill>
              </a:rPr>
              <a:t>the </a:t>
            </a:r>
            <a:r>
              <a:rPr lang="en-US" sz="2400" dirty="0">
                <a:solidFill>
                  <a:schemeClr val="accent2"/>
                </a:solidFill>
              </a:rPr>
              <a:t>difference </a:t>
            </a:r>
            <a:r>
              <a:rPr lang="en-US" sz="2400" dirty="0" smtClean="0">
                <a:solidFill>
                  <a:schemeClr val="accent2"/>
                </a:solidFill>
              </a:rPr>
              <a:t>of absorption of the</a:t>
            </a:r>
          </a:p>
          <a:p>
            <a:pPr algn="ctr"/>
            <a:r>
              <a:rPr lang="en-US" sz="2400" dirty="0" smtClean="0">
                <a:solidFill>
                  <a:schemeClr val="accent2"/>
                </a:solidFill>
              </a:rPr>
              <a:t> right-handed </a:t>
            </a:r>
            <a:r>
              <a:rPr lang="en-US" sz="2400" dirty="0">
                <a:solidFill>
                  <a:schemeClr val="accent2"/>
                </a:solidFill>
              </a:rPr>
              <a:t>and </a:t>
            </a:r>
            <a:r>
              <a:rPr lang="en-US" sz="2400" dirty="0" smtClean="0">
                <a:solidFill>
                  <a:schemeClr val="accent2"/>
                </a:solidFill>
              </a:rPr>
              <a:t>left-handed circular polarized light</a:t>
            </a:r>
          </a:p>
          <a:p>
            <a:pPr algn="ctr"/>
            <a:r>
              <a:rPr lang="en-US" sz="2400" dirty="0">
                <a:solidFill>
                  <a:schemeClr val="accent2"/>
                </a:solidFill>
              </a:rPr>
              <a:t>as a function of the </a:t>
            </a:r>
            <a:r>
              <a:rPr lang="en-US" sz="2400" dirty="0" smtClean="0">
                <a:solidFill>
                  <a:schemeClr val="accent2"/>
                </a:solidFill>
              </a:rPr>
              <a:t>wavelength</a:t>
            </a:r>
            <a:endParaRPr lang="it-IT" sz="2400" dirty="0">
              <a:solidFill>
                <a:schemeClr val="accent2"/>
              </a:solidFill>
            </a:endParaRPr>
          </a:p>
        </p:txBody>
      </p:sp>
    </p:spTree>
    <p:extLst>
      <p:ext uri="{BB962C8B-B14F-4D97-AF65-F5344CB8AC3E}">
        <p14:creationId xmlns:p14="http://schemas.microsoft.com/office/powerpoint/2010/main" val="4251067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1524000" y="979488"/>
            <a:ext cx="6096000" cy="4899025"/>
          </a:xfrm>
          <a:prstGeom prst="rect">
            <a:avLst/>
          </a:prstGeom>
          <a:noFill/>
          <a:ln w="12699">
            <a:noFill/>
            <a:miter lim="800000"/>
            <a:headEnd type="none" w="sm" len="sm"/>
            <a:tailEnd type="none" w="sm" len="sm"/>
          </a:ln>
        </p:spPr>
      </p:pic>
      <p:pic>
        <p:nvPicPr>
          <p:cNvPr id="3" name="Picture 3"/>
          <p:cNvPicPr>
            <a:picLocks noChangeAspect="1" noChangeArrowheads="1"/>
          </p:cNvPicPr>
          <p:nvPr/>
        </p:nvPicPr>
        <p:blipFill>
          <a:blip r:embed="rId3" cstate="print"/>
          <a:srcRect/>
          <a:stretch>
            <a:fillRect/>
          </a:stretch>
        </p:blipFill>
        <p:spPr bwMode="auto">
          <a:xfrm>
            <a:off x="251520" y="112694"/>
            <a:ext cx="7392144" cy="5940666"/>
          </a:xfrm>
          <a:prstGeom prst="rect">
            <a:avLst/>
          </a:prstGeom>
          <a:noFill/>
          <a:ln w="12699">
            <a:noFill/>
            <a:miter lim="800000"/>
            <a:headEnd type="none" w="sm" len="sm"/>
            <a:tailEnd type="none" w="sm" len="sm"/>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951673"/>
            <a:ext cx="7920880" cy="1754326"/>
          </a:xfrm>
          <a:prstGeom prst="rect">
            <a:avLst/>
          </a:prstGeom>
        </p:spPr>
        <p:txBody>
          <a:bodyPr wrap="square">
            <a:spAutoFit/>
          </a:bodyPr>
          <a:lstStyle/>
          <a:p>
            <a:pPr algn="just">
              <a:buClr>
                <a:srgbClr val="3333CC"/>
              </a:buClr>
            </a:pPr>
            <a:r>
              <a:rPr lang="en-GB" altLang="it-IT" sz="3600" dirty="0">
                <a:solidFill>
                  <a:srgbClr val="3333CC"/>
                </a:solidFill>
              </a:rPr>
              <a:t>“</a:t>
            </a:r>
            <a:r>
              <a:rPr lang="en-GB" altLang="it-IT" sz="3600" dirty="0">
                <a:solidFill>
                  <a:srgbClr val="3333CC"/>
                </a:solidFill>
                <a:latin typeface="Bell MT" panose="02020503060305020303" pitchFamily="18" charset="0"/>
              </a:rPr>
              <a:t>If we knew what it was we were doing, it would not be called </a:t>
            </a:r>
            <a:r>
              <a:rPr lang="en-GB" altLang="it-IT" sz="3600" dirty="0" smtClean="0">
                <a:solidFill>
                  <a:srgbClr val="3333CC"/>
                </a:solidFill>
                <a:latin typeface="Bell MT" panose="02020503060305020303" pitchFamily="18" charset="0"/>
              </a:rPr>
              <a:t>research, </a:t>
            </a:r>
          </a:p>
          <a:p>
            <a:pPr algn="just">
              <a:buClr>
                <a:srgbClr val="3333CC"/>
              </a:buClr>
            </a:pPr>
            <a:r>
              <a:rPr lang="en-GB" altLang="it-IT" sz="3600" dirty="0" smtClean="0">
                <a:solidFill>
                  <a:srgbClr val="3333CC"/>
                </a:solidFill>
                <a:latin typeface="Bell MT" panose="02020503060305020303" pitchFamily="18" charset="0"/>
              </a:rPr>
              <a:t>would </a:t>
            </a:r>
            <a:r>
              <a:rPr lang="en-GB" altLang="it-IT" sz="3600" dirty="0">
                <a:solidFill>
                  <a:srgbClr val="3333CC"/>
                </a:solidFill>
                <a:latin typeface="Bell MT" panose="02020503060305020303" pitchFamily="18" charset="0"/>
              </a:rPr>
              <a:t>it?”</a:t>
            </a:r>
          </a:p>
        </p:txBody>
      </p:sp>
      <p:sp>
        <p:nvSpPr>
          <p:cNvPr id="3" name="Rettangolo 2"/>
          <p:cNvSpPr/>
          <p:nvPr/>
        </p:nvSpPr>
        <p:spPr>
          <a:xfrm>
            <a:off x="5940152" y="4595921"/>
            <a:ext cx="2353529" cy="646331"/>
          </a:xfrm>
          <a:prstGeom prst="rect">
            <a:avLst/>
          </a:prstGeom>
        </p:spPr>
        <p:txBody>
          <a:bodyPr wrap="none">
            <a:spAutoFit/>
          </a:bodyPr>
          <a:lstStyle/>
          <a:p>
            <a:pPr>
              <a:spcBef>
                <a:spcPts val="2000"/>
              </a:spcBef>
              <a:buClr>
                <a:srgbClr val="3333CC"/>
              </a:buClr>
            </a:pPr>
            <a:r>
              <a:rPr lang="en-GB" altLang="it-IT" sz="3600" dirty="0">
                <a:solidFill>
                  <a:srgbClr val="3333CC"/>
                </a:solidFill>
                <a:latin typeface="Bell MT" panose="02020503060305020303" pitchFamily="18" charset="0"/>
              </a:rPr>
              <a:t>A</a:t>
            </a:r>
            <a:r>
              <a:rPr lang="en-GB" altLang="it-IT" dirty="0">
                <a:solidFill>
                  <a:srgbClr val="3333CC"/>
                </a:solidFill>
                <a:latin typeface="Bell MT" panose="02020503060305020303" pitchFamily="18" charset="0"/>
              </a:rPr>
              <a:t>. </a:t>
            </a:r>
            <a:r>
              <a:rPr lang="en-GB" altLang="it-IT" sz="3600" dirty="0">
                <a:solidFill>
                  <a:srgbClr val="3333CC"/>
                </a:solidFill>
                <a:latin typeface="Bell MT" panose="02020503060305020303" pitchFamily="18" charset="0"/>
              </a:rPr>
              <a:t>Einstein</a:t>
            </a:r>
            <a:r>
              <a:rPr lang="en-GB" altLang="it-IT" b="0" dirty="0">
                <a:solidFill>
                  <a:srgbClr val="000000"/>
                </a:solidFill>
                <a:latin typeface="Bell MT" panose="02020503060305020303" pitchFamily="18" charset="0"/>
              </a:rPr>
              <a:t> </a:t>
            </a:r>
          </a:p>
        </p:txBody>
      </p:sp>
    </p:spTree>
    <p:extLst>
      <p:ext uri="{BB962C8B-B14F-4D97-AF65-F5344CB8AC3E}">
        <p14:creationId xmlns:p14="http://schemas.microsoft.com/office/powerpoint/2010/main" val="8409862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Risultati immagini per ripiegamento beta"/>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4120" y="980728"/>
            <a:ext cx="680454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546701"/>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820939620"/>
              </p:ext>
            </p:extLst>
          </p:nvPr>
        </p:nvGraphicFramePr>
        <p:xfrm>
          <a:off x="173401" y="319367"/>
          <a:ext cx="8359039" cy="5989953"/>
        </p:xfrm>
        <a:graphic>
          <a:graphicData uri="http://schemas.openxmlformats.org/presentationml/2006/ole">
            <mc:AlternateContent xmlns:mc="http://schemas.openxmlformats.org/markup-compatibility/2006">
              <mc:Choice xmlns:v="urn:schemas-microsoft-com:vml" Requires="v">
                <p:oleObj spid="_x0000_s89157" name="Graph" r:id="rId4" imgW="4153814" imgH="2901696" progId="Origin50.Graph">
                  <p:embed/>
                </p:oleObj>
              </mc:Choice>
              <mc:Fallback>
                <p:oleObj name="Graph" r:id="rId4" imgW="4153814" imgH="2901696" progId="Origin50.Graph">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01" y="319367"/>
                        <a:ext cx="8359039" cy="5989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ttangolo 4"/>
          <p:cNvSpPr/>
          <p:nvPr/>
        </p:nvSpPr>
        <p:spPr>
          <a:xfrm>
            <a:off x="2018518" y="394494"/>
            <a:ext cx="4580100" cy="461665"/>
          </a:xfrm>
          <a:prstGeom prst="rect">
            <a:avLst/>
          </a:prstGeom>
        </p:spPr>
        <p:txBody>
          <a:bodyPr wrap="none">
            <a:spAutoFit/>
          </a:bodyPr>
          <a:lstStyle/>
          <a:p>
            <a:pPr algn="ctr"/>
            <a:r>
              <a:rPr lang="en-US" sz="2400" dirty="0">
                <a:solidFill>
                  <a:schemeClr val="accent2"/>
                </a:solidFill>
              </a:rPr>
              <a:t>Circular Dichroism Spectra </a:t>
            </a:r>
            <a:r>
              <a:rPr lang="en-US" sz="2400" dirty="0" smtClean="0">
                <a:solidFill>
                  <a:schemeClr val="accent2"/>
                </a:solidFill>
              </a:rPr>
              <a:t>- INW</a:t>
            </a:r>
            <a:endParaRPr lang="en-US" sz="2400" dirty="0">
              <a:solidFill>
                <a:schemeClr val="accent2"/>
              </a:solidFill>
            </a:endParaRPr>
          </a:p>
        </p:txBody>
      </p:sp>
    </p:spTree>
    <p:extLst>
      <p:ext uri="{BB962C8B-B14F-4D97-AF65-F5344CB8AC3E}">
        <p14:creationId xmlns:p14="http://schemas.microsoft.com/office/powerpoint/2010/main" val="2329228849"/>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269429510"/>
              </p:ext>
            </p:extLst>
          </p:nvPr>
        </p:nvGraphicFramePr>
        <p:xfrm>
          <a:off x="208031" y="542735"/>
          <a:ext cx="8252401" cy="5766585"/>
        </p:xfrm>
        <a:graphic>
          <a:graphicData uri="http://schemas.openxmlformats.org/presentationml/2006/ole">
            <mc:AlternateContent xmlns:mc="http://schemas.openxmlformats.org/markup-compatibility/2006">
              <mc:Choice xmlns:v="urn:schemas-microsoft-com:vml" Requires="v">
                <p:oleObj spid="_x0000_s92206" name="Graph" r:id="rId4" imgW="4153680" imgH="2901600" progId="Origin50.Graph">
                  <p:embed/>
                </p:oleObj>
              </mc:Choice>
              <mc:Fallback>
                <p:oleObj name="Graph" r:id="rId4" imgW="4153680" imgH="2901600" progId="Origin50.Graph">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31" y="542735"/>
                        <a:ext cx="8252401" cy="5766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asellaDiTesto 3"/>
          <p:cNvSpPr txBox="1"/>
          <p:nvPr/>
        </p:nvSpPr>
        <p:spPr>
          <a:xfrm>
            <a:off x="1798008" y="620688"/>
            <a:ext cx="5438288" cy="461665"/>
          </a:xfrm>
          <a:prstGeom prst="rect">
            <a:avLst/>
          </a:prstGeom>
          <a:noFill/>
        </p:spPr>
        <p:txBody>
          <a:bodyPr wrap="square" rtlCol="0">
            <a:spAutoFit/>
          </a:bodyPr>
          <a:lstStyle/>
          <a:p>
            <a:pPr algn="ctr"/>
            <a:r>
              <a:rPr lang="en-US" sz="2400" dirty="0">
                <a:solidFill>
                  <a:schemeClr val="accent2"/>
                </a:solidFill>
              </a:rPr>
              <a:t>Circular Dichroism Spectra </a:t>
            </a:r>
            <a:r>
              <a:rPr lang="en-US" sz="2400" dirty="0" smtClean="0">
                <a:solidFill>
                  <a:schemeClr val="accent2"/>
                </a:solidFill>
              </a:rPr>
              <a:t>- ICW  (HC</a:t>
            </a:r>
            <a:r>
              <a:rPr lang="en-US" sz="2400" dirty="0">
                <a:solidFill>
                  <a:schemeClr val="accent2"/>
                </a:solidFill>
              </a:rPr>
              <a:t>)</a:t>
            </a:r>
          </a:p>
        </p:txBody>
      </p:sp>
    </p:spTree>
    <p:extLst>
      <p:ext uri="{BB962C8B-B14F-4D97-AF65-F5344CB8AC3E}">
        <p14:creationId xmlns:p14="http://schemas.microsoft.com/office/powerpoint/2010/main" val="3086129831"/>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1119455158"/>
              </p:ext>
            </p:extLst>
          </p:nvPr>
        </p:nvGraphicFramePr>
        <p:xfrm>
          <a:off x="225231" y="548680"/>
          <a:ext cx="8307209" cy="5688632"/>
        </p:xfrm>
        <a:graphic>
          <a:graphicData uri="http://schemas.openxmlformats.org/presentationml/2006/ole">
            <mc:AlternateContent xmlns:mc="http://schemas.openxmlformats.org/markup-compatibility/2006">
              <mc:Choice xmlns:v="urn:schemas-microsoft-com:vml" Requires="v">
                <p:oleObj spid="_x0000_s72805" name="Graph" r:id="rId4" imgW="4092854" imgH="2866339" progId="Origin50.Graph">
                  <p:embed/>
                </p:oleObj>
              </mc:Choice>
              <mc:Fallback>
                <p:oleObj name="Graph" r:id="rId4" imgW="4092854" imgH="2866339" progId="Origin50.Graph">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31" y="548680"/>
                        <a:ext cx="8307209" cy="5688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asellaDiTesto 3"/>
          <p:cNvSpPr txBox="1"/>
          <p:nvPr/>
        </p:nvSpPr>
        <p:spPr>
          <a:xfrm>
            <a:off x="1475656" y="548680"/>
            <a:ext cx="5544616" cy="461665"/>
          </a:xfrm>
          <a:prstGeom prst="rect">
            <a:avLst/>
          </a:prstGeom>
          <a:noFill/>
        </p:spPr>
        <p:txBody>
          <a:bodyPr wrap="square" rtlCol="0">
            <a:spAutoFit/>
          </a:bodyPr>
          <a:lstStyle/>
          <a:p>
            <a:pPr algn="ctr"/>
            <a:r>
              <a:rPr lang="it-IT" sz="2400" dirty="0">
                <a:solidFill>
                  <a:schemeClr val="accent2"/>
                </a:solidFill>
              </a:rPr>
              <a:t>Circular </a:t>
            </a:r>
            <a:r>
              <a:rPr lang="it-IT" sz="2400" dirty="0" smtClean="0">
                <a:solidFill>
                  <a:schemeClr val="accent2"/>
                </a:solidFill>
              </a:rPr>
              <a:t>Dichroism </a:t>
            </a:r>
            <a:r>
              <a:rPr lang="it-IT" sz="2400" dirty="0" err="1" smtClean="0">
                <a:solidFill>
                  <a:schemeClr val="accent2"/>
                </a:solidFill>
              </a:rPr>
              <a:t>Spectra</a:t>
            </a:r>
            <a:r>
              <a:rPr lang="it-IT" sz="2400" dirty="0" smtClean="0">
                <a:solidFill>
                  <a:schemeClr val="accent2"/>
                </a:solidFill>
              </a:rPr>
              <a:t> </a:t>
            </a:r>
            <a:r>
              <a:rPr lang="it-IT" sz="2400" dirty="0" err="1" smtClean="0">
                <a:solidFill>
                  <a:schemeClr val="accent2"/>
                </a:solidFill>
              </a:rPr>
              <a:t>of</a:t>
            </a:r>
            <a:r>
              <a:rPr lang="it-IT" sz="2400" dirty="0" smtClean="0">
                <a:solidFill>
                  <a:schemeClr val="accent2"/>
                </a:solidFill>
              </a:rPr>
              <a:t> EDS</a:t>
            </a:r>
            <a:endParaRPr lang="it-IT" sz="2400" dirty="0">
              <a:solidFill>
                <a:schemeClr val="accent2"/>
              </a:solidFill>
            </a:endParaRPr>
          </a:p>
        </p:txBody>
      </p:sp>
    </p:spTree>
    <p:extLst>
      <p:ext uri="{BB962C8B-B14F-4D97-AF65-F5344CB8AC3E}">
        <p14:creationId xmlns:p14="http://schemas.microsoft.com/office/powerpoint/2010/main" val="4002295146"/>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051720" y="2636912"/>
            <a:ext cx="4824536" cy="707886"/>
          </a:xfrm>
          <a:prstGeom prst="rect">
            <a:avLst/>
          </a:prstGeom>
          <a:noFill/>
        </p:spPr>
        <p:txBody>
          <a:bodyPr wrap="square" rtlCol="0">
            <a:spAutoFit/>
          </a:bodyPr>
          <a:lstStyle/>
          <a:p>
            <a:r>
              <a:rPr lang="en-US" sz="4000" dirty="0" smtClean="0">
                <a:solidFill>
                  <a:schemeClr val="accent2"/>
                </a:solidFill>
              </a:rPr>
              <a:t>Fluorescence Spectra</a:t>
            </a:r>
            <a:endParaRPr lang="en-US" sz="4000" dirty="0">
              <a:solidFill>
                <a:schemeClr val="accent2"/>
              </a:solidFill>
            </a:endParaRPr>
          </a:p>
        </p:txBody>
      </p:sp>
    </p:spTree>
    <p:extLst>
      <p:ext uri="{BB962C8B-B14F-4D97-AF65-F5344CB8AC3E}">
        <p14:creationId xmlns:p14="http://schemas.microsoft.com/office/powerpoint/2010/main" val="680107080"/>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868575437"/>
              </p:ext>
            </p:extLst>
          </p:nvPr>
        </p:nvGraphicFramePr>
        <p:xfrm>
          <a:off x="182599" y="458166"/>
          <a:ext cx="8181292" cy="5716896"/>
        </p:xfrm>
        <a:graphic>
          <a:graphicData uri="http://schemas.openxmlformats.org/presentationml/2006/ole">
            <mc:AlternateContent xmlns:mc="http://schemas.openxmlformats.org/markup-compatibility/2006">
              <mc:Choice xmlns:v="urn:schemas-microsoft-com:vml" Requires="v">
                <p:oleObj spid="_x0000_s94234" name="Graph" r:id="rId4" imgW="4153680" imgH="2901600" progId="Origin50.Graph">
                  <p:embed/>
                </p:oleObj>
              </mc:Choice>
              <mc:Fallback>
                <p:oleObj name="Graph" r:id="rId4" imgW="4153680" imgH="2901600" progId="Origin50.Graph">
                  <p:embed/>
                  <p:pic>
                    <p:nvPicPr>
                      <p:cNvPr id="0" name=""/>
                      <p:cNvPicPr/>
                      <p:nvPr/>
                    </p:nvPicPr>
                    <p:blipFill>
                      <a:blip r:embed="rId5"/>
                      <a:stretch>
                        <a:fillRect/>
                      </a:stretch>
                    </p:blipFill>
                    <p:spPr>
                      <a:xfrm>
                        <a:off x="182599" y="458166"/>
                        <a:ext cx="8181292" cy="5716896"/>
                      </a:xfrm>
                      <a:prstGeom prst="rect">
                        <a:avLst/>
                      </a:prstGeom>
                    </p:spPr>
                  </p:pic>
                </p:oleObj>
              </mc:Fallback>
            </mc:AlternateContent>
          </a:graphicData>
        </a:graphic>
      </p:graphicFrame>
      <p:sp>
        <p:nvSpPr>
          <p:cNvPr id="6" name="CasellaDiTesto 5"/>
          <p:cNvSpPr txBox="1"/>
          <p:nvPr/>
        </p:nvSpPr>
        <p:spPr>
          <a:xfrm>
            <a:off x="1628056" y="629072"/>
            <a:ext cx="5832648" cy="369332"/>
          </a:xfrm>
          <a:prstGeom prst="rect">
            <a:avLst/>
          </a:prstGeom>
          <a:noFill/>
        </p:spPr>
        <p:txBody>
          <a:bodyPr wrap="square" rtlCol="0">
            <a:spAutoFit/>
          </a:bodyPr>
          <a:lstStyle/>
          <a:p>
            <a:endParaRPr lang="it-IT" dirty="0"/>
          </a:p>
        </p:txBody>
      </p:sp>
      <p:sp>
        <p:nvSpPr>
          <p:cNvPr id="7" name="CasellaDiTesto 6"/>
          <p:cNvSpPr txBox="1"/>
          <p:nvPr/>
        </p:nvSpPr>
        <p:spPr>
          <a:xfrm>
            <a:off x="611560" y="201535"/>
            <a:ext cx="7416824" cy="738664"/>
          </a:xfrm>
          <a:prstGeom prst="rect">
            <a:avLst/>
          </a:prstGeom>
          <a:noFill/>
        </p:spPr>
        <p:txBody>
          <a:bodyPr wrap="square" rtlCol="0">
            <a:spAutoFit/>
          </a:bodyPr>
          <a:lstStyle/>
          <a:p>
            <a:r>
              <a:rPr lang="en-US" sz="2400" dirty="0" smtClean="0">
                <a:solidFill>
                  <a:schemeClr val="accent2"/>
                </a:solidFill>
              </a:rPr>
              <a:t>Fluorescence Spectra of  INW and </a:t>
            </a:r>
            <a:r>
              <a:rPr lang="en-US" sz="2400" dirty="0" smtClean="0">
                <a:solidFill>
                  <a:srgbClr val="FF0000"/>
                </a:solidFill>
              </a:rPr>
              <a:t>ICW (HC) </a:t>
            </a:r>
            <a:r>
              <a:rPr lang="en-US" sz="2400" dirty="0" smtClean="0">
                <a:solidFill>
                  <a:schemeClr val="accent2"/>
                </a:solidFill>
              </a:rPr>
              <a:t>and </a:t>
            </a:r>
            <a:r>
              <a:rPr lang="en-US" sz="2400" dirty="0" smtClean="0">
                <a:solidFill>
                  <a:schemeClr val="accent1"/>
                </a:solidFill>
              </a:rPr>
              <a:t>EDS</a:t>
            </a:r>
            <a:endParaRPr lang="en-US" sz="2400" dirty="0" smtClean="0">
              <a:solidFill>
                <a:srgbClr val="FF0000"/>
              </a:solidFill>
            </a:endParaRPr>
          </a:p>
          <a:p>
            <a:endParaRPr lang="en-US" dirty="0"/>
          </a:p>
        </p:txBody>
      </p:sp>
    </p:spTree>
    <p:extLst>
      <p:ext uri="{BB962C8B-B14F-4D97-AF65-F5344CB8AC3E}">
        <p14:creationId xmlns:p14="http://schemas.microsoft.com/office/powerpoint/2010/main" val="458489327"/>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71852968"/>
              </p:ext>
            </p:extLst>
          </p:nvPr>
        </p:nvGraphicFramePr>
        <p:xfrm>
          <a:off x="-828600" y="-243408"/>
          <a:ext cx="10729192" cy="7516261"/>
        </p:xfrm>
        <a:graphic>
          <a:graphicData uri="http://schemas.openxmlformats.org/presentationml/2006/ole">
            <mc:AlternateContent xmlns:mc="http://schemas.openxmlformats.org/markup-compatibility/2006">
              <mc:Choice xmlns:v="urn:schemas-microsoft-com:vml" Requires="v">
                <p:oleObj spid="_x0000_s80977" name="Graph" r:id="rId4" imgW="4092840" imgH="2866320" progId="Origin50.Graph">
                  <p:embed/>
                </p:oleObj>
              </mc:Choice>
              <mc:Fallback>
                <p:oleObj name="Graph" r:id="rId4" imgW="4092840" imgH="2866320" progId="Origin50.Graph">
                  <p:embed/>
                  <p:pic>
                    <p:nvPicPr>
                      <p:cNvPr id="0" name="Picture 47"/>
                      <p:cNvPicPr>
                        <a:picLocks noChangeAspect="1" noChangeArrowheads="1"/>
                      </p:cNvPicPr>
                      <p:nvPr/>
                    </p:nvPicPr>
                    <p:blipFill>
                      <a:blip r:embed="rId5"/>
                      <a:srcRect/>
                      <a:stretch>
                        <a:fillRect/>
                      </a:stretch>
                    </p:blipFill>
                    <p:spPr bwMode="auto">
                      <a:xfrm>
                        <a:off x="-828600" y="-243408"/>
                        <a:ext cx="10729192" cy="7516261"/>
                      </a:xfrm>
                      <a:prstGeom prst="rect">
                        <a:avLst/>
                      </a:prstGeom>
                      <a:noFill/>
                    </p:spPr>
                  </p:pic>
                </p:oleObj>
              </mc:Fallback>
            </mc:AlternateContent>
          </a:graphicData>
        </a:graphic>
      </p:graphicFrame>
      <p:sp>
        <p:nvSpPr>
          <p:cNvPr id="3" name="CasellaDiTesto 2"/>
          <p:cNvSpPr txBox="1"/>
          <p:nvPr/>
        </p:nvSpPr>
        <p:spPr>
          <a:xfrm>
            <a:off x="2411760" y="94016"/>
            <a:ext cx="4536504" cy="461665"/>
          </a:xfrm>
          <a:prstGeom prst="rect">
            <a:avLst/>
          </a:prstGeom>
          <a:noFill/>
        </p:spPr>
        <p:txBody>
          <a:bodyPr wrap="square" rtlCol="0">
            <a:spAutoFit/>
          </a:bodyPr>
          <a:lstStyle/>
          <a:p>
            <a:pPr algn="ctr"/>
            <a:r>
              <a:rPr lang="it-IT" sz="2400" dirty="0" smtClean="0">
                <a:solidFill>
                  <a:schemeClr val="accent2"/>
                </a:solidFill>
              </a:rPr>
              <a:t>Fluorescence Spectra of EDS</a:t>
            </a:r>
            <a:endParaRPr lang="it-IT" sz="2400" dirty="0">
              <a:solidFill>
                <a:schemeClr val="accent2"/>
              </a:solidFill>
            </a:endParaRPr>
          </a:p>
        </p:txBody>
      </p:sp>
    </p:spTree>
    <p:extLst>
      <p:ext uri="{BB962C8B-B14F-4D97-AF65-F5344CB8AC3E}">
        <p14:creationId xmlns:p14="http://schemas.microsoft.com/office/powerpoint/2010/main" val="1780256218"/>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7704856" cy="6186309"/>
          </a:xfrm>
          <a:prstGeom prst="rect">
            <a:avLst/>
          </a:prstGeom>
        </p:spPr>
        <p:txBody>
          <a:bodyPr wrap="square">
            <a:spAutoFit/>
          </a:bodyPr>
          <a:lstStyle/>
          <a:p>
            <a:pPr algn="ctr"/>
            <a:r>
              <a:rPr lang="en-US" sz="6600" dirty="0" smtClean="0">
                <a:solidFill>
                  <a:srgbClr val="FF0000"/>
                </a:solidFill>
              </a:rPr>
              <a:t>INW, ICW and EDS contain macromolecules that behave similarly to  biological macromolecules</a:t>
            </a:r>
            <a:endParaRPr lang="en-US" sz="6600" dirty="0">
              <a:solidFill>
                <a:srgbClr val="FF0000"/>
              </a:solidFill>
            </a:endParaRPr>
          </a:p>
        </p:txBody>
      </p:sp>
    </p:spTree>
    <p:extLst>
      <p:ext uri="{BB962C8B-B14F-4D97-AF65-F5344CB8AC3E}">
        <p14:creationId xmlns:p14="http://schemas.microsoft.com/office/powerpoint/2010/main" val="350636167"/>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07704" y="2204864"/>
            <a:ext cx="5256584" cy="1938992"/>
          </a:xfrm>
          <a:prstGeom prst="rect">
            <a:avLst/>
          </a:prstGeom>
          <a:noFill/>
        </p:spPr>
        <p:txBody>
          <a:bodyPr wrap="square" rtlCol="0">
            <a:spAutoFit/>
          </a:bodyPr>
          <a:lstStyle/>
          <a:p>
            <a:pPr algn="ctr"/>
            <a:r>
              <a:rPr lang="it-IT" sz="4000" dirty="0" smtClean="0">
                <a:solidFill>
                  <a:schemeClr val="accent2"/>
                </a:solidFill>
              </a:rPr>
              <a:t>Perturbed Water</a:t>
            </a:r>
          </a:p>
          <a:p>
            <a:pPr algn="ctr"/>
            <a:r>
              <a:rPr lang="it-IT" sz="4000" dirty="0" smtClean="0">
                <a:solidFill>
                  <a:schemeClr val="accent2"/>
                </a:solidFill>
              </a:rPr>
              <a:t>in the</a:t>
            </a:r>
          </a:p>
          <a:p>
            <a:pPr algn="ctr"/>
            <a:r>
              <a:rPr lang="it-IT" sz="4000" dirty="0" smtClean="0">
                <a:solidFill>
                  <a:schemeClr val="accent2"/>
                </a:solidFill>
              </a:rPr>
              <a:t>Solid State</a:t>
            </a:r>
            <a:endParaRPr lang="it-IT" sz="4000" dirty="0">
              <a:solidFill>
                <a:schemeClr val="accent2"/>
              </a:solidFill>
            </a:endParaRPr>
          </a:p>
        </p:txBody>
      </p:sp>
    </p:spTree>
    <p:extLst>
      <p:ext uri="{BB962C8B-B14F-4D97-AF65-F5344CB8AC3E}">
        <p14:creationId xmlns:p14="http://schemas.microsoft.com/office/powerpoint/2010/main" val="1499367863"/>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Elena\Pictures\Studio2\DSCN1915.JPG"/>
          <p:cNvPicPr>
            <a:picLocks noChangeAspect="1" noChangeArrowheads="1"/>
          </p:cNvPicPr>
          <p:nvPr/>
        </p:nvPicPr>
        <p:blipFill>
          <a:blip r:embed="rId3" cstate="print">
            <a:extLst>
              <a:ext uri="{28A0092B-C50C-407E-A947-70E740481C1C}">
                <a14:useLocalDpi xmlns:a14="http://schemas.microsoft.com/office/drawing/2010/main" val="0"/>
              </a:ext>
            </a:extLst>
          </a:blip>
          <a:srcRect l="57875" t="11151" b="30050"/>
          <a:stretch>
            <a:fillRect/>
          </a:stretch>
        </p:blipFill>
        <p:spPr bwMode="auto">
          <a:xfrm>
            <a:off x="1835696" y="116632"/>
            <a:ext cx="5616624" cy="587985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943708" y="116632"/>
            <a:ext cx="2376264" cy="461665"/>
          </a:xfrm>
          <a:prstGeom prst="rect">
            <a:avLst/>
          </a:prstGeom>
          <a:noFill/>
        </p:spPr>
        <p:txBody>
          <a:bodyPr wrap="square" rtlCol="0">
            <a:spAutoFit/>
          </a:bodyPr>
          <a:lstStyle/>
          <a:p>
            <a:r>
              <a:rPr lang="it-IT" sz="2400" dirty="0" smtClean="0">
                <a:solidFill>
                  <a:schemeClr val="accent3"/>
                </a:solidFill>
              </a:rPr>
              <a:t>INW</a:t>
            </a:r>
            <a:endParaRPr lang="it-IT" sz="2400" dirty="0">
              <a:solidFill>
                <a:schemeClr val="accent3"/>
              </a:solidFill>
            </a:endParaRPr>
          </a:p>
        </p:txBody>
      </p:sp>
    </p:spTree>
    <p:extLst>
      <p:ext uri="{BB962C8B-B14F-4D97-AF65-F5344CB8AC3E}">
        <p14:creationId xmlns:p14="http://schemas.microsoft.com/office/powerpoint/2010/main" val="396778154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85842"/>
            <a:ext cx="6624736" cy="2339102"/>
          </a:xfrm>
          <a:prstGeom prst="rect">
            <a:avLst/>
          </a:prstGeom>
        </p:spPr>
        <p:txBody>
          <a:bodyPr wrap="square">
            <a:spAutoFit/>
          </a:bodyPr>
          <a:lstStyle/>
          <a:p>
            <a:r>
              <a:rPr lang="en-US" sz="2800" dirty="0">
                <a:solidFill>
                  <a:schemeClr val="accent2"/>
                </a:solidFill>
                <a:latin typeface="+mj-lt"/>
              </a:rPr>
              <a:t>When a thing was new people said: </a:t>
            </a:r>
            <a:endParaRPr lang="en-US" sz="2800" dirty="0" smtClean="0">
              <a:solidFill>
                <a:schemeClr val="accent2"/>
              </a:solidFill>
              <a:latin typeface="+mj-lt"/>
            </a:endParaRPr>
          </a:p>
          <a:p>
            <a:r>
              <a:rPr lang="en-US" sz="2800" dirty="0" smtClean="0">
                <a:solidFill>
                  <a:srgbClr val="FF0000"/>
                </a:solidFill>
                <a:latin typeface="+mj-lt"/>
              </a:rPr>
              <a:t>"</a:t>
            </a:r>
            <a:r>
              <a:rPr lang="en-US" sz="2800" dirty="0">
                <a:solidFill>
                  <a:srgbClr val="FF0000"/>
                </a:solidFill>
                <a:latin typeface="+mj-lt"/>
              </a:rPr>
              <a:t>It is not true."</a:t>
            </a:r>
            <a:br>
              <a:rPr lang="en-US" sz="2800" dirty="0">
                <a:solidFill>
                  <a:srgbClr val="FF0000"/>
                </a:solidFill>
                <a:latin typeface="+mj-lt"/>
              </a:rPr>
            </a:br>
            <a:r>
              <a:rPr lang="en-US" sz="2400" dirty="0" smtClean="0">
                <a:solidFill>
                  <a:schemeClr val="accent2"/>
                </a:solidFill>
                <a:latin typeface="+mj-lt"/>
              </a:rPr>
              <a:t/>
            </a:r>
            <a:br>
              <a:rPr lang="en-US" sz="2400" dirty="0" smtClean="0">
                <a:solidFill>
                  <a:schemeClr val="accent2"/>
                </a:solidFill>
                <a:latin typeface="+mj-lt"/>
              </a:rPr>
            </a:br>
            <a:r>
              <a:rPr lang="en-US" sz="2400" dirty="0">
                <a:solidFill>
                  <a:schemeClr val="accent2"/>
                </a:solidFill>
              </a:rPr>
              <a:t/>
            </a:r>
            <a:br>
              <a:rPr lang="en-US" sz="2400" dirty="0">
                <a:solidFill>
                  <a:schemeClr val="accent2"/>
                </a:solidFill>
              </a:rPr>
            </a:br>
            <a:r>
              <a:rPr lang="en-US" dirty="0" smtClean="0"/>
              <a:t/>
            </a:r>
            <a:br>
              <a:rPr lang="en-US" dirty="0" smtClean="0"/>
            </a:br>
            <a:endParaRPr lang="it-IT" sz="2400" dirty="0">
              <a:solidFill>
                <a:schemeClr val="accent2"/>
              </a:solidFill>
            </a:endParaRPr>
          </a:p>
        </p:txBody>
      </p:sp>
      <p:sp>
        <p:nvSpPr>
          <p:cNvPr id="4" name="CasellaDiTesto 3"/>
          <p:cNvSpPr txBox="1"/>
          <p:nvPr/>
        </p:nvSpPr>
        <p:spPr>
          <a:xfrm>
            <a:off x="179512" y="3986004"/>
            <a:ext cx="8712968" cy="1384995"/>
          </a:xfrm>
          <a:prstGeom prst="rect">
            <a:avLst/>
          </a:prstGeom>
          <a:noFill/>
        </p:spPr>
        <p:txBody>
          <a:bodyPr wrap="square" rtlCol="0">
            <a:spAutoFit/>
          </a:bodyPr>
          <a:lstStyle/>
          <a:p>
            <a:r>
              <a:rPr lang="en-US" sz="2800" dirty="0">
                <a:solidFill>
                  <a:schemeClr val="accent2"/>
                </a:solidFill>
              </a:rPr>
              <a:t>and when its importance could not be denied, people said</a:t>
            </a:r>
            <a:r>
              <a:rPr lang="en-US" sz="2800" dirty="0" smtClean="0">
                <a:solidFill>
                  <a:schemeClr val="accent2"/>
                </a:solidFill>
              </a:rPr>
              <a:t>:</a:t>
            </a:r>
          </a:p>
          <a:p>
            <a:r>
              <a:rPr lang="en-US" sz="2800" dirty="0" smtClean="0">
                <a:solidFill>
                  <a:srgbClr val="FF0000"/>
                </a:solidFill>
              </a:rPr>
              <a:t>"Anyway, it is not new."</a:t>
            </a:r>
            <a:br>
              <a:rPr lang="en-US" sz="2800" dirty="0" smtClean="0">
                <a:solidFill>
                  <a:srgbClr val="FF0000"/>
                </a:solidFill>
              </a:rPr>
            </a:br>
            <a:endParaRPr lang="it-IT" sz="2800" dirty="0">
              <a:solidFill>
                <a:srgbClr val="FF0000"/>
              </a:solidFill>
            </a:endParaRPr>
          </a:p>
        </p:txBody>
      </p:sp>
      <p:sp>
        <p:nvSpPr>
          <p:cNvPr id="6" name="CasellaDiTesto 5"/>
          <p:cNvSpPr txBox="1"/>
          <p:nvPr/>
        </p:nvSpPr>
        <p:spPr>
          <a:xfrm>
            <a:off x="4177786" y="5370999"/>
            <a:ext cx="3600400" cy="523220"/>
          </a:xfrm>
          <a:prstGeom prst="rect">
            <a:avLst/>
          </a:prstGeom>
          <a:noFill/>
        </p:spPr>
        <p:txBody>
          <a:bodyPr wrap="square" rtlCol="0">
            <a:spAutoFit/>
          </a:bodyPr>
          <a:lstStyle/>
          <a:p>
            <a:r>
              <a:rPr lang="en-US" sz="2800" dirty="0" smtClean="0">
                <a:solidFill>
                  <a:schemeClr val="accent2"/>
                </a:solidFill>
              </a:rPr>
              <a:t>William James</a:t>
            </a:r>
            <a:endParaRPr lang="it-IT" sz="2800" dirty="0">
              <a:solidFill>
                <a:schemeClr val="accent2"/>
              </a:solidFill>
            </a:endParaRPr>
          </a:p>
        </p:txBody>
      </p:sp>
      <p:sp>
        <p:nvSpPr>
          <p:cNvPr id="7" name="CasellaDiTesto 6"/>
          <p:cNvSpPr txBox="1"/>
          <p:nvPr/>
        </p:nvSpPr>
        <p:spPr>
          <a:xfrm>
            <a:off x="179512" y="2263051"/>
            <a:ext cx="7740860" cy="1661993"/>
          </a:xfrm>
          <a:prstGeom prst="rect">
            <a:avLst/>
          </a:prstGeom>
          <a:noFill/>
        </p:spPr>
        <p:txBody>
          <a:bodyPr wrap="square" rtlCol="0">
            <a:spAutoFit/>
          </a:bodyPr>
          <a:lstStyle/>
          <a:p>
            <a:r>
              <a:rPr lang="en-US" sz="2800" dirty="0">
                <a:solidFill>
                  <a:schemeClr val="accent2"/>
                </a:solidFill>
              </a:rPr>
              <a:t>Later, when its truth became obvious, people said: </a:t>
            </a:r>
          </a:p>
          <a:p>
            <a:r>
              <a:rPr lang="en-US" sz="2800" dirty="0">
                <a:solidFill>
                  <a:srgbClr val="FF0000"/>
                </a:solidFill>
              </a:rPr>
              <a:t>"Anyway, it is not important,"</a:t>
            </a:r>
            <a:br>
              <a:rPr lang="en-US" sz="2800" dirty="0">
                <a:solidFill>
                  <a:srgbClr val="FF0000"/>
                </a:solidFill>
              </a:rPr>
            </a:br>
            <a:endParaRPr lang="it-IT" sz="2800" dirty="0">
              <a:solidFill>
                <a:srgbClr val="FF0000"/>
              </a:solidFill>
            </a:endParaRPr>
          </a:p>
          <a:p>
            <a:endParaRPr lang="it-IT" dirty="0"/>
          </a:p>
        </p:txBody>
      </p:sp>
    </p:spTree>
    <p:extLst>
      <p:ext uri="{BB962C8B-B14F-4D97-AF65-F5344CB8AC3E}">
        <p14:creationId xmlns:p14="http://schemas.microsoft.com/office/powerpoint/2010/main" val="11769164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92696"/>
            <a:ext cx="1152128" cy="369332"/>
          </a:xfrm>
          <a:prstGeom prst="rect">
            <a:avLst/>
          </a:prstGeom>
          <a:noFill/>
        </p:spPr>
        <p:txBody>
          <a:bodyPr wrap="square" rtlCol="0">
            <a:spAutoFit/>
          </a:bodyPr>
          <a:lstStyle/>
          <a:p>
            <a:r>
              <a:rPr lang="it-IT" dirty="0" smtClean="0">
                <a:solidFill>
                  <a:srgbClr val="FF0000"/>
                </a:solidFill>
              </a:rPr>
              <a:t>ICW   HC</a:t>
            </a:r>
            <a:endParaRPr lang="it-IT" dirty="0">
              <a:solidFill>
                <a:srgbClr val="FF0000"/>
              </a:solidFill>
            </a:endParaRPr>
          </a:p>
        </p:txBody>
      </p:sp>
      <p:pic>
        <p:nvPicPr>
          <p:cNvPr id="158721" name="Picture 1"/>
          <p:cNvPicPr>
            <a:picLocks noChangeAspect="1" noChangeArrowheads="1"/>
          </p:cNvPicPr>
          <p:nvPr/>
        </p:nvPicPr>
        <p:blipFill>
          <a:blip r:embed="rId3" cstate="print"/>
          <a:srcRect/>
          <a:stretch>
            <a:fillRect/>
          </a:stretch>
        </p:blipFill>
        <p:spPr bwMode="auto">
          <a:xfrm>
            <a:off x="323528" y="548680"/>
            <a:ext cx="8388424" cy="5832648"/>
          </a:xfrm>
          <a:prstGeom prst="rect">
            <a:avLst/>
          </a:prstGeom>
          <a:noFill/>
          <a:ln w="9525">
            <a:noFill/>
            <a:miter lim="800000"/>
            <a:headEnd/>
            <a:tailEnd/>
          </a:ln>
          <a:effectLst/>
        </p:spPr>
      </p:pic>
      <p:sp>
        <p:nvSpPr>
          <p:cNvPr id="4" name="CasellaDiTesto 3"/>
          <p:cNvSpPr txBox="1"/>
          <p:nvPr/>
        </p:nvSpPr>
        <p:spPr>
          <a:xfrm>
            <a:off x="611560" y="5301208"/>
            <a:ext cx="1296144" cy="369332"/>
          </a:xfrm>
          <a:prstGeom prst="rect">
            <a:avLst/>
          </a:prstGeom>
          <a:noFill/>
        </p:spPr>
        <p:txBody>
          <a:bodyPr wrap="square" rtlCol="0">
            <a:spAutoFit/>
          </a:bodyPr>
          <a:lstStyle/>
          <a:p>
            <a:r>
              <a:rPr lang="it-IT" dirty="0" smtClean="0">
                <a:solidFill>
                  <a:schemeClr val="bg1"/>
                </a:solidFill>
              </a:rPr>
              <a:t>ICW   HC</a:t>
            </a:r>
            <a:endParaRPr lang="it-IT" dirty="0">
              <a:solidFill>
                <a:schemeClr val="bg1"/>
              </a:solidFill>
            </a:endParaRPr>
          </a:p>
        </p:txBody>
      </p:sp>
    </p:spTree>
    <p:extLst>
      <p:ext uri="{BB962C8B-B14F-4D97-AF65-F5344CB8AC3E}">
        <p14:creationId xmlns:p14="http://schemas.microsoft.com/office/powerpoint/2010/main" val="191451937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Elena\Pictures\Foto Campioni\2014-04-14 10.46.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04" t="26971" r="26176" b="28585"/>
          <a:stretch/>
        </p:blipFill>
        <p:spPr bwMode="auto">
          <a:xfrm>
            <a:off x="297601" y="167236"/>
            <a:ext cx="8496944" cy="6489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90785" y="5518558"/>
            <a:ext cx="1512168" cy="523220"/>
          </a:xfrm>
          <a:prstGeom prst="rect">
            <a:avLst/>
          </a:prstGeom>
          <a:noFill/>
        </p:spPr>
        <p:txBody>
          <a:bodyPr wrap="square" rtlCol="0">
            <a:spAutoFit/>
          </a:bodyPr>
          <a:lstStyle/>
          <a:p>
            <a:pPr algn="ctr"/>
            <a:r>
              <a:rPr lang="it-IT" sz="2800" dirty="0" smtClean="0">
                <a:solidFill>
                  <a:schemeClr val="bg1"/>
                </a:solidFill>
              </a:rPr>
              <a:t>EDS</a:t>
            </a:r>
            <a:endParaRPr lang="it-IT" sz="2800" dirty="0">
              <a:solidFill>
                <a:schemeClr val="bg1"/>
              </a:solidFill>
            </a:endParaRPr>
          </a:p>
        </p:txBody>
      </p:sp>
    </p:spTree>
    <p:extLst>
      <p:ext uri="{BB962C8B-B14F-4D97-AF65-F5344CB8AC3E}">
        <p14:creationId xmlns:p14="http://schemas.microsoft.com/office/powerpoint/2010/main" val="1275318637"/>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0152" y="1585366"/>
            <a:ext cx="8016304" cy="1938992"/>
          </a:xfrm>
          <a:prstGeom prst="rect">
            <a:avLst/>
          </a:prstGeom>
        </p:spPr>
        <p:txBody>
          <a:bodyPr wrap="square">
            <a:spAutoFit/>
          </a:bodyPr>
          <a:lstStyle/>
          <a:p>
            <a:r>
              <a:rPr lang="en-US" sz="4000" dirty="0" smtClean="0">
                <a:solidFill>
                  <a:srgbClr val="FF0000"/>
                </a:solidFill>
              </a:rPr>
              <a:t>Of course if we freeze-dry </a:t>
            </a:r>
            <a:r>
              <a:rPr lang="en-US" sz="4000" dirty="0" err="1" smtClean="0">
                <a:solidFill>
                  <a:srgbClr val="FF0000"/>
                </a:solidFill>
              </a:rPr>
              <a:t>bidistilled</a:t>
            </a:r>
            <a:r>
              <a:rPr lang="en-US" sz="4000" dirty="0" smtClean="0">
                <a:solidFill>
                  <a:srgbClr val="FF0000"/>
                </a:solidFill>
              </a:rPr>
              <a:t> water ( </a:t>
            </a:r>
            <a:r>
              <a:rPr lang="en-US" sz="4000" dirty="0" err="1" smtClean="0">
                <a:solidFill>
                  <a:srgbClr val="FF0000"/>
                </a:solidFill>
              </a:rPr>
              <a:t>milli</a:t>
            </a:r>
            <a:r>
              <a:rPr lang="en-US" sz="4000" dirty="0" smtClean="0">
                <a:solidFill>
                  <a:srgbClr val="FF0000"/>
                </a:solidFill>
              </a:rPr>
              <a:t>-Q ) there  remains no visible solid residue</a:t>
            </a:r>
            <a:endParaRPr lang="en-US" sz="4000" dirty="0">
              <a:solidFill>
                <a:srgbClr val="FF0000"/>
              </a:solidFill>
            </a:endParaRPr>
          </a:p>
        </p:txBody>
      </p:sp>
    </p:spTree>
    <p:extLst>
      <p:ext uri="{BB962C8B-B14F-4D97-AF65-F5344CB8AC3E}">
        <p14:creationId xmlns:p14="http://schemas.microsoft.com/office/powerpoint/2010/main" val="388147916"/>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997073"/>
            <a:ext cx="7632848" cy="4401205"/>
          </a:xfrm>
          <a:prstGeom prst="rect">
            <a:avLst/>
          </a:prstGeom>
          <a:noFill/>
        </p:spPr>
        <p:txBody>
          <a:bodyPr wrap="square" rtlCol="0">
            <a:spAutoFit/>
          </a:bodyPr>
          <a:lstStyle/>
          <a:p>
            <a:r>
              <a:rPr lang="en-US" sz="2800" dirty="0" smtClean="0">
                <a:solidFill>
                  <a:schemeClr val="accent2"/>
                </a:solidFill>
              </a:rPr>
              <a:t>A new solid material was obtained, whose chemical composition is Hydrogen and Oxygen. </a:t>
            </a:r>
          </a:p>
          <a:p>
            <a:endParaRPr lang="en-US" sz="2800" dirty="0" smtClean="0">
              <a:solidFill>
                <a:schemeClr val="accent2"/>
              </a:solidFill>
            </a:endParaRPr>
          </a:p>
          <a:p>
            <a:r>
              <a:rPr lang="en-US" sz="2800" dirty="0">
                <a:solidFill>
                  <a:schemeClr val="accent2"/>
                </a:solidFill>
              </a:rPr>
              <a:t>It is stable as solid at room pressure and temperature.</a:t>
            </a:r>
          </a:p>
          <a:p>
            <a:endParaRPr lang="en-US" sz="2800" dirty="0" smtClean="0">
              <a:solidFill>
                <a:schemeClr val="accent2"/>
              </a:solidFill>
            </a:endParaRPr>
          </a:p>
          <a:p>
            <a:r>
              <a:rPr lang="en-US" sz="2800" dirty="0" smtClean="0">
                <a:solidFill>
                  <a:schemeClr val="accent2"/>
                </a:solidFill>
              </a:rPr>
              <a:t>Probably it </a:t>
            </a:r>
            <a:r>
              <a:rPr lang="en-US" sz="2800" dirty="0">
                <a:solidFill>
                  <a:schemeClr val="accent2"/>
                </a:solidFill>
              </a:rPr>
              <a:t>is </a:t>
            </a:r>
            <a:r>
              <a:rPr lang="en-US" sz="2800" dirty="0" smtClean="0">
                <a:solidFill>
                  <a:schemeClr val="accent2"/>
                </a:solidFill>
              </a:rPr>
              <a:t>a new phase </a:t>
            </a:r>
            <a:r>
              <a:rPr lang="en-US" sz="2800" dirty="0">
                <a:solidFill>
                  <a:schemeClr val="accent2"/>
                </a:solidFill>
              </a:rPr>
              <a:t>of </a:t>
            </a:r>
            <a:r>
              <a:rPr lang="en-US" sz="2800" dirty="0" smtClean="0">
                <a:solidFill>
                  <a:schemeClr val="accent2"/>
                </a:solidFill>
              </a:rPr>
              <a:t>water</a:t>
            </a:r>
            <a:r>
              <a:rPr lang="en-US" sz="2800" dirty="0">
                <a:solidFill>
                  <a:schemeClr val="accent2"/>
                </a:solidFill>
              </a:rPr>
              <a:t>: </a:t>
            </a:r>
            <a:r>
              <a:rPr lang="en-US" sz="2800" dirty="0" smtClean="0">
                <a:solidFill>
                  <a:schemeClr val="accent2"/>
                </a:solidFill>
              </a:rPr>
              <a:t>the </a:t>
            </a:r>
            <a:r>
              <a:rPr lang="en-US" sz="2800" dirty="0">
                <a:solidFill>
                  <a:schemeClr val="accent2"/>
                </a:solidFill>
              </a:rPr>
              <a:t>fifth</a:t>
            </a:r>
          </a:p>
          <a:p>
            <a:endParaRPr lang="en-US" sz="2800" dirty="0" smtClean="0">
              <a:solidFill>
                <a:srgbClr val="FF0000"/>
              </a:solidFill>
            </a:endParaRPr>
          </a:p>
          <a:p>
            <a:r>
              <a:rPr lang="en-US" sz="2800" dirty="0" smtClean="0">
                <a:solidFill>
                  <a:srgbClr val="FF0000"/>
                </a:solidFill>
              </a:rPr>
              <a:t>Perturbed waters contain macromolecules </a:t>
            </a:r>
            <a:r>
              <a:rPr lang="en-US" sz="2800" dirty="0">
                <a:solidFill>
                  <a:srgbClr val="FF0000"/>
                </a:solidFill>
              </a:rPr>
              <a:t>that </a:t>
            </a:r>
            <a:r>
              <a:rPr lang="en-US" sz="2800" dirty="0" smtClean="0">
                <a:solidFill>
                  <a:srgbClr val="FF0000"/>
                </a:solidFill>
              </a:rPr>
              <a:t>behave </a:t>
            </a:r>
            <a:r>
              <a:rPr lang="en-US" sz="2800" dirty="0">
                <a:solidFill>
                  <a:srgbClr val="FF0000"/>
                </a:solidFill>
              </a:rPr>
              <a:t>similarly to </a:t>
            </a:r>
            <a:r>
              <a:rPr lang="en-US" sz="2800" dirty="0" smtClean="0">
                <a:solidFill>
                  <a:srgbClr val="FF0000"/>
                </a:solidFill>
              </a:rPr>
              <a:t>biological macromolecules</a:t>
            </a:r>
            <a:endParaRPr lang="en-US" sz="2800" dirty="0">
              <a:solidFill>
                <a:schemeClr val="accent2"/>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7624" y="1484784"/>
            <a:ext cx="6192688" cy="2677656"/>
          </a:xfrm>
          <a:prstGeom prst="rect">
            <a:avLst/>
          </a:prstGeom>
        </p:spPr>
        <p:txBody>
          <a:bodyPr wrap="square">
            <a:spAutoFit/>
          </a:bodyPr>
          <a:lstStyle/>
          <a:p>
            <a:r>
              <a:rPr lang="it-IT" sz="2400" dirty="0" smtClean="0">
                <a:solidFill>
                  <a:schemeClr val="accent2"/>
                </a:solidFill>
              </a:rPr>
              <a:t>” </a:t>
            </a:r>
            <a:r>
              <a:rPr lang="en-GB" sz="2400" dirty="0">
                <a:solidFill>
                  <a:schemeClr val="accent2"/>
                </a:solidFill>
              </a:rPr>
              <a:t>In all </a:t>
            </a:r>
            <a:r>
              <a:rPr lang="en-GB" sz="2400" dirty="0">
                <a:solidFill>
                  <a:srgbClr val="FF0000"/>
                </a:solidFill>
              </a:rPr>
              <a:t>important transactions</a:t>
            </a:r>
            <a:r>
              <a:rPr lang="en-GB" sz="2400" dirty="0">
                <a:solidFill>
                  <a:schemeClr val="accent2"/>
                </a:solidFill>
              </a:rPr>
              <a:t> of life we have to take a leap in the dark</a:t>
            </a:r>
            <a:r>
              <a:rPr lang="en-GB" sz="2400" dirty="0" smtClean="0">
                <a:solidFill>
                  <a:schemeClr val="accent2"/>
                </a:solidFill>
              </a:rPr>
              <a:t>....</a:t>
            </a:r>
            <a:r>
              <a:rPr lang="it-IT" sz="2400" dirty="0" smtClean="0">
                <a:solidFill>
                  <a:schemeClr val="accent2"/>
                </a:solidFill>
              </a:rPr>
              <a:t>”</a:t>
            </a:r>
          </a:p>
          <a:p>
            <a:endParaRPr lang="it-IT" sz="2400" dirty="0" smtClean="0">
              <a:solidFill>
                <a:schemeClr val="accent2"/>
              </a:solidFill>
            </a:endParaRPr>
          </a:p>
          <a:p>
            <a:endParaRPr lang="it-IT" sz="2400" dirty="0" smtClean="0">
              <a:solidFill>
                <a:schemeClr val="accent2"/>
              </a:solidFill>
            </a:endParaRPr>
          </a:p>
          <a:p>
            <a:r>
              <a:rPr lang="it-IT" sz="2400" dirty="0" smtClean="0">
                <a:solidFill>
                  <a:schemeClr val="accent2"/>
                </a:solidFill>
              </a:rPr>
              <a:t>                                                      </a:t>
            </a:r>
            <a:r>
              <a:rPr lang="en-US" sz="2400" dirty="0" smtClean="0">
                <a:solidFill>
                  <a:schemeClr val="accent2"/>
                </a:solidFill>
              </a:rPr>
              <a:t>William </a:t>
            </a:r>
            <a:r>
              <a:rPr lang="en-US" sz="2400" dirty="0">
                <a:solidFill>
                  <a:schemeClr val="accent2"/>
                </a:solidFill>
              </a:rPr>
              <a:t>James</a:t>
            </a:r>
            <a:endParaRPr lang="it-IT" sz="2400" dirty="0">
              <a:solidFill>
                <a:schemeClr val="accent2"/>
              </a:solidFill>
            </a:endParaRPr>
          </a:p>
          <a:p>
            <a:r>
              <a:rPr lang="it-IT" sz="2400" dirty="0" smtClean="0">
                <a:solidFill>
                  <a:schemeClr val="accent2"/>
                </a:solidFill>
              </a:rPr>
              <a:t> </a:t>
            </a:r>
            <a:endParaRPr lang="it-IT" sz="2400" dirty="0">
              <a:solidFill>
                <a:schemeClr val="accent2"/>
              </a:solidFill>
            </a:endParaRPr>
          </a:p>
          <a:p>
            <a:endParaRPr lang="it-IT" sz="2400" dirty="0">
              <a:solidFill>
                <a:schemeClr val="accent2"/>
              </a:solidFill>
            </a:endParaRPr>
          </a:p>
        </p:txBody>
      </p:sp>
    </p:spTree>
    <p:extLst>
      <p:ext uri="{BB962C8B-B14F-4D97-AF65-F5344CB8AC3E}">
        <p14:creationId xmlns:p14="http://schemas.microsoft.com/office/powerpoint/2010/main" val="41024324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sellaDiTesto 1"/>
          <p:cNvSpPr txBox="1">
            <a:spLocks noChangeArrowheads="1"/>
          </p:cNvSpPr>
          <p:nvPr/>
        </p:nvSpPr>
        <p:spPr bwMode="auto">
          <a:xfrm>
            <a:off x="1043608" y="2420938"/>
            <a:ext cx="66246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Times New Roman" pitchFamily="18" charset="0"/>
                <a:cs typeface="Arial" charset="0"/>
              </a:defRPr>
            </a:lvl1pPr>
            <a:lvl2pPr marL="742950" indent="-285750" eaLnBrk="0" hangingPunct="0">
              <a:defRPr b="1" i="1">
                <a:solidFill>
                  <a:schemeClr val="tx1"/>
                </a:solidFill>
                <a:latin typeface="Times New Roman" pitchFamily="18" charset="0"/>
                <a:cs typeface="Arial" charset="0"/>
              </a:defRPr>
            </a:lvl2pPr>
            <a:lvl3pPr marL="1143000" indent="-228600" eaLnBrk="0" hangingPunct="0">
              <a:defRPr b="1" i="1">
                <a:solidFill>
                  <a:schemeClr val="tx1"/>
                </a:solidFill>
                <a:latin typeface="Times New Roman" pitchFamily="18" charset="0"/>
                <a:cs typeface="Arial" charset="0"/>
              </a:defRPr>
            </a:lvl3pPr>
            <a:lvl4pPr marL="1600200" indent="-228600" eaLnBrk="0" hangingPunct="0">
              <a:defRPr b="1" i="1">
                <a:solidFill>
                  <a:schemeClr val="tx1"/>
                </a:solidFill>
                <a:latin typeface="Times New Roman" pitchFamily="18" charset="0"/>
                <a:cs typeface="Arial" charset="0"/>
              </a:defRPr>
            </a:lvl4pPr>
            <a:lvl5pPr marL="2057400" indent="-228600" eaLnBrk="0" hangingPunct="0">
              <a:defRPr b="1" i="1">
                <a:solidFill>
                  <a:schemeClr val="tx1"/>
                </a:solidFill>
                <a:latin typeface="Times New Roman" pitchFamily="18" charset="0"/>
                <a:cs typeface="Arial" charset="0"/>
              </a:defRPr>
            </a:lvl5pPr>
            <a:lvl6pPr marL="2514600" indent="-228600" eaLnBrk="0" fontAlgn="base" hangingPunct="0">
              <a:spcBef>
                <a:spcPct val="0"/>
              </a:spcBef>
              <a:spcAft>
                <a:spcPct val="0"/>
              </a:spcAft>
              <a:defRPr b="1" i="1">
                <a:solidFill>
                  <a:schemeClr val="tx1"/>
                </a:solidFill>
                <a:latin typeface="Times New Roman" pitchFamily="18" charset="0"/>
                <a:cs typeface="Arial" charset="0"/>
              </a:defRPr>
            </a:lvl6pPr>
            <a:lvl7pPr marL="2971800" indent="-228600" eaLnBrk="0" fontAlgn="base" hangingPunct="0">
              <a:spcBef>
                <a:spcPct val="0"/>
              </a:spcBef>
              <a:spcAft>
                <a:spcPct val="0"/>
              </a:spcAft>
              <a:defRPr b="1" i="1">
                <a:solidFill>
                  <a:schemeClr val="tx1"/>
                </a:solidFill>
                <a:latin typeface="Times New Roman" pitchFamily="18" charset="0"/>
                <a:cs typeface="Arial" charset="0"/>
              </a:defRPr>
            </a:lvl7pPr>
            <a:lvl8pPr marL="3429000" indent="-228600" eaLnBrk="0" fontAlgn="base" hangingPunct="0">
              <a:spcBef>
                <a:spcPct val="0"/>
              </a:spcBef>
              <a:spcAft>
                <a:spcPct val="0"/>
              </a:spcAft>
              <a:defRPr b="1" i="1">
                <a:solidFill>
                  <a:schemeClr val="tx1"/>
                </a:solidFill>
                <a:latin typeface="Times New Roman" pitchFamily="18" charset="0"/>
                <a:cs typeface="Arial" charset="0"/>
              </a:defRPr>
            </a:lvl8pPr>
            <a:lvl9pPr marL="3886200" indent="-228600" eaLnBrk="0" fontAlgn="base" hangingPunct="0">
              <a:spcBef>
                <a:spcPct val="0"/>
              </a:spcBef>
              <a:spcAft>
                <a:spcPct val="0"/>
              </a:spcAft>
              <a:defRPr b="1" i="1">
                <a:solidFill>
                  <a:schemeClr val="tx1"/>
                </a:solidFill>
                <a:latin typeface="Times New Roman" pitchFamily="18" charset="0"/>
                <a:cs typeface="Arial" charset="0"/>
              </a:defRPr>
            </a:lvl9pPr>
          </a:lstStyle>
          <a:p>
            <a:pPr algn="ctr" eaLnBrk="1" hangingPunct="1"/>
            <a:r>
              <a:rPr lang="it-IT" sz="4400" dirty="0">
                <a:solidFill>
                  <a:schemeClr val="accent2"/>
                </a:solidFill>
              </a:rPr>
              <a:t>Thank </a:t>
            </a:r>
            <a:r>
              <a:rPr lang="it-IT" sz="4400" dirty="0" smtClean="0">
                <a:solidFill>
                  <a:schemeClr val="accent2"/>
                </a:solidFill>
              </a:rPr>
              <a:t>you</a:t>
            </a:r>
          </a:p>
          <a:p>
            <a:pPr algn="ctr" eaLnBrk="1" hangingPunct="1"/>
            <a:r>
              <a:rPr lang="it-IT" sz="4400" dirty="0" smtClean="0">
                <a:solidFill>
                  <a:schemeClr val="accent2"/>
                </a:solidFill>
              </a:rPr>
              <a:t>for your attention</a:t>
            </a:r>
            <a:endParaRPr lang="it-IT" sz="4400" dirty="0">
              <a:solidFill>
                <a:schemeClr val="accent2"/>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ppt_x"/>
                                          </p:val>
                                        </p:tav>
                                        <p:tav tm="100000">
                                          <p:val>
                                            <p:strVal val="#ppt_x"/>
                                          </p:val>
                                        </p:tav>
                                      </p:tavLst>
                                    </p:anim>
                                    <p:anim calcmode="lin" valueType="num">
                                      <p:cBhvr additive="base">
                                        <p:cTn id="8"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302356910"/>
              </p:ext>
            </p:extLst>
          </p:nvPr>
        </p:nvGraphicFramePr>
        <p:xfrm>
          <a:off x="611560" y="908720"/>
          <a:ext cx="7200800" cy="5742411"/>
        </p:xfrm>
        <a:graphic>
          <a:graphicData uri="http://schemas.openxmlformats.org/presentationml/2006/ole">
            <mc:AlternateContent xmlns:mc="http://schemas.openxmlformats.org/markup-compatibility/2006">
              <mc:Choice xmlns:v="urn:schemas-microsoft-com:vml" Requires="v">
                <p:oleObj spid="_x0000_s85065" name="Graph" r:id="rId4" imgW="4092854" imgH="2866339" progId="Origin50.Graph">
                  <p:embed/>
                </p:oleObj>
              </mc:Choice>
              <mc:Fallback>
                <p:oleObj name="Graph" r:id="rId4" imgW="4092854" imgH="2866339" progId="Origin50.Graph">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908720"/>
                        <a:ext cx="7200800" cy="57424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p:nvSpPr>
        <p:spPr>
          <a:xfrm>
            <a:off x="1835696" y="404664"/>
            <a:ext cx="4752528" cy="461665"/>
          </a:xfrm>
          <a:prstGeom prst="rect">
            <a:avLst/>
          </a:prstGeom>
          <a:noFill/>
        </p:spPr>
        <p:txBody>
          <a:bodyPr wrap="square" rtlCol="0">
            <a:spAutoFit/>
          </a:bodyPr>
          <a:lstStyle/>
          <a:p>
            <a:pPr algn="ctr"/>
            <a:r>
              <a:rPr lang="it-IT" sz="2400" dirty="0" err="1" smtClean="0">
                <a:solidFill>
                  <a:schemeClr val="accent2"/>
                </a:solidFill>
              </a:rPr>
              <a:t>Denaturation</a:t>
            </a:r>
            <a:r>
              <a:rPr lang="it-IT" sz="2400" dirty="0" smtClean="0">
                <a:solidFill>
                  <a:schemeClr val="accent2"/>
                </a:solidFill>
              </a:rPr>
              <a:t> INW</a:t>
            </a:r>
            <a:endParaRPr lang="it-IT" sz="2400" dirty="0">
              <a:solidFill>
                <a:schemeClr val="accent2"/>
              </a:solidFill>
            </a:endParaRPr>
          </a:p>
        </p:txBody>
      </p:sp>
    </p:spTree>
    <p:extLst>
      <p:ext uri="{BB962C8B-B14F-4D97-AF65-F5344CB8AC3E}">
        <p14:creationId xmlns:p14="http://schemas.microsoft.com/office/powerpoint/2010/main" val="27978381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374529251"/>
              </p:ext>
            </p:extLst>
          </p:nvPr>
        </p:nvGraphicFramePr>
        <p:xfrm>
          <a:off x="246882" y="836712"/>
          <a:ext cx="8641978" cy="5823843"/>
        </p:xfrm>
        <a:graphic>
          <a:graphicData uri="http://schemas.openxmlformats.org/presentationml/2006/ole">
            <mc:AlternateContent xmlns:mc="http://schemas.openxmlformats.org/markup-compatibility/2006">
              <mc:Choice xmlns:v="urn:schemas-microsoft-com:vml" Requires="v">
                <p:oleObj spid="_x0000_s86089" name="Graph" r:id="rId4" imgW="4133088" imgH="2901696" progId="Origin50.Graph">
                  <p:embed/>
                </p:oleObj>
              </mc:Choice>
              <mc:Fallback>
                <p:oleObj name="Graph" r:id="rId4" imgW="4133088" imgH="2901696" progId="Origin50.Graph">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82" y="836712"/>
                        <a:ext cx="8641978" cy="5823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p:nvSpPr>
        <p:spPr>
          <a:xfrm>
            <a:off x="2051720" y="332656"/>
            <a:ext cx="4104456" cy="461665"/>
          </a:xfrm>
          <a:prstGeom prst="rect">
            <a:avLst/>
          </a:prstGeom>
          <a:noFill/>
        </p:spPr>
        <p:txBody>
          <a:bodyPr wrap="square" rtlCol="0">
            <a:spAutoFit/>
          </a:bodyPr>
          <a:lstStyle/>
          <a:p>
            <a:pPr algn="ctr"/>
            <a:r>
              <a:rPr lang="it-IT" sz="2400" dirty="0" err="1" smtClean="0">
                <a:solidFill>
                  <a:schemeClr val="accent2"/>
                </a:solidFill>
              </a:rPr>
              <a:t>Denaturation</a:t>
            </a:r>
            <a:r>
              <a:rPr lang="it-IT" sz="2400" dirty="0" smtClean="0">
                <a:solidFill>
                  <a:schemeClr val="accent2"/>
                </a:solidFill>
              </a:rPr>
              <a:t> in a </a:t>
            </a:r>
            <a:r>
              <a:rPr lang="it-IT" sz="2400" dirty="0" err="1" smtClean="0">
                <a:solidFill>
                  <a:schemeClr val="accent2"/>
                </a:solidFill>
              </a:rPr>
              <a:t>stove</a:t>
            </a:r>
            <a:endParaRPr lang="it-IT" sz="2400" dirty="0">
              <a:solidFill>
                <a:schemeClr val="accent2"/>
              </a:solidFill>
            </a:endParaRPr>
          </a:p>
        </p:txBody>
      </p:sp>
    </p:spTree>
    <p:extLst>
      <p:ext uri="{BB962C8B-B14F-4D97-AF65-F5344CB8AC3E}">
        <p14:creationId xmlns:p14="http://schemas.microsoft.com/office/powerpoint/2010/main" val="1022262765"/>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8640"/>
            <a:ext cx="8784976" cy="6124754"/>
          </a:xfrm>
          <a:prstGeom prst="rect">
            <a:avLst/>
          </a:prstGeom>
          <a:solidFill>
            <a:schemeClr val="accent3">
              <a:lumMod val="95000"/>
            </a:schemeClr>
          </a:solidFill>
        </p:spPr>
        <p:txBody>
          <a:bodyPr wrap="square">
            <a:spAutoFit/>
          </a:bodyPr>
          <a:lstStyle/>
          <a:p>
            <a:r>
              <a:rPr lang="en-US" sz="1400" b="0" i="0" dirty="0"/>
              <a:t>Title: "Chiral micron-sized H2O aggregates in water: Circular dichroism of supramolecular H2O architectures created by perturbing pure water" </a:t>
            </a:r>
            <a:br>
              <a:rPr lang="en-US" sz="1400" b="0" i="0" dirty="0"/>
            </a:br>
            <a:r>
              <a:rPr lang="en-US" sz="1400" b="0" i="0" dirty="0"/>
              <a:t>Tracking #: 2016-07808 </a:t>
            </a:r>
            <a:br>
              <a:rPr lang="en-US" sz="1400" b="0" i="0" dirty="0"/>
            </a:br>
            <a:r>
              <a:rPr lang="en-US" sz="1400" b="0" i="0" dirty="0"/>
              <a:t>Authors: Elia et al. </a:t>
            </a:r>
            <a:br>
              <a:rPr lang="en-US" sz="1400" b="0" i="0" dirty="0"/>
            </a:br>
            <a:r>
              <a:rPr lang="en-US" sz="1400" b="0" i="0" dirty="0"/>
              <a:t/>
            </a:r>
            <a:br>
              <a:rPr lang="en-US" sz="1400" b="0" i="0" dirty="0"/>
            </a:br>
            <a:r>
              <a:rPr lang="en-US" sz="1400" b="0" i="0" dirty="0"/>
              <a:t>Dear Dr. Elia, </a:t>
            </a:r>
            <a:br>
              <a:rPr lang="en-US" sz="1400" b="0" i="0" dirty="0"/>
            </a:br>
            <a:r>
              <a:rPr lang="en-US" sz="1400" b="0" i="0" dirty="0"/>
              <a:t/>
            </a:r>
            <a:br>
              <a:rPr lang="en-US" sz="1400" b="0" i="0" dirty="0"/>
            </a:br>
            <a:r>
              <a:rPr lang="en-US" sz="1400" b="0" i="0" dirty="0"/>
              <a:t>I regret to inform you that the PNAS Editorial Board has declined your manuscript [MS# 2016-07808] for further consideration. We receive many more good papers than we can publish and the Board must carefully weigh which papers merit external review. The expert who served as editor concluded that while interesting, your paper lacked the broad appeal necessary for further consideration by the journal. </a:t>
            </a:r>
            <a:br>
              <a:rPr lang="en-US" sz="1400" b="0" i="0" dirty="0"/>
            </a:br>
            <a:r>
              <a:rPr lang="en-US" sz="1400" b="0" i="0" dirty="0"/>
              <a:t/>
            </a:r>
            <a:br>
              <a:rPr lang="en-US" sz="1400" b="0" i="0" dirty="0"/>
            </a:br>
            <a:r>
              <a:rPr lang="en-US" sz="1400" b="0" i="0" dirty="0"/>
              <a:t>Thank you for submitting your manuscript to PNAS. I am sorry we cannot be more encouraging this time, and I hope that you will consider submitting future work to PNAS. </a:t>
            </a:r>
            <a:br>
              <a:rPr lang="en-US" sz="1400" b="0" i="0" dirty="0"/>
            </a:br>
            <a:r>
              <a:rPr lang="en-US" sz="1400" b="0" i="0" dirty="0"/>
              <a:t/>
            </a:r>
            <a:br>
              <a:rPr lang="en-US" sz="1400" b="0" i="0" dirty="0"/>
            </a:br>
            <a:r>
              <a:rPr lang="en-US" sz="1400" b="0" i="0" dirty="0"/>
              <a:t>Sincerely yours, </a:t>
            </a:r>
            <a:br>
              <a:rPr lang="en-US" sz="1400" b="0" i="0" dirty="0"/>
            </a:br>
            <a:r>
              <a:rPr lang="en-US" sz="1400" b="0" i="0" dirty="0" err="1"/>
              <a:t>Inder</a:t>
            </a:r>
            <a:r>
              <a:rPr lang="en-US" sz="1400" b="0" i="0" dirty="0"/>
              <a:t> M. </a:t>
            </a:r>
            <a:r>
              <a:rPr lang="en-US" sz="1400" b="0" i="0" dirty="0" err="1"/>
              <a:t>Verma</a:t>
            </a:r>
            <a:r>
              <a:rPr lang="en-US" sz="1400" b="0" i="0" dirty="0"/>
              <a:t> </a:t>
            </a:r>
            <a:br>
              <a:rPr lang="en-US" sz="1400" b="0" i="0" dirty="0"/>
            </a:br>
            <a:r>
              <a:rPr lang="en-US" sz="1400" b="0" i="0" dirty="0"/>
              <a:t>Editor-in-Chief </a:t>
            </a:r>
            <a:br>
              <a:rPr lang="en-US" sz="1400" b="0" i="0" dirty="0"/>
            </a:br>
            <a:r>
              <a:rPr lang="en-US" sz="1400" b="0" i="0" dirty="0"/>
              <a:t/>
            </a:r>
            <a:br>
              <a:rPr lang="en-US" sz="1400" b="0" i="0" dirty="0"/>
            </a:br>
            <a:r>
              <a:rPr lang="en-US" sz="1400" b="0" i="0" dirty="0"/>
              <a:t>**************************** </a:t>
            </a:r>
            <a:br>
              <a:rPr lang="en-US" sz="1400" b="0" i="0" dirty="0"/>
            </a:br>
            <a:r>
              <a:rPr lang="en-US" sz="1400" b="0" i="0" dirty="0"/>
              <a:t>Please note that the PNAS License to Publish conveyed at initial submission is terminated. </a:t>
            </a:r>
            <a:br>
              <a:rPr lang="en-US" sz="1400" b="0" i="0" dirty="0"/>
            </a:br>
            <a:r>
              <a:rPr lang="en-US" sz="1400" b="0" i="0" dirty="0"/>
              <a:t>Overall Rating: Reject with no chance for re-submission </a:t>
            </a:r>
            <a:br>
              <a:rPr lang="en-US" sz="1400" b="0" i="0" dirty="0"/>
            </a:br>
            <a:r>
              <a:rPr lang="en-US" sz="1400" b="0" i="0" dirty="0"/>
              <a:t/>
            </a:r>
            <a:br>
              <a:rPr lang="en-US" sz="1400" b="0" i="0" dirty="0"/>
            </a:br>
            <a:r>
              <a:rPr lang="en-US" sz="1400" b="0" i="0" dirty="0"/>
              <a:t>Editor Comments: </a:t>
            </a:r>
            <a:br>
              <a:rPr lang="en-US" sz="1400" b="0" i="0" dirty="0"/>
            </a:br>
            <a:r>
              <a:rPr lang="en-US" sz="1400" b="0" i="0" dirty="0"/>
              <a:t/>
            </a:r>
            <a:br>
              <a:rPr lang="en-US" sz="1400" b="0" i="0" dirty="0"/>
            </a:br>
            <a:r>
              <a:rPr lang="en-US" sz="1400" i="0" dirty="0">
                <a:solidFill>
                  <a:srgbClr val="FF0000"/>
                </a:solidFill>
              </a:rPr>
              <a:t>The interpretation of the experiments as evidencing pre-existing aggregates in the liquid is inconsistent with the known physics of liquid water. The assumption that the freeze-dried residue consists of those aggregates is unsupported. </a:t>
            </a:r>
            <a:endParaRPr lang="it-IT" sz="1400" i="0" dirty="0">
              <a:solidFill>
                <a:srgbClr val="FF0000"/>
              </a:solidFill>
            </a:endParaRPr>
          </a:p>
        </p:txBody>
      </p:sp>
    </p:spTree>
    <p:extLst>
      <p:ext uri="{BB962C8B-B14F-4D97-AF65-F5344CB8AC3E}">
        <p14:creationId xmlns:p14="http://schemas.microsoft.com/office/powerpoint/2010/main" val="165857037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88641"/>
            <a:ext cx="8280920" cy="6555641"/>
          </a:xfrm>
          <a:prstGeom prst="rect">
            <a:avLst/>
          </a:prstGeom>
          <a:solidFill>
            <a:schemeClr val="accent3">
              <a:lumMod val="95000"/>
            </a:schemeClr>
          </a:solidFill>
        </p:spPr>
        <p:txBody>
          <a:bodyPr wrap="square">
            <a:spAutoFit/>
          </a:bodyPr>
          <a:lstStyle/>
          <a:p>
            <a:r>
              <a:rPr lang="en-US" sz="1400" b="0" i="0" dirty="0"/>
              <a:t>15th July 2015</a:t>
            </a:r>
            <a:r>
              <a:rPr lang="en-US" sz="1400" dirty="0"/>
              <a:t/>
            </a:r>
            <a:br>
              <a:rPr lang="en-US" sz="1400" dirty="0"/>
            </a:br>
            <a:r>
              <a:rPr lang="en-US" sz="1400" dirty="0"/>
              <a:t/>
            </a:r>
            <a:br>
              <a:rPr lang="en-US" sz="1400" dirty="0"/>
            </a:br>
            <a:r>
              <a:rPr lang="en-US" sz="1400" b="0" i="0" dirty="0"/>
              <a:t>Dear Professor Elia,</a:t>
            </a:r>
            <a:r>
              <a:rPr lang="en-US" sz="1400" dirty="0"/>
              <a:t/>
            </a:r>
            <a:br>
              <a:rPr lang="en-US" sz="1400" dirty="0"/>
            </a:br>
            <a:r>
              <a:rPr lang="en-US" sz="1400" dirty="0"/>
              <a:t/>
            </a:r>
            <a:br>
              <a:rPr lang="en-US" sz="1400" dirty="0"/>
            </a:br>
            <a:r>
              <a:rPr lang="en-US" sz="1400" b="0" i="0" dirty="0"/>
              <a:t>Thank you for submitting your manuscript "Chiral Water - Circular Dichroism of Perturbed Pure Water" for our consideration. But now that we have had a chance to carefully consider the work, we find that we are unable to publish it in Nature.</a:t>
            </a:r>
            <a:r>
              <a:rPr lang="en-US" sz="1400" dirty="0"/>
              <a:t/>
            </a:r>
            <a:br>
              <a:rPr lang="en-US" sz="1400" dirty="0"/>
            </a:br>
            <a:r>
              <a:rPr lang="en-US" sz="1400" dirty="0"/>
              <a:t/>
            </a:r>
            <a:br>
              <a:rPr lang="en-US" sz="1400" dirty="0"/>
            </a:br>
            <a:r>
              <a:rPr lang="en-US" sz="1400" b="0" i="0" dirty="0">
                <a:solidFill>
                  <a:srgbClr val="FF0000"/>
                </a:solidFill>
              </a:rPr>
              <a:t>As you may know, we decline a substantial proportion of manuscripts without sending them to referees, so that they may be sent elsewhere without delay. In such cases, even if referees were to certify the manuscript as technically correct, we do not believe that it represents a development of sufficient scientific impact to warrant publication in Nature.</a:t>
            </a:r>
            <a:r>
              <a:rPr lang="en-US" sz="1400" b="0" i="0" dirty="0"/>
              <a:t> These editorial judgements are based on such considerations as the degree of advance provided, the breadth of potential interest to researchers and timeliness. </a:t>
            </a:r>
            <a:r>
              <a:rPr lang="en-US" sz="1400" dirty="0"/>
              <a:t/>
            </a:r>
            <a:br>
              <a:rPr lang="en-US" sz="1400" dirty="0"/>
            </a:br>
            <a:r>
              <a:rPr lang="en-US" sz="1400" dirty="0"/>
              <a:t/>
            </a:r>
            <a:br>
              <a:rPr lang="en-US" sz="1400" dirty="0"/>
            </a:br>
            <a:r>
              <a:rPr lang="en-US" sz="1400" b="0" i="0" dirty="0"/>
              <a:t>And in this case, we do not feel that your paper has matched our criteria for further consideration and therefore feel that it would find a more suitable outlet in another journal. </a:t>
            </a:r>
            <a:r>
              <a:rPr lang="en-US" sz="1400" dirty="0"/>
              <a:t/>
            </a:r>
            <a:br>
              <a:rPr lang="en-US" sz="1400" dirty="0"/>
            </a:br>
            <a:r>
              <a:rPr lang="en-US" sz="1400" dirty="0"/>
              <a:t/>
            </a:r>
            <a:br>
              <a:rPr lang="en-US" sz="1400" dirty="0"/>
            </a:br>
            <a:r>
              <a:rPr lang="en-US" sz="1400" b="0" i="0" dirty="0"/>
              <a:t>I am sorry that we cannot respond more positively on this occasion, but hope that you will rapidly receive a more </a:t>
            </a:r>
            <a:r>
              <a:rPr lang="en-US" sz="1400" b="0" i="0" dirty="0" err="1"/>
              <a:t>favourable</a:t>
            </a:r>
            <a:r>
              <a:rPr lang="en-US" sz="1400" b="0" i="0" dirty="0"/>
              <a:t> response elsewhere.</a:t>
            </a:r>
            <a:r>
              <a:rPr lang="en-US" sz="1400" dirty="0"/>
              <a:t/>
            </a:r>
            <a:br>
              <a:rPr lang="en-US" sz="1400" dirty="0"/>
            </a:br>
            <a:r>
              <a:rPr lang="en-US" sz="1400" dirty="0"/>
              <a:t/>
            </a:r>
            <a:br>
              <a:rPr lang="en-US" sz="1400" dirty="0"/>
            </a:br>
            <a:r>
              <a:rPr lang="en-US" sz="1400" b="0" i="0" dirty="0"/>
              <a:t>Best wishes,</a:t>
            </a:r>
            <a:r>
              <a:rPr lang="en-US" sz="1400" dirty="0"/>
              <a:t/>
            </a:r>
            <a:br>
              <a:rPr lang="en-US" sz="1400" dirty="0"/>
            </a:br>
            <a:r>
              <a:rPr lang="en-US" sz="1400" b="0" i="0" dirty="0"/>
              <a:t>Magdalena Helmer</a:t>
            </a:r>
            <a:r>
              <a:rPr lang="en-US" sz="1400" dirty="0"/>
              <a:t/>
            </a:r>
            <a:br>
              <a:rPr lang="en-US" sz="1400" dirty="0"/>
            </a:br>
            <a:r>
              <a:rPr lang="en-US" sz="1400" dirty="0"/>
              <a:t/>
            </a:r>
            <a:br>
              <a:rPr lang="en-US" sz="1400" dirty="0"/>
            </a:br>
            <a:r>
              <a:rPr lang="en-US" sz="1400" b="0" i="0" dirty="0" err="1" smtClean="0"/>
              <a:t>Dr</a:t>
            </a:r>
            <a:r>
              <a:rPr lang="en-US" sz="1400" b="0" i="0" dirty="0" smtClean="0"/>
              <a:t> </a:t>
            </a:r>
            <a:r>
              <a:rPr lang="en-US" sz="1400" b="0" i="0" dirty="0"/>
              <a:t>Magdalena Helmer</a:t>
            </a:r>
            <a:r>
              <a:rPr lang="en-US" sz="1400" dirty="0"/>
              <a:t/>
            </a:r>
            <a:br>
              <a:rPr lang="en-US" sz="1400" dirty="0"/>
            </a:br>
            <a:r>
              <a:rPr lang="en-US" sz="1400" b="0" i="0" dirty="0"/>
              <a:t>Senior Editor</a:t>
            </a:r>
            <a:r>
              <a:rPr lang="en-US" sz="1400" dirty="0"/>
              <a:t/>
            </a:r>
            <a:br>
              <a:rPr lang="en-US" sz="1400" dirty="0"/>
            </a:br>
            <a:r>
              <a:rPr lang="en-US" sz="1400" b="0" i="0" dirty="0"/>
              <a:t>Nature</a:t>
            </a:r>
            <a:r>
              <a:rPr lang="en-US" sz="1400" dirty="0"/>
              <a:t/>
            </a:r>
            <a:br>
              <a:rPr lang="en-US" sz="1400" dirty="0"/>
            </a:br>
            <a:r>
              <a:rPr lang="en-US" sz="1400" b="0" i="0" dirty="0"/>
              <a:t>4 </a:t>
            </a:r>
            <a:r>
              <a:rPr lang="en-US" sz="1400" b="0" i="0" dirty="0" err="1"/>
              <a:t>Crinan</a:t>
            </a:r>
            <a:r>
              <a:rPr lang="en-US" sz="1400" b="0" i="0" dirty="0"/>
              <a:t> St</a:t>
            </a:r>
            <a:r>
              <a:rPr lang="en-US" sz="1400" dirty="0"/>
              <a:t/>
            </a:r>
            <a:br>
              <a:rPr lang="en-US" sz="1400" dirty="0"/>
            </a:br>
            <a:r>
              <a:rPr lang="en-US" sz="1400" b="0" i="0" dirty="0"/>
              <a:t>London, NI 9XW, UK</a:t>
            </a:r>
            <a:r>
              <a:rPr lang="en-US" sz="1400" dirty="0"/>
              <a:t/>
            </a:r>
            <a:br>
              <a:rPr lang="en-US" sz="1400" dirty="0"/>
            </a:br>
            <a:r>
              <a:rPr lang="en-US" sz="1400" b="0" i="0" dirty="0"/>
              <a:t>www.nature.com/nature</a:t>
            </a:r>
            <a:r>
              <a:rPr lang="en-US" sz="1400" dirty="0"/>
              <a:t/>
            </a:r>
            <a:br>
              <a:rPr lang="en-US" sz="1400" dirty="0"/>
            </a:br>
            <a:endParaRPr lang="it-IT" sz="1400" dirty="0"/>
          </a:p>
        </p:txBody>
      </p:sp>
    </p:spTree>
    <p:extLst>
      <p:ext uri="{BB962C8B-B14F-4D97-AF65-F5344CB8AC3E}">
        <p14:creationId xmlns:p14="http://schemas.microsoft.com/office/powerpoint/2010/main" val="310375662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1052736"/>
            <a:ext cx="7272808" cy="4000967"/>
          </a:xfrm>
          <a:prstGeom prst="rect">
            <a:avLst/>
          </a:prstGeom>
        </p:spPr>
        <p:txBody>
          <a:bodyPr wrap="square">
            <a:spAutoFit/>
          </a:bodyPr>
          <a:lstStyle/>
          <a:p>
            <a:pPr algn="just">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Paraphrasing the statement of Galileo Galilei ..</a:t>
            </a:r>
          </a:p>
          <a:p>
            <a:pPr algn="just">
              <a:lnSpc>
                <a:spcPct val="107000"/>
              </a:lnSpc>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0099"/>
                </a:solidFill>
                <a:latin typeface="Calibri" panose="020F0502020204030204" pitchFamily="34" charset="0"/>
                <a:ea typeface="Calibri" panose="020F0502020204030204" pitchFamily="34" charset="0"/>
                <a:cs typeface="Times New Roman" panose="02020603050405020304" pitchFamily="18" charset="0"/>
              </a:rPr>
              <a:t>«And yet it moves!»</a:t>
            </a:r>
          </a:p>
          <a:p>
            <a:pPr algn="just">
              <a:lnSpc>
                <a:spcPct val="107000"/>
              </a:lnSpc>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one might say:</a:t>
            </a:r>
          </a:p>
          <a:p>
            <a:pPr algn="just">
              <a:lnSpc>
                <a:spcPct val="107000"/>
              </a:lnSpc>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«And yet it aggregates!»</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260648"/>
            <a:ext cx="7344816" cy="5262979"/>
          </a:xfrm>
          <a:prstGeom prst="rect">
            <a:avLst/>
          </a:prstGeom>
        </p:spPr>
        <p:txBody>
          <a:bodyPr wrap="square">
            <a:spAutoFit/>
          </a:bodyPr>
          <a:lstStyle/>
          <a:p>
            <a:pPr algn="just"/>
            <a:r>
              <a:rPr lang="en-US" sz="2400" u="sng" dirty="0" smtClean="0">
                <a:solidFill>
                  <a:srgbClr val="FF0000"/>
                </a:solidFill>
              </a:rPr>
              <a:t>Iterative Procedures</a:t>
            </a:r>
            <a:r>
              <a:rPr lang="en-US" sz="2400" dirty="0" smtClean="0">
                <a:solidFill>
                  <a:schemeClr val="accent2"/>
                </a:solidFill>
              </a:rPr>
              <a:t> to Highlight the Formation of Molecular Aggregates of Water Molecules in Pure Perturbed Water</a:t>
            </a:r>
          </a:p>
          <a:p>
            <a:pPr algn="just"/>
            <a:endParaRPr lang="en-US" sz="2400" dirty="0" smtClean="0">
              <a:solidFill>
                <a:schemeClr val="accent2"/>
              </a:solidFill>
            </a:endParaRPr>
          </a:p>
          <a:p>
            <a:pPr algn="just"/>
            <a:r>
              <a:rPr lang="en-US" sz="2400" dirty="0" smtClean="0">
                <a:solidFill>
                  <a:schemeClr val="accent2"/>
                </a:solidFill>
              </a:rPr>
              <a:t>We studied the effect of natural hydrophilic polymers, cellulose derivatives, or synthetic ones such as Nafion, on water. The procedure consists of immerging this material in water for several minutes, then extracting it and drying it at room conditions. We iterate the two steps several tens of times.</a:t>
            </a:r>
          </a:p>
          <a:p>
            <a:pPr algn="just"/>
            <a:r>
              <a:rPr lang="en-US" sz="2400" dirty="0" smtClean="0">
                <a:solidFill>
                  <a:schemeClr val="accent2"/>
                </a:solidFill>
              </a:rPr>
              <a:t> </a:t>
            </a:r>
          </a:p>
          <a:p>
            <a:pPr algn="just"/>
            <a:r>
              <a:rPr lang="en-US" sz="2400" dirty="0" smtClean="0">
                <a:solidFill>
                  <a:schemeClr val="accent2"/>
                </a:solidFill>
              </a:rPr>
              <a:t>The iterative procedure of drying and rehydrating produces large variations of the electrical specific conductivity χ and of </a:t>
            </a:r>
            <a:r>
              <a:rPr lang="en-US" sz="2400" dirty="0" err="1" smtClean="0">
                <a:solidFill>
                  <a:schemeClr val="accent2"/>
                </a:solidFill>
              </a:rPr>
              <a:t>pH.</a:t>
            </a:r>
            <a:r>
              <a:rPr lang="en-US" sz="2400" dirty="0" smtClean="0">
                <a:solidFill>
                  <a:schemeClr val="accent2"/>
                </a:solidFill>
              </a:rPr>
              <a:t> </a:t>
            </a:r>
            <a:endParaRPr lang="en-US" sz="2400" dirty="0">
              <a:solidFill>
                <a:schemeClr val="accent2"/>
              </a:solidFill>
            </a:endParaRPr>
          </a:p>
        </p:txBody>
      </p:sp>
    </p:spTree>
    <p:extLst>
      <p:ext uri="{BB962C8B-B14F-4D97-AF65-F5344CB8AC3E}">
        <p14:creationId xmlns:p14="http://schemas.microsoft.com/office/powerpoint/2010/main" val="3753571720"/>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88640"/>
            <a:ext cx="6120680" cy="1397306"/>
          </a:xfrm>
          <a:prstGeom prst="rect">
            <a:avLst/>
          </a:prstGeom>
          <a:noFill/>
        </p:spPr>
        <p:txBody>
          <a:bodyPr wrap="square" rtlCol="0">
            <a:spAutoFit/>
          </a:bodyPr>
          <a:lstStyle/>
          <a:p>
            <a:pPr algn="just" eaLnBrk="0" hangingPunct="0">
              <a:lnSpc>
                <a:spcPct val="120000"/>
              </a:lnSpc>
              <a:spcBef>
                <a:spcPts val="1200"/>
              </a:spcBef>
              <a:spcAft>
                <a:spcPts val="1200"/>
              </a:spcAft>
              <a:defRPr/>
            </a:pPr>
            <a:r>
              <a:rPr lang="en-US" dirty="0" smtClean="0">
                <a:solidFill>
                  <a:schemeClr val="accent2"/>
                </a:solidFill>
                <a:latin typeface="Century Schoolbook"/>
                <a:ea typeface="Times New Roman"/>
                <a:cs typeface="Times New Roman"/>
              </a:rPr>
              <a:t>Methods</a:t>
            </a:r>
            <a:endParaRPr lang="it-IT" dirty="0" smtClean="0">
              <a:solidFill>
                <a:schemeClr val="accent2"/>
              </a:solidFill>
              <a:latin typeface="Century Schoolbook"/>
              <a:ea typeface="Times New Roman"/>
              <a:cs typeface="Times New Roman"/>
            </a:endParaRPr>
          </a:p>
          <a:p>
            <a:pPr algn="just" eaLnBrk="0" hangingPunct="0">
              <a:lnSpc>
                <a:spcPct val="120000"/>
              </a:lnSpc>
              <a:spcBef>
                <a:spcPts val="1200"/>
              </a:spcBef>
              <a:spcAft>
                <a:spcPts val="1200"/>
              </a:spcAft>
              <a:defRPr/>
            </a:pPr>
            <a:r>
              <a:rPr lang="en-US" dirty="0" smtClean="0">
                <a:solidFill>
                  <a:schemeClr val="accent2"/>
                </a:solidFill>
                <a:latin typeface="Century Schoolbook"/>
                <a:ea typeface="Times New Roman"/>
                <a:cs typeface="Times New Roman"/>
              </a:rPr>
              <a:t>The perturbed water was obtained using these different protocols: </a:t>
            </a:r>
            <a:endParaRPr lang="it-IT" dirty="0">
              <a:solidFill>
                <a:schemeClr val="accent2"/>
              </a:solidFill>
              <a:latin typeface="Century Schoolbook"/>
              <a:ea typeface="Times New Roman"/>
              <a:cs typeface="Times New Roman"/>
            </a:endParaRPr>
          </a:p>
        </p:txBody>
      </p:sp>
      <p:sp>
        <p:nvSpPr>
          <p:cNvPr id="4" name="CasellaDiTesto 3"/>
          <p:cNvSpPr txBox="1"/>
          <p:nvPr/>
        </p:nvSpPr>
        <p:spPr>
          <a:xfrm>
            <a:off x="889113" y="1599356"/>
            <a:ext cx="6120680" cy="1089529"/>
          </a:xfrm>
          <a:prstGeom prst="rect">
            <a:avLst/>
          </a:prstGeom>
          <a:noFill/>
        </p:spPr>
        <p:txBody>
          <a:bodyPr wrap="square" rtlCol="0">
            <a:spAutoFit/>
          </a:bodyPr>
          <a:lstStyle/>
          <a:p>
            <a:pPr marL="342900" indent="-342900" algn="just" eaLnBrk="0" hangingPunct="0">
              <a:lnSpc>
                <a:spcPct val="120000"/>
              </a:lnSpc>
              <a:spcBef>
                <a:spcPts val="600"/>
              </a:spcBef>
              <a:spcAft>
                <a:spcPts val="600"/>
              </a:spcAft>
              <a:buFont typeface="Symbol"/>
              <a:buChar char=""/>
              <a:defRPr/>
            </a:pPr>
            <a:r>
              <a:rPr lang="en-US" dirty="0" smtClean="0">
                <a:solidFill>
                  <a:srgbClr val="FF0000"/>
                </a:solidFill>
                <a:latin typeface="Century Schoolbook"/>
                <a:ea typeface="Times New Roman"/>
                <a:cs typeface="Times New Roman"/>
              </a:rPr>
              <a:t>EDS</a:t>
            </a:r>
            <a:r>
              <a:rPr lang="en-US" dirty="0" smtClean="0">
                <a:solidFill>
                  <a:schemeClr val="accent2"/>
                </a:solidFill>
                <a:latin typeface="Century Schoolbook"/>
                <a:ea typeface="Times New Roman"/>
                <a:cs typeface="Times New Roman"/>
              </a:rPr>
              <a:t> (Extremely Diluted Solutions). Obtained through an </a:t>
            </a:r>
            <a:r>
              <a:rPr lang="en-US" u="sng" dirty="0" smtClean="0">
                <a:solidFill>
                  <a:schemeClr val="accent2"/>
                </a:solidFill>
                <a:latin typeface="Century Schoolbook"/>
                <a:ea typeface="Times New Roman"/>
                <a:cs typeface="Times New Roman"/>
              </a:rPr>
              <a:t>iterative</a:t>
            </a:r>
            <a:r>
              <a:rPr lang="en-US" dirty="0" smtClean="0">
                <a:solidFill>
                  <a:schemeClr val="accent2"/>
                </a:solidFill>
                <a:latin typeface="Century Schoolbook"/>
                <a:ea typeface="Times New Roman"/>
                <a:cs typeface="Times New Roman"/>
              </a:rPr>
              <a:t> process of successive dilutions and agitations. </a:t>
            </a:r>
            <a:endParaRPr lang="it-IT" dirty="0">
              <a:solidFill>
                <a:schemeClr val="accent2"/>
              </a:solidFill>
              <a:latin typeface="Century Schoolbook"/>
              <a:ea typeface="Times New Roman"/>
              <a:cs typeface="Times New Roman"/>
            </a:endParaRPr>
          </a:p>
        </p:txBody>
      </p:sp>
      <p:sp>
        <p:nvSpPr>
          <p:cNvPr id="5" name="CasellaDiTesto 4"/>
          <p:cNvSpPr txBox="1"/>
          <p:nvPr/>
        </p:nvSpPr>
        <p:spPr>
          <a:xfrm>
            <a:off x="916068" y="2712987"/>
            <a:ext cx="6224225" cy="1089529"/>
          </a:xfrm>
          <a:prstGeom prst="rect">
            <a:avLst/>
          </a:prstGeom>
          <a:noFill/>
        </p:spPr>
        <p:txBody>
          <a:bodyPr wrap="square" rtlCol="0">
            <a:spAutoFit/>
          </a:bodyPr>
          <a:lstStyle/>
          <a:p>
            <a:pPr marL="342900" indent="-342900" algn="just" eaLnBrk="0" hangingPunct="0">
              <a:lnSpc>
                <a:spcPct val="120000"/>
              </a:lnSpc>
              <a:spcBef>
                <a:spcPts val="600"/>
              </a:spcBef>
              <a:spcAft>
                <a:spcPts val="600"/>
              </a:spcAft>
              <a:buFont typeface="Symbol"/>
              <a:buChar char=""/>
              <a:defRPr/>
            </a:pPr>
            <a:r>
              <a:rPr lang="en-US" dirty="0" smtClean="0">
                <a:solidFill>
                  <a:srgbClr val="FF0000"/>
                </a:solidFill>
                <a:latin typeface="Century Schoolbook"/>
                <a:ea typeface="Times New Roman"/>
                <a:cs typeface="Times New Roman"/>
              </a:rPr>
              <a:t>IFW</a:t>
            </a:r>
            <a:r>
              <a:rPr lang="en-US" dirty="0" smtClean="0">
                <a:solidFill>
                  <a:schemeClr val="accent2"/>
                </a:solidFill>
                <a:latin typeface="Century Schoolbook"/>
                <a:ea typeface="Times New Roman"/>
                <a:cs typeface="Times New Roman"/>
              </a:rPr>
              <a:t> (</a:t>
            </a:r>
            <a:r>
              <a:rPr lang="en-US" u="sng" dirty="0" smtClean="0">
                <a:solidFill>
                  <a:schemeClr val="accent2"/>
                </a:solidFill>
                <a:latin typeface="Century Schoolbook"/>
                <a:ea typeface="Times New Roman"/>
                <a:cs typeface="Times New Roman"/>
              </a:rPr>
              <a:t>Iteratively</a:t>
            </a:r>
            <a:r>
              <a:rPr lang="en-US" dirty="0" smtClean="0">
                <a:solidFill>
                  <a:schemeClr val="accent2"/>
                </a:solidFill>
                <a:latin typeface="Century Schoolbook"/>
                <a:ea typeface="Times New Roman"/>
                <a:cs typeface="Times New Roman"/>
              </a:rPr>
              <a:t> Filtered Water). Obtained through an iterative process of successive filtrations through sintered glass filters.</a:t>
            </a:r>
            <a:endParaRPr lang="it-IT" dirty="0">
              <a:solidFill>
                <a:schemeClr val="accent2"/>
              </a:solidFill>
              <a:latin typeface="Century Schoolbook"/>
              <a:ea typeface="Times New Roman"/>
              <a:cs typeface="Times New Roman"/>
            </a:endParaRPr>
          </a:p>
        </p:txBody>
      </p:sp>
      <p:sp>
        <p:nvSpPr>
          <p:cNvPr id="6" name="CasellaDiTesto 5"/>
          <p:cNvSpPr txBox="1"/>
          <p:nvPr/>
        </p:nvSpPr>
        <p:spPr>
          <a:xfrm>
            <a:off x="908996" y="3933056"/>
            <a:ext cx="6264696" cy="1754326"/>
          </a:xfrm>
          <a:prstGeom prst="rect">
            <a:avLst/>
          </a:prstGeom>
          <a:noFill/>
        </p:spPr>
        <p:txBody>
          <a:bodyPr wrap="square" rtlCol="0">
            <a:spAutoFit/>
          </a:bodyPr>
          <a:lstStyle/>
          <a:p>
            <a:pPr marL="342900" indent="-342900" algn="just" eaLnBrk="0" hangingPunct="0">
              <a:lnSpc>
                <a:spcPct val="120000"/>
              </a:lnSpc>
              <a:spcBef>
                <a:spcPts val="600"/>
              </a:spcBef>
              <a:spcAft>
                <a:spcPts val="600"/>
              </a:spcAft>
              <a:buFont typeface="Symbol"/>
              <a:buChar char=""/>
              <a:defRPr/>
            </a:pPr>
            <a:r>
              <a:rPr lang="en-US" dirty="0" smtClean="0">
                <a:solidFill>
                  <a:srgbClr val="FF0000"/>
                </a:solidFill>
                <a:latin typeface="Century Schoolbook"/>
                <a:ea typeface="Times New Roman"/>
                <a:cs typeface="Times New Roman"/>
              </a:rPr>
              <a:t>INW</a:t>
            </a:r>
            <a:r>
              <a:rPr lang="en-US" dirty="0" smtClean="0">
                <a:solidFill>
                  <a:schemeClr val="accent2"/>
                </a:solidFill>
                <a:latin typeface="Century Schoolbook"/>
                <a:ea typeface="Times New Roman"/>
                <a:cs typeface="Times New Roman"/>
              </a:rPr>
              <a:t> (</a:t>
            </a:r>
            <a:r>
              <a:rPr lang="en-US" u="sng" dirty="0" smtClean="0">
                <a:solidFill>
                  <a:schemeClr val="accent2"/>
                </a:solidFill>
                <a:latin typeface="Century Schoolbook"/>
                <a:ea typeface="Times New Roman"/>
                <a:cs typeface="Times New Roman"/>
              </a:rPr>
              <a:t>Iteratively</a:t>
            </a:r>
            <a:r>
              <a:rPr lang="en-US" dirty="0" smtClean="0">
                <a:solidFill>
                  <a:schemeClr val="accent2"/>
                </a:solidFill>
                <a:latin typeface="Century Schoolbook"/>
                <a:ea typeface="Times New Roman"/>
                <a:cs typeface="Times New Roman"/>
              </a:rPr>
              <a:t> Nafionized Water) &amp;</a:t>
            </a:r>
            <a:br>
              <a:rPr lang="en-US" dirty="0" smtClean="0">
                <a:solidFill>
                  <a:schemeClr val="accent2"/>
                </a:solidFill>
                <a:latin typeface="Century Schoolbook"/>
                <a:ea typeface="Times New Roman"/>
                <a:cs typeface="Times New Roman"/>
              </a:rPr>
            </a:br>
            <a:r>
              <a:rPr lang="it-IT" dirty="0" smtClean="0">
                <a:solidFill>
                  <a:srgbClr val="FF0000"/>
                </a:solidFill>
                <a:latin typeface="Century Schoolbook"/>
                <a:ea typeface="Times New Roman"/>
                <a:cs typeface="Times New Roman"/>
              </a:rPr>
              <a:t>ICW </a:t>
            </a:r>
            <a:r>
              <a:rPr lang="it-IT" dirty="0" smtClean="0">
                <a:solidFill>
                  <a:schemeClr val="accent2"/>
                </a:solidFill>
                <a:latin typeface="Century Schoolbook" panose="02040604050505020304" pitchFamily="18" charset="0"/>
              </a:rPr>
              <a:t>(</a:t>
            </a:r>
            <a:r>
              <a:rPr lang="it-IT" u="sng" dirty="0" smtClean="0">
                <a:solidFill>
                  <a:schemeClr val="accent2"/>
                </a:solidFill>
                <a:latin typeface="Century Schoolbook" panose="02040604050505020304" pitchFamily="18" charset="0"/>
              </a:rPr>
              <a:t>Iteratively</a:t>
            </a:r>
            <a:r>
              <a:rPr lang="it-IT" dirty="0" smtClean="0">
                <a:solidFill>
                  <a:schemeClr val="accent2"/>
                </a:solidFill>
                <a:latin typeface="Century Schoolbook" panose="02040604050505020304" pitchFamily="18" charset="0"/>
              </a:rPr>
              <a:t> </a:t>
            </a:r>
            <a:r>
              <a:rPr lang="it-IT" dirty="0">
                <a:solidFill>
                  <a:schemeClr val="accent2"/>
                </a:solidFill>
                <a:latin typeface="Century Schoolbook" panose="02040604050505020304" pitchFamily="18" charset="0"/>
              </a:rPr>
              <a:t>Cellulosized Water)</a:t>
            </a:r>
            <a:r>
              <a:rPr lang="en-US" dirty="0" smtClean="0">
                <a:solidFill>
                  <a:schemeClr val="accent2"/>
                </a:solidFill>
                <a:latin typeface="Century Schoolbook"/>
                <a:ea typeface="Times New Roman"/>
                <a:cs typeface="Times New Roman"/>
              </a:rPr>
              <a:t>.</a:t>
            </a:r>
            <a:br>
              <a:rPr lang="en-US" dirty="0" smtClean="0">
                <a:solidFill>
                  <a:schemeClr val="accent2"/>
                </a:solidFill>
                <a:latin typeface="Century Schoolbook"/>
                <a:ea typeface="Times New Roman"/>
                <a:cs typeface="Times New Roman"/>
              </a:rPr>
            </a:br>
            <a:r>
              <a:rPr lang="en-US" dirty="0" smtClean="0">
                <a:solidFill>
                  <a:schemeClr val="accent2"/>
                </a:solidFill>
                <a:latin typeface="Century Schoolbook"/>
                <a:ea typeface="Times New Roman"/>
                <a:cs typeface="Times New Roman"/>
              </a:rPr>
              <a:t>Obtained through an iterative process of successive drying and wetting of the Nafion or Cellulose polymers.</a:t>
            </a:r>
            <a:endParaRPr lang="it-IT" dirty="0">
              <a:solidFill>
                <a:schemeClr val="accent2"/>
              </a:solidFill>
              <a:latin typeface="Century Schoolbook"/>
              <a:ea typeface="Times New Roman"/>
              <a:cs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5536" y="1412776"/>
            <a:ext cx="8352927" cy="31207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82000"/>
              </a:lnSpc>
              <a:buClr>
                <a:srgbClr val="000000"/>
              </a:buClr>
              <a:buSzPct val="100000"/>
              <a:buFont typeface="Times New Roman" pitchFamily="18" charset="0"/>
              <a:buNone/>
            </a:pPr>
            <a:r>
              <a:rPr lang="en-US" sz="4800" dirty="0">
                <a:solidFill>
                  <a:schemeClr val="accent2"/>
                </a:solidFill>
                <a:ea typeface="MS Gothic" pitchFamily="49" charset="-128"/>
              </a:rPr>
              <a:t>The Effect of </a:t>
            </a:r>
            <a:r>
              <a:rPr lang="en-US" sz="4800" dirty="0" smtClean="0">
                <a:solidFill>
                  <a:schemeClr val="accent2"/>
                </a:solidFill>
                <a:ea typeface="MS Gothic" pitchFamily="49" charset="-128"/>
              </a:rPr>
              <a:t>Nafion(</a:t>
            </a:r>
            <a:r>
              <a:rPr lang="en-US" sz="4800" dirty="0" smtClean="0">
                <a:solidFill>
                  <a:srgbClr val="FF0000"/>
                </a:solidFill>
                <a:ea typeface="MS Gothic" pitchFamily="49" charset="-128"/>
              </a:rPr>
              <a:t>INW</a:t>
            </a:r>
            <a:r>
              <a:rPr lang="en-US" sz="4800" dirty="0" smtClean="0">
                <a:solidFill>
                  <a:schemeClr val="accent2"/>
                </a:solidFill>
                <a:ea typeface="MS Gothic" pitchFamily="49" charset="-128"/>
              </a:rPr>
              <a:t>) and Hydrophilic Cotton(</a:t>
            </a:r>
            <a:r>
              <a:rPr lang="en-US" sz="4800" dirty="0" smtClean="0">
                <a:solidFill>
                  <a:srgbClr val="FF0000"/>
                </a:solidFill>
                <a:ea typeface="MS Gothic" pitchFamily="49" charset="-128"/>
              </a:rPr>
              <a:t>ICW HC</a:t>
            </a:r>
            <a:r>
              <a:rPr lang="en-US" sz="4800" dirty="0" smtClean="0">
                <a:solidFill>
                  <a:schemeClr val="accent2"/>
                </a:solidFill>
                <a:ea typeface="MS Gothic" pitchFamily="49" charset="-128"/>
              </a:rPr>
              <a:t>)</a:t>
            </a:r>
            <a:endParaRPr lang="en-US" sz="4800" dirty="0">
              <a:solidFill>
                <a:schemeClr val="accent2"/>
              </a:solidFill>
              <a:ea typeface="MS Gothic" pitchFamily="49" charset="-128"/>
            </a:endParaRPr>
          </a:p>
          <a:p>
            <a:pPr algn="ctr" eaLnBrk="0" hangingPunct="0">
              <a:lnSpc>
                <a:spcPct val="82000"/>
              </a:lnSpc>
              <a:buClr>
                <a:srgbClr val="000000"/>
              </a:buClr>
              <a:buSzPct val="100000"/>
              <a:buFont typeface="Times New Roman" pitchFamily="18" charset="0"/>
              <a:buNone/>
            </a:pPr>
            <a:r>
              <a:rPr lang="en-US" sz="4800" dirty="0">
                <a:solidFill>
                  <a:schemeClr val="accent2"/>
                </a:solidFill>
                <a:ea typeface="MS Gothic" pitchFamily="49" charset="-128"/>
              </a:rPr>
              <a:t>on the</a:t>
            </a:r>
          </a:p>
          <a:p>
            <a:pPr algn="ctr" eaLnBrk="0" hangingPunct="0">
              <a:lnSpc>
                <a:spcPct val="82000"/>
              </a:lnSpc>
              <a:buClr>
                <a:srgbClr val="000000"/>
              </a:buClr>
              <a:buSzPct val="100000"/>
              <a:buFont typeface="Times New Roman" pitchFamily="18" charset="0"/>
              <a:buNone/>
            </a:pPr>
            <a:r>
              <a:rPr lang="en-US" sz="4800" dirty="0">
                <a:solidFill>
                  <a:schemeClr val="accent2"/>
                </a:solidFill>
                <a:ea typeface="MS Gothic" pitchFamily="49" charset="-128"/>
              </a:rPr>
              <a:t> </a:t>
            </a:r>
            <a:r>
              <a:rPr lang="en-US" sz="4800" dirty="0" err="1">
                <a:solidFill>
                  <a:schemeClr val="accent2"/>
                </a:solidFill>
                <a:ea typeface="MS Gothic" pitchFamily="49" charset="-128"/>
              </a:rPr>
              <a:t>Sovramolecular</a:t>
            </a:r>
            <a:r>
              <a:rPr lang="en-US" sz="4800" dirty="0">
                <a:solidFill>
                  <a:schemeClr val="accent2"/>
                </a:solidFill>
                <a:ea typeface="MS Gothic" pitchFamily="49" charset="-128"/>
              </a:rPr>
              <a:t> Structure</a:t>
            </a:r>
          </a:p>
          <a:p>
            <a:pPr algn="ctr" eaLnBrk="0" hangingPunct="0">
              <a:lnSpc>
                <a:spcPct val="82000"/>
              </a:lnSpc>
              <a:buClr>
                <a:srgbClr val="000000"/>
              </a:buClr>
              <a:buSzPct val="100000"/>
              <a:buFont typeface="Times New Roman" pitchFamily="18" charset="0"/>
              <a:buNone/>
            </a:pPr>
            <a:r>
              <a:rPr lang="en-US" sz="4800" dirty="0">
                <a:solidFill>
                  <a:schemeClr val="accent2"/>
                </a:solidFill>
                <a:ea typeface="MS Gothic" pitchFamily="49" charset="-128"/>
              </a:rPr>
              <a:t>of Water</a:t>
            </a:r>
          </a:p>
        </p:txBody>
      </p:sp>
    </p:spTree>
    <p:extLst>
      <p:ext uri="{BB962C8B-B14F-4D97-AF65-F5344CB8AC3E}">
        <p14:creationId xmlns:p14="http://schemas.microsoft.com/office/powerpoint/2010/main" val="158886412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Struttura predefinita">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4400" b="1" i="1"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82000"/>
          </a:lnSpc>
          <a:spcBef>
            <a:spcPct val="0"/>
          </a:spcBef>
          <a:spcAft>
            <a:spcPct val="0"/>
          </a:spcAft>
          <a:buClr>
            <a:srgbClr val="000000"/>
          </a:buClr>
          <a:buSzPct val="100000"/>
          <a:buFont typeface="Times New Roman" pitchFamily="18" charset="0"/>
          <a:buNone/>
          <a:tabLst/>
          <a:defRPr kumimoji="0" lang="en-GB" sz="4400" b="1" i="1"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13633</TotalTime>
  <Words>2923</Words>
  <Application>Microsoft Office PowerPoint</Application>
  <PresentationFormat>Presentazione su schermo (4:3)</PresentationFormat>
  <Paragraphs>249</Paragraphs>
  <Slides>37</Slides>
  <Notes>35</Notes>
  <HiddenSlides>0</HiddenSlides>
  <MMClips>0</MMClips>
  <ScaleCrop>false</ScaleCrop>
  <HeadingPairs>
    <vt:vector size="6" baseType="variant">
      <vt:variant>
        <vt:lpstr>Tema</vt:lpstr>
      </vt:variant>
      <vt:variant>
        <vt:i4>2</vt:i4>
      </vt:variant>
      <vt:variant>
        <vt:lpstr>Server OLE incorporati</vt:lpstr>
      </vt:variant>
      <vt:variant>
        <vt:i4>2</vt:i4>
      </vt:variant>
      <vt:variant>
        <vt:lpstr>Titoli diapositive</vt:lpstr>
      </vt:variant>
      <vt:variant>
        <vt:i4>37</vt:i4>
      </vt:variant>
    </vt:vector>
  </HeadingPairs>
  <TitlesOfParts>
    <vt:vector size="41" baseType="lpstr">
      <vt:lpstr>Struttura predefinita</vt:lpstr>
      <vt:lpstr>11_Struttura predefinita</vt:lpstr>
      <vt:lpstr>Graph</vt:lpstr>
      <vt:lpstr>Origin Graph</vt:lpstr>
      <vt:lpstr>Iterative Procedures to Highlight the Formation of Molecular Aggregates of Water Molecules in Pure Perturbed Water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Fluorescence Microscopy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Iterative Procedures to Highlight the Formation of Molecular Aggregates of Water Molecules in Pure Perturbed Water</dc:title>
  <dc:creator>Elena</dc:creator>
  <cp:lastModifiedBy>Elena</cp:lastModifiedBy>
  <cp:revision>897</cp:revision>
  <dcterms:created xsi:type="dcterms:W3CDTF">2005-01-03T10:49:14Z</dcterms:created>
  <dcterms:modified xsi:type="dcterms:W3CDTF">2016-10-02T20:37:04Z</dcterms:modified>
</cp:coreProperties>
</file>