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6" r:id="rId10"/>
    <p:sldId id="267" r:id="rId11"/>
    <p:sldId id="264" r:id="rId12"/>
    <p:sldId id="265" r:id="rId13"/>
  </p:sldIdLst>
  <p:sldSz cx="9144000" cy="6858000" type="screen4x3"/>
  <p:notesSz cx="6797675" cy="9926638"/>
  <p:defaultTextStyle>
    <a:defPPr>
      <a:defRPr lang="bg-BG"/>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0" d="100"/>
          <a:sy n="110" d="100"/>
        </p:scale>
        <p:origin x="-5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706D7757-6E33-41EC-B036-2FB83A486F7A}" type="datetimeFigureOut">
              <a:rPr lang="bg-BG"/>
              <a:pPr>
                <a:defRPr/>
              </a:pPr>
              <a:t>8.10.2017 г.</a:t>
            </a:fld>
            <a:endParaRPr lang="bg-BG"/>
          </a:p>
        </p:txBody>
      </p:sp>
      <p:sp>
        <p:nvSpPr>
          <p:cNvPr id="9" name="Footer Placeholder 4"/>
          <p:cNvSpPr>
            <a:spLocks noGrp="1"/>
          </p:cNvSpPr>
          <p:nvPr>
            <p:ph type="ftr" sz="quarter" idx="11"/>
          </p:nvPr>
        </p:nvSpPr>
        <p:spPr/>
        <p:txBody>
          <a:bodyPr/>
          <a:lstStyle>
            <a:lvl1pPr>
              <a:defRPr/>
            </a:lvl1pPr>
          </a:lstStyle>
          <a:p>
            <a:pPr>
              <a:defRPr/>
            </a:pPr>
            <a:endParaRPr lang="bg-BG"/>
          </a:p>
        </p:txBody>
      </p:sp>
      <p:sp>
        <p:nvSpPr>
          <p:cNvPr id="10" name="Slide Number Placeholder 5"/>
          <p:cNvSpPr>
            <a:spLocks noGrp="1"/>
          </p:cNvSpPr>
          <p:nvPr>
            <p:ph type="sldNum" sz="quarter" idx="12"/>
          </p:nvPr>
        </p:nvSpPr>
        <p:spPr/>
        <p:txBody>
          <a:bodyPr/>
          <a:lstStyle>
            <a:lvl1pPr>
              <a:defRPr/>
            </a:lvl1pPr>
          </a:lstStyle>
          <a:p>
            <a:pPr>
              <a:defRPr/>
            </a:pPr>
            <a:fld id="{33AE997A-B6A0-4605-B29E-A1177839704E}" type="slidenum">
              <a:rPr lang="bg-BG"/>
              <a:pPr>
                <a:defRPr/>
              </a:pPr>
              <a:t>‹#›</a:t>
            </a:fld>
            <a:endParaRPr lang="bg-BG"/>
          </a:p>
        </p:txBody>
      </p:sp>
    </p:spTree>
    <p:extLst>
      <p:ext uri="{BB962C8B-B14F-4D97-AF65-F5344CB8AC3E}">
        <p14:creationId xmlns:p14="http://schemas.microsoft.com/office/powerpoint/2010/main" xmlns="" val="49123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7C8EB-4C8F-4486-820C-72ED80863561}" type="datetimeFigureOut">
              <a:rPr lang="bg-BG"/>
              <a:pPr>
                <a:defRPr/>
              </a:pPr>
              <a:t>8.10.2017 г.</a:t>
            </a:fld>
            <a:endParaRPr lang="bg-BG"/>
          </a:p>
        </p:txBody>
      </p:sp>
      <p:sp>
        <p:nvSpPr>
          <p:cNvPr id="5" name="Footer Placeholder 4"/>
          <p:cNvSpPr>
            <a:spLocks noGrp="1"/>
          </p:cNvSpPr>
          <p:nvPr>
            <p:ph type="ftr" sz="quarter" idx="11"/>
          </p:nvPr>
        </p:nvSpPr>
        <p:spPr/>
        <p:txBody>
          <a:bodyPr/>
          <a:lstStyle>
            <a:lvl1pPr>
              <a:defRPr/>
            </a:lvl1pPr>
          </a:lstStyle>
          <a:p>
            <a:pPr>
              <a:defRPr/>
            </a:pPr>
            <a:endParaRPr lang="bg-BG"/>
          </a:p>
        </p:txBody>
      </p:sp>
      <p:sp>
        <p:nvSpPr>
          <p:cNvPr id="6" name="Slide Number Placeholder 5"/>
          <p:cNvSpPr>
            <a:spLocks noGrp="1"/>
          </p:cNvSpPr>
          <p:nvPr>
            <p:ph type="sldNum" sz="quarter" idx="12"/>
          </p:nvPr>
        </p:nvSpPr>
        <p:spPr/>
        <p:txBody>
          <a:bodyPr/>
          <a:lstStyle>
            <a:lvl1pPr>
              <a:defRPr/>
            </a:lvl1pPr>
          </a:lstStyle>
          <a:p>
            <a:pPr>
              <a:defRPr/>
            </a:pPr>
            <a:fld id="{E0FAB12B-6D91-4715-B157-DBC9DCC76010}" type="slidenum">
              <a:rPr lang="bg-BG"/>
              <a:pPr>
                <a:defRPr/>
              </a:pPr>
              <a:t>‹#›</a:t>
            </a:fld>
            <a:endParaRPr lang="bg-BG"/>
          </a:p>
        </p:txBody>
      </p:sp>
    </p:spTree>
    <p:extLst>
      <p:ext uri="{BB962C8B-B14F-4D97-AF65-F5344CB8AC3E}">
        <p14:creationId xmlns:p14="http://schemas.microsoft.com/office/powerpoint/2010/main" xmlns="" val="236510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D4F0DD0-90FC-4640-9A31-6F1BB4E0AA06}" type="datetimeFigureOut">
              <a:rPr lang="bg-BG"/>
              <a:pPr>
                <a:defRPr/>
              </a:pPr>
              <a:t>8.10.2017 г.</a:t>
            </a:fld>
            <a:endParaRPr lang="bg-BG"/>
          </a:p>
        </p:txBody>
      </p:sp>
      <p:sp>
        <p:nvSpPr>
          <p:cNvPr id="5" name="Footer Placeholder 4"/>
          <p:cNvSpPr>
            <a:spLocks noGrp="1"/>
          </p:cNvSpPr>
          <p:nvPr>
            <p:ph type="ftr" sz="quarter" idx="11"/>
          </p:nvPr>
        </p:nvSpPr>
        <p:spPr/>
        <p:txBody>
          <a:bodyPr/>
          <a:lstStyle>
            <a:lvl1pPr>
              <a:defRPr/>
            </a:lvl1pPr>
          </a:lstStyle>
          <a:p>
            <a:pPr>
              <a:defRPr/>
            </a:pPr>
            <a:endParaRPr lang="bg-BG"/>
          </a:p>
        </p:txBody>
      </p:sp>
      <p:sp>
        <p:nvSpPr>
          <p:cNvPr id="6" name="Slide Number Placeholder 5"/>
          <p:cNvSpPr>
            <a:spLocks noGrp="1"/>
          </p:cNvSpPr>
          <p:nvPr>
            <p:ph type="sldNum" sz="quarter" idx="12"/>
          </p:nvPr>
        </p:nvSpPr>
        <p:spPr/>
        <p:txBody>
          <a:bodyPr/>
          <a:lstStyle>
            <a:lvl1pPr>
              <a:defRPr/>
            </a:lvl1pPr>
          </a:lstStyle>
          <a:p>
            <a:pPr>
              <a:defRPr/>
            </a:pPr>
            <a:fld id="{0EF8C496-5FEA-4E8B-B480-C1803C9C15C9}" type="slidenum">
              <a:rPr lang="bg-BG"/>
              <a:pPr>
                <a:defRPr/>
              </a:pPr>
              <a:t>‹#›</a:t>
            </a:fld>
            <a:endParaRPr lang="bg-BG"/>
          </a:p>
        </p:txBody>
      </p:sp>
    </p:spTree>
    <p:extLst>
      <p:ext uri="{BB962C8B-B14F-4D97-AF65-F5344CB8AC3E}">
        <p14:creationId xmlns:p14="http://schemas.microsoft.com/office/powerpoint/2010/main" xmlns="" val="235410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CD847E04-DAEB-4937-B0BC-D5096925B7C2}" type="datetimeFigureOut">
              <a:rPr lang="bg-BG"/>
              <a:pPr>
                <a:defRPr/>
              </a:pPr>
              <a:t>8.10.2017 г.</a:t>
            </a:fld>
            <a:endParaRPr lang="bg-BG"/>
          </a:p>
        </p:txBody>
      </p:sp>
      <p:sp>
        <p:nvSpPr>
          <p:cNvPr id="5" name="Footer Placeholder 4"/>
          <p:cNvSpPr>
            <a:spLocks noGrp="1"/>
          </p:cNvSpPr>
          <p:nvPr>
            <p:ph type="ftr" sz="quarter" idx="15"/>
          </p:nvPr>
        </p:nvSpPr>
        <p:spPr/>
        <p:txBody>
          <a:bodyPr/>
          <a:lstStyle>
            <a:lvl1pPr>
              <a:defRPr/>
            </a:lvl1pPr>
          </a:lstStyle>
          <a:p>
            <a:pPr>
              <a:defRPr/>
            </a:pPr>
            <a:endParaRPr lang="bg-BG"/>
          </a:p>
        </p:txBody>
      </p:sp>
      <p:sp>
        <p:nvSpPr>
          <p:cNvPr id="6" name="Slide Number Placeholder 5"/>
          <p:cNvSpPr>
            <a:spLocks noGrp="1"/>
          </p:cNvSpPr>
          <p:nvPr>
            <p:ph type="sldNum" sz="quarter" idx="16"/>
          </p:nvPr>
        </p:nvSpPr>
        <p:spPr/>
        <p:txBody>
          <a:bodyPr/>
          <a:lstStyle>
            <a:lvl1pPr>
              <a:defRPr/>
            </a:lvl1pPr>
          </a:lstStyle>
          <a:p>
            <a:pPr>
              <a:defRPr/>
            </a:pPr>
            <a:fld id="{B483E818-1CEA-414C-ADA8-FA8E8540418E}" type="slidenum">
              <a:rPr lang="bg-BG"/>
              <a:pPr>
                <a:defRPr/>
              </a:pPr>
              <a:t>‹#›</a:t>
            </a:fld>
            <a:endParaRPr lang="bg-BG"/>
          </a:p>
        </p:txBody>
      </p:sp>
    </p:spTree>
    <p:extLst>
      <p:ext uri="{BB962C8B-B14F-4D97-AF65-F5344CB8AC3E}">
        <p14:creationId xmlns:p14="http://schemas.microsoft.com/office/powerpoint/2010/main" xmlns="" val="99716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9CC86970-993A-4734-A6DB-05A720CD196B}" type="datetimeFigureOut">
              <a:rPr lang="bg-BG"/>
              <a:pPr>
                <a:defRPr/>
              </a:pPr>
              <a:t>8.10.2017 г.</a:t>
            </a:fld>
            <a:endParaRPr lang="bg-BG"/>
          </a:p>
        </p:txBody>
      </p:sp>
      <p:sp>
        <p:nvSpPr>
          <p:cNvPr id="9" name="Footer Placeholder 4"/>
          <p:cNvSpPr>
            <a:spLocks noGrp="1"/>
          </p:cNvSpPr>
          <p:nvPr>
            <p:ph type="ftr" sz="quarter" idx="11"/>
          </p:nvPr>
        </p:nvSpPr>
        <p:spPr/>
        <p:txBody>
          <a:bodyPr/>
          <a:lstStyle>
            <a:lvl1pPr>
              <a:defRPr/>
            </a:lvl1pPr>
          </a:lstStyle>
          <a:p>
            <a:pPr>
              <a:defRPr/>
            </a:pPr>
            <a:endParaRPr lang="bg-BG"/>
          </a:p>
        </p:txBody>
      </p:sp>
      <p:sp>
        <p:nvSpPr>
          <p:cNvPr id="10" name="Slide Number Placeholder 5"/>
          <p:cNvSpPr>
            <a:spLocks noGrp="1"/>
          </p:cNvSpPr>
          <p:nvPr>
            <p:ph type="sldNum" sz="quarter" idx="12"/>
          </p:nvPr>
        </p:nvSpPr>
        <p:spPr/>
        <p:txBody>
          <a:bodyPr/>
          <a:lstStyle>
            <a:lvl1pPr>
              <a:defRPr/>
            </a:lvl1pPr>
          </a:lstStyle>
          <a:p>
            <a:pPr>
              <a:defRPr/>
            </a:pPr>
            <a:fld id="{33E07246-DAB4-4520-940C-A36535251F70}" type="slidenum">
              <a:rPr lang="bg-BG"/>
              <a:pPr>
                <a:defRPr/>
              </a:pPr>
              <a:t>‹#›</a:t>
            </a:fld>
            <a:endParaRPr lang="bg-BG"/>
          </a:p>
        </p:txBody>
      </p:sp>
    </p:spTree>
    <p:extLst>
      <p:ext uri="{BB962C8B-B14F-4D97-AF65-F5344CB8AC3E}">
        <p14:creationId xmlns:p14="http://schemas.microsoft.com/office/powerpoint/2010/main" xmlns="" val="104020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87605B99-30A7-4098-913A-00FF359EEC91}" type="datetimeFigureOut">
              <a:rPr lang="bg-BG"/>
              <a:pPr>
                <a:defRPr/>
              </a:pPr>
              <a:t>8.10.2017 г.</a:t>
            </a:fld>
            <a:endParaRPr lang="bg-BG"/>
          </a:p>
        </p:txBody>
      </p:sp>
      <p:sp>
        <p:nvSpPr>
          <p:cNvPr id="6" name="Footer Placeholder 4"/>
          <p:cNvSpPr>
            <a:spLocks noGrp="1"/>
          </p:cNvSpPr>
          <p:nvPr>
            <p:ph type="ftr" sz="quarter" idx="16"/>
          </p:nvPr>
        </p:nvSpPr>
        <p:spPr/>
        <p:txBody>
          <a:bodyPr/>
          <a:lstStyle>
            <a:lvl1pPr>
              <a:defRPr/>
            </a:lvl1pPr>
          </a:lstStyle>
          <a:p>
            <a:pPr>
              <a:defRPr/>
            </a:pPr>
            <a:endParaRPr lang="bg-BG"/>
          </a:p>
        </p:txBody>
      </p:sp>
      <p:sp>
        <p:nvSpPr>
          <p:cNvPr id="7" name="Slide Number Placeholder 5"/>
          <p:cNvSpPr>
            <a:spLocks noGrp="1"/>
          </p:cNvSpPr>
          <p:nvPr>
            <p:ph type="sldNum" sz="quarter" idx="17"/>
          </p:nvPr>
        </p:nvSpPr>
        <p:spPr/>
        <p:txBody>
          <a:bodyPr/>
          <a:lstStyle>
            <a:lvl1pPr>
              <a:defRPr/>
            </a:lvl1pPr>
          </a:lstStyle>
          <a:p>
            <a:pPr>
              <a:defRPr/>
            </a:pPr>
            <a:fld id="{8344ABB3-18A6-466B-9CB7-3B67AC60357F}" type="slidenum">
              <a:rPr lang="bg-BG"/>
              <a:pPr>
                <a:defRPr/>
              </a:pPr>
              <a:t>‹#›</a:t>
            </a:fld>
            <a:endParaRPr lang="bg-BG"/>
          </a:p>
        </p:txBody>
      </p:sp>
    </p:spTree>
    <p:extLst>
      <p:ext uri="{BB962C8B-B14F-4D97-AF65-F5344CB8AC3E}">
        <p14:creationId xmlns:p14="http://schemas.microsoft.com/office/powerpoint/2010/main" xmlns="" val="376789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2F6B897-4961-4312-BB95-A2106C83F111}" type="datetimeFigureOut">
              <a:rPr lang="bg-BG"/>
              <a:pPr>
                <a:defRPr/>
              </a:pPr>
              <a:t>8.10.2017 г.</a:t>
            </a:fld>
            <a:endParaRPr lang="bg-BG"/>
          </a:p>
        </p:txBody>
      </p:sp>
      <p:sp>
        <p:nvSpPr>
          <p:cNvPr id="8" name="Footer Placeholder 4"/>
          <p:cNvSpPr>
            <a:spLocks noGrp="1"/>
          </p:cNvSpPr>
          <p:nvPr>
            <p:ph type="ftr" sz="quarter" idx="11"/>
          </p:nvPr>
        </p:nvSpPr>
        <p:spPr/>
        <p:txBody>
          <a:bodyPr/>
          <a:lstStyle>
            <a:lvl1pPr>
              <a:defRPr/>
            </a:lvl1pPr>
          </a:lstStyle>
          <a:p>
            <a:pPr>
              <a:defRPr/>
            </a:pPr>
            <a:endParaRPr lang="bg-BG"/>
          </a:p>
        </p:txBody>
      </p:sp>
      <p:sp>
        <p:nvSpPr>
          <p:cNvPr id="9" name="Slide Number Placeholder 5"/>
          <p:cNvSpPr>
            <a:spLocks noGrp="1"/>
          </p:cNvSpPr>
          <p:nvPr>
            <p:ph type="sldNum" sz="quarter" idx="12"/>
          </p:nvPr>
        </p:nvSpPr>
        <p:spPr/>
        <p:txBody>
          <a:bodyPr/>
          <a:lstStyle>
            <a:lvl1pPr>
              <a:defRPr/>
            </a:lvl1pPr>
          </a:lstStyle>
          <a:p>
            <a:pPr>
              <a:defRPr/>
            </a:pPr>
            <a:fld id="{BDC6459F-ED62-44B7-8399-29CC4C8168E7}" type="slidenum">
              <a:rPr lang="bg-BG"/>
              <a:pPr>
                <a:defRPr/>
              </a:pPr>
              <a:t>‹#›</a:t>
            </a:fld>
            <a:endParaRPr lang="bg-BG"/>
          </a:p>
        </p:txBody>
      </p:sp>
    </p:spTree>
    <p:extLst>
      <p:ext uri="{BB962C8B-B14F-4D97-AF65-F5344CB8AC3E}">
        <p14:creationId xmlns:p14="http://schemas.microsoft.com/office/powerpoint/2010/main" xmlns="" val="2485594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323C8B4-80D0-4B03-B611-F38AADEA9B3A}" type="datetimeFigureOut">
              <a:rPr lang="bg-BG"/>
              <a:pPr>
                <a:defRPr/>
              </a:pPr>
              <a:t>8.10.2017 г.</a:t>
            </a:fld>
            <a:endParaRPr lang="bg-BG"/>
          </a:p>
        </p:txBody>
      </p:sp>
      <p:sp>
        <p:nvSpPr>
          <p:cNvPr id="4" name="Footer Placeholder 4"/>
          <p:cNvSpPr>
            <a:spLocks noGrp="1"/>
          </p:cNvSpPr>
          <p:nvPr>
            <p:ph type="ftr" sz="quarter" idx="11"/>
          </p:nvPr>
        </p:nvSpPr>
        <p:spPr/>
        <p:txBody>
          <a:bodyPr/>
          <a:lstStyle>
            <a:lvl1pPr>
              <a:defRPr/>
            </a:lvl1pPr>
          </a:lstStyle>
          <a:p>
            <a:pPr>
              <a:defRPr/>
            </a:pPr>
            <a:endParaRPr lang="bg-BG"/>
          </a:p>
        </p:txBody>
      </p:sp>
      <p:sp>
        <p:nvSpPr>
          <p:cNvPr id="5" name="Slide Number Placeholder 5"/>
          <p:cNvSpPr>
            <a:spLocks noGrp="1"/>
          </p:cNvSpPr>
          <p:nvPr>
            <p:ph type="sldNum" sz="quarter" idx="12"/>
          </p:nvPr>
        </p:nvSpPr>
        <p:spPr/>
        <p:txBody>
          <a:bodyPr/>
          <a:lstStyle>
            <a:lvl1pPr>
              <a:defRPr/>
            </a:lvl1pPr>
          </a:lstStyle>
          <a:p>
            <a:pPr>
              <a:defRPr/>
            </a:pPr>
            <a:fld id="{93AB9471-5470-4266-BBD5-14F435424E68}" type="slidenum">
              <a:rPr lang="bg-BG"/>
              <a:pPr>
                <a:defRPr/>
              </a:pPr>
              <a:t>‹#›</a:t>
            </a:fld>
            <a:endParaRPr lang="bg-BG"/>
          </a:p>
        </p:txBody>
      </p:sp>
    </p:spTree>
    <p:extLst>
      <p:ext uri="{BB962C8B-B14F-4D97-AF65-F5344CB8AC3E}">
        <p14:creationId xmlns:p14="http://schemas.microsoft.com/office/powerpoint/2010/main" xmlns="" val="263556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08825D-D744-46BF-AA6D-FCCB4DFCB262}" type="datetimeFigureOut">
              <a:rPr lang="bg-BG"/>
              <a:pPr>
                <a:defRPr/>
              </a:pPr>
              <a:t>8.10.2017 г.</a:t>
            </a:fld>
            <a:endParaRPr lang="bg-BG"/>
          </a:p>
        </p:txBody>
      </p:sp>
      <p:sp>
        <p:nvSpPr>
          <p:cNvPr id="3" name="Footer Placeholder 4"/>
          <p:cNvSpPr>
            <a:spLocks noGrp="1"/>
          </p:cNvSpPr>
          <p:nvPr>
            <p:ph type="ftr" sz="quarter" idx="11"/>
          </p:nvPr>
        </p:nvSpPr>
        <p:spPr/>
        <p:txBody>
          <a:bodyPr/>
          <a:lstStyle>
            <a:lvl1pPr>
              <a:defRPr/>
            </a:lvl1pPr>
          </a:lstStyle>
          <a:p>
            <a:pPr>
              <a:defRPr/>
            </a:pPr>
            <a:endParaRPr lang="bg-BG"/>
          </a:p>
        </p:txBody>
      </p:sp>
      <p:sp>
        <p:nvSpPr>
          <p:cNvPr id="4" name="Slide Number Placeholder 5"/>
          <p:cNvSpPr>
            <a:spLocks noGrp="1"/>
          </p:cNvSpPr>
          <p:nvPr>
            <p:ph type="sldNum" sz="quarter" idx="12"/>
          </p:nvPr>
        </p:nvSpPr>
        <p:spPr/>
        <p:txBody>
          <a:bodyPr/>
          <a:lstStyle>
            <a:lvl1pPr>
              <a:defRPr/>
            </a:lvl1pPr>
          </a:lstStyle>
          <a:p>
            <a:pPr>
              <a:defRPr/>
            </a:pPr>
            <a:fld id="{DA5ED8AD-EA84-4385-B799-82D13984BAB3}" type="slidenum">
              <a:rPr lang="bg-BG"/>
              <a:pPr>
                <a:defRPr/>
              </a:pPr>
              <a:t>‹#›</a:t>
            </a:fld>
            <a:endParaRPr lang="bg-BG"/>
          </a:p>
        </p:txBody>
      </p:sp>
    </p:spTree>
    <p:extLst>
      <p:ext uri="{BB962C8B-B14F-4D97-AF65-F5344CB8AC3E}">
        <p14:creationId xmlns:p14="http://schemas.microsoft.com/office/powerpoint/2010/main" xmlns="" val="136458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F33ED7-4D5F-4314-BE4C-5D1FE0885636}" type="datetimeFigureOut">
              <a:rPr lang="bg-BG"/>
              <a:pPr>
                <a:defRPr/>
              </a:pPr>
              <a:t>8.10.2017 г.</a:t>
            </a:fld>
            <a:endParaRPr lang="bg-BG"/>
          </a:p>
        </p:txBody>
      </p:sp>
      <p:sp>
        <p:nvSpPr>
          <p:cNvPr id="6" name="Footer Placeholder 4"/>
          <p:cNvSpPr>
            <a:spLocks noGrp="1"/>
          </p:cNvSpPr>
          <p:nvPr>
            <p:ph type="ftr" sz="quarter" idx="11"/>
          </p:nvPr>
        </p:nvSpPr>
        <p:spPr/>
        <p:txBody>
          <a:bodyPr/>
          <a:lstStyle>
            <a:lvl1pPr>
              <a:defRPr/>
            </a:lvl1pPr>
          </a:lstStyle>
          <a:p>
            <a:pPr>
              <a:defRPr/>
            </a:pPr>
            <a:endParaRPr lang="bg-BG"/>
          </a:p>
        </p:txBody>
      </p:sp>
      <p:sp>
        <p:nvSpPr>
          <p:cNvPr id="7" name="Slide Number Placeholder 5"/>
          <p:cNvSpPr>
            <a:spLocks noGrp="1"/>
          </p:cNvSpPr>
          <p:nvPr>
            <p:ph type="sldNum" sz="quarter" idx="12"/>
          </p:nvPr>
        </p:nvSpPr>
        <p:spPr/>
        <p:txBody>
          <a:bodyPr/>
          <a:lstStyle>
            <a:lvl1pPr>
              <a:defRPr/>
            </a:lvl1pPr>
          </a:lstStyle>
          <a:p>
            <a:pPr>
              <a:defRPr/>
            </a:pPr>
            <a:fld id="{BA240744-4E53-4AAA-BD69-515362395DFA}" type="slidenum">
              <a:rPr lang="bg-BG"/>
              <a:pPr>
                <a:defRPr/>
              </a:pPr>
              <a:t>‹#›</a:t>
            </a:fld>
            <a:endParaRPr lang="bg-BG"/>
          </a:p>
        </p:txBody>
      </p:sp>
    </p:spTree>
    <p:extLst>
      <p:ext uri="{BB962C8B-B14F-4D97-AF65-F5344CB8AC3E}">
        <p14:creationId xmlns:p14="http://schemas.microsoft.com/office/powerpoint/2010/main" xmlns="" val="415547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3A87B05A-1877-400A-9F1A-E396098C2D49}" type="datetimeFigureOut">
              <a:rPr lang="bg-BG"/>
              <a:pPr>
                <a:defRPr/>
              </a:pPr>
              <a:t>8.10.2017 г.</a:t>
            </a:fld>
            <a:endParaRPr lang="bg-BG"/>
          </a:p>
        </p:txBody>
      </p:sp>
      <p:sp>
        <p:nvSpPr>
          <p:cNvPr id="10" name="Footer Placeholder 5"/>
          <p:cNvSpPr>
            <a:spLocks noGrp="1"/>
          </p:cNvSpPr>
          <p:nvPr>
            <p:ph type="ftr" sz="quarter" idx="11"/>
          </p:nvPr>
        </p:nvSpPr>
        <p:spPr/>
        <p:txBody>
          <a:bodyPr/>
          <a:lstStyle>
            <a:lvl1pPr>
              <a:defRPr/>
            </a:lvl1pPr>
          </a:lstStyle>
          <a:p>
            <a:pPr>
              <a:defRPr/>
            </a:pPr>
            <a:endParaRPr lang="bg-BG"/>
          </a:p>
        </p:txBody>
      </p:sp>
      <p:sp>
        <p:nvSpPr>
          <p:cNvPr id="11" name="Slide Number Placeholder 6"/>
          <p:cNvSpPr>
            <a:spLocks noGrp="1"/>
          </p:cNvSpPr>
          <p:nvPr>
            <p:ph type="sldNum" sz="quarter" idx="12"/>
          </p:nvPr>
        </p:nvSpPr>
        <p:spPr/>
        <p:txBody>
          <a:bodyPr/>
          <a:lstStyle>
            <a:lvl1pPr>
              <a:defRPr/>
            </a:lvl1pPr>
          </a:lstStyle>
          <a:p>
            <a:pPr>
              <a:defRPr/>
            </a:pPr>
            <a:fld id="{EB0297BA-EACB-49D8-B4DC-A5505ACD67CA}" type="slidenum">
              <a:rPr lang="bg-BG"/>
              <a:pPr>
                <a:defRPr/>
              </a:pPr>
              <a:t>‹#›</a:t>
            </a:fld>
            <a:endParaRPr lang="bg-BG"/>
          </a:p>
        </p:txBody>
      </p:sp>
    </p:spTree>
    <p:extLst>
      <p:ext uri="{BB962C8B-B14F-4D97-AF65-F5344CB8AC3E}">
        <p14:creationId xmlns:p14="http://schemas.microsoft.com/office/powerpoint/2010/main" xmlns="" val="37772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B13C32D7-402D-4EA8-B46B-50677AF7C176}" type="datetimeFigureOut">
              <a:rPr lang="bg-BG"/>
              <a:pPr>
                <a:defRPr/>
              </a:pPr>
              <a:t>8.10.2017 г.</a:t>
            </a:fld>
            <a:endParaRPr lang="bg-BG"/>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bg-B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a:defRPr/>
            </a:pPr>
            <a:fld id="{8FB9A079-1AB9-4827-98B1-F36DA90927E8}"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89" r:id="rId5"/>
    <p:sldLayoutId id="2147483690" r:id="rId6"/>
    <p:sldLayoutId id="2147483691" r:id="rId7"/>
    <p:sldLayoutId id="2147483692" r:id="rId8"/>
    <p:sldLayoutId id="2147483697" r:id="rId9"/>
    <p:sldLayoutId id="2147483693" r:id="rId10"/>
    <p:sldLayoutId id="2147483694"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3394" y="4292600"/>
            <a:ext cx="5637213" cy="1641475"/>
          </a:xfrm>
        </p:spPr>
        <p:txBody>
          <a:bodyPr rtlCol="0">
            <a:normAutofit fontScale="77500" lnSpcReduction="20000"/>
          </a:bodyPr>
          <a:lstStyle/>
          <a:p>
            <a:pPr fontAlgn="auto">
              <a:buClr>
                <a:schemeClr val="accent6">
                  <a:lumMod val="75000"/>
                </a:schemeClr>
              </a:buClr>
              <a:defRPr/>
            </a:pPr>
            <a:r>
              <a:rPr lang="en-US" dirty="0">
                <a:solidFill>
                  <a:srgbClr val="C00000"/>
                </a:solidFill>
                <a:latin typeface="Times New Roman" pitchFamily="18" charset="0"/>
                <a:cs typeface="Times New Roman" pitchFamily="18" charset="0"/>
              </a:rPr>
              <a:t> </a:t>
            </a:r>
            <a:endParaRPr lang="bg-BG" dirty="0">
              <a:solidFill>
                <a:srgbClr val="C00000"/>
              </a:solidFill>
              <a:latin typeface="Times New Roman" pitchFamily="18" charset="0"/>
              <a:cs typeface="Times New Roman" pitchFamily="18" charset="0"/>
            </a:endParaRPr>
          </a:p>
          <a:p>
            <a:pPr algn="ctr" fontAlgn="auto">
              <a:buClr>
                <a:schemeClr val="accent6">
                  <a:lumMod val="75000"/>
                </a:schemeClr>
              </a:buClr>
              <a:defRPr/>
            </a:pPr>
            <a:r>
              <a:rPr lang="en-US" sz="2600" b="1" dirty="0" err="1">
                <a:solidFill>
                  <a:schemeClr val="tx1"/>
                </a:solidFill>
                <a:latin typeface="Times New Roman" pitchFamily="18" charset="0"/>
                <a:cs typeface="Times New Roman" pitchFamily="18" charset="0"/>
              </a:rPr>
              <a:t>A.Antonov</a:t>
            </a:r>
            <a:r>
              <a:rPr lang="en-US" sz="2600" b="1" dirty="0" smtClean="0">
                <a:solidFill>
                  <a:schemeClr val="tx1"/>
                </a:solidFill>
                <a:latin typeface="Times New Roman" pitchFamily="18" charset="0"/>
                <a:cs typeface="Times New Roman" pitchFamily="18" charset="0"/>
              </a:rPr>
              <a:t>,</a:t>
            </a:r>
            <a:r>
              <a:rPr lang="en-US" sz="2600" b="1" baseline="30000"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A.Trifonov</a:t>
            </a:r>
            <a:r>
              <a:rPr lang="en-US" sz="2600" b="1" dirty="0" smtClean="0">
                <a:solidFill>
                  <a:schemeClr val="tx1"/>
                </a:solidFill>
                <a:latin typeface="Times New Roman" pitchFamily="18" charset="0"/>
                <a:cs typeface="Times New Roman" pitchFamily="18" charset="0"/>
              </a:rPr>
              <a:t>, </a:t>
            </a:r>
            <a:r>
              <a:rPr lang="en-US" sz="2600" b="1" dirty="0" err="1" smtClean="0">
                <a:solidFill>
                  <a:schemeClr val="tx1"/>
                </a:solidFill>
                <a:latin typeface="Times New Roman" pitchFamily="18" charset="0"/>
                <a:cs typeface="Times New Roman" pitchFamily="18" charset="0"/>
              </a:rPr>
              <a:t>M.Tabakov</a:t>
            </a:r>
            <a:r>
              <a:rPr lang="en-US" sz="2600" b="1" dirty="0" smtClean="0">
                <a:solidFill>
                  <a:schemeClr val="tx1"/>
                </a:solidFill>
                <a:latin typeface="Times New Roman" pitchFamily="18" charset="0"/>
                <a:cs typeface="Times New Roman" pitchFamily="18" charset="0"/>
              </a:rPr>
              <a:t>, A. </a:t>
            </a:r>
            <a:r>
              <a:rPr lang="en-US" sz="2600" b="1" dirty="0" err="1" smtClean="0">
                <a:solidFill>
                  <a:schemeClr val="tx1"/>
                </a:solidFill>
                <a:latin typeface="Times New Roman" pitchFamily="18" charset="0"/>
                <a:cs typeface="Times New Roman" pitchFamily="18" charset="0"/>
              </a:rPr>
              <a:t>Andonova</a:t>
            </a:r>
            <a:r>
              <a:rPr lang="en-US" sz="2600" b="1" dirty="0" smtClean="0">
                <a:solidFill>
                  <a:schemeClr val="tx1"/>
                </a:solidFill>
                <a:latin typeface="Times New Roman" pitchFamily="18" charset="0"/>
                <a:cs typeface="Times New Roman" pitchFamily="18" charset="0"/>
              </a:rPr>
              <a:t>, V. </a:t>
            </a:r>
            <a:r>
              <a:rPr lang="en-US" sz="2600" b="1" dirty="0" err="1" smtClean="0">
                <a:solidFill>
                  <a:schemeClr val="tx1"/>
                </a:solidFill>
                <a:latin typeface="Times New Roman" pitchFamily="18" charset="0"/>
                <a:cs typeface="Times New Roman" pitchFamily="18" charset="0"/>
              </a:rPr>
              <a:t>Penev</a:t>
            </a:r>
            <a:endParaRPr lang="en-US" sz="2600" b="1" dirty="0" smtClean="0">
              <a:solidFill>
                <a:schemeClr val="tx1"/>
              </a:solidFill>
              <a:latin typeface="Times New Roman" pitchFamily="18" charset="0"/>
              <a:cs typeface="Times New Roman" pitchFamily="18" charset="0"/>
            </a:endParaRPr>
          </a:p>
          <a:p>
            <a:pPr algn="ctr" fontAlgn="auto">
              <a:buClr>
                <a:schemeClr val="accent6">
                  <a:lumMod val="75000"/>
                </a:schemeClr>
              </a:buClr>
              <a:defRPr/>
            </a:pPr>
            <a:endParaRPr lang="en-US" sz="2600" b="1" dirty="0" smtClean="0">
              <a:solidFill>
                <a:schemeClr val="tx1"/>
              </a:solidFill>
              <a:latin typeface="Times New Roman" pitchFamily="18" charset="0"/>
              <a:cs typeface="Times New Roman" pitchFamily="18" charset="0"/>
            </a:endParaRPr>
          </a:p>
          <a:p>
            <a:pPr algn="ctr" fontAlgn="auto">
              <a:buClr>
                <a:schemeClr val="accent6">
                  <a:lumMod val="75000"/>
                </a:schemeClr>
              </a:buClr>
              <a:defRPr/>
            </a:pPr>
            <a:r>
              <a:rPr lang="en-US" b="1" dirty="0" smtClean="0">
                <a:solidFill>
                  <a:schemeClr val="tx1"/>
                </a:solidFill>
                <a:latin typeface="Times New Roman" pitchFamily="18" charset="0"/>
                <a:cs typeface="Times New Roman" pitchFamily="18" charset="0"/>
              </a:rPr>
              <a:t>Sofia 26-29.10.2017</a:t>
            </a:r>
            <a:endParaRPr lang="bg-BG" dirty="0">
              <a:solidFill>
                <a:schemeClr val="tx1"/>
              </a:solidFill>
              <a:latin typeface="Times New Roman" pitchFamily="18" charset="0"/>
              <a:cs typeface="Times New Roman" pitchFamily="18" charset="0"/>
            </a:endParaRPr>
          </a:p>
        </p:txBody>
      </p:sp>
      <p:sp>
        <p:nvSpPr>
          <p:cNvPr id="5125" name="Rectangle 4"/>
          <p:cNvSpPr>
            <a:spLocks noChangeArrowheads="1"/>
          </p:cNvSpPr>
          <p:nvPr/>
        </p:nvSpPr>
        <p:spPr bwMode="auto">
          <a:xfrm>
            <a:off x="647700" y="2828925"/>
            <a:ext cx="78486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800" b="1" dirty="0">
                <a:solidFill>
                  <a:srgbClr val="C00000"/>
                </a:solidFill>
                <a:latin typeface="Times New Roman" pitchFamily="18" charset="0"/>
                <a:cs typeface="Times New Roman" pitchFamily="18" charset="0"/>
              </a:rPr>
              <a:t>    The Water Energy Spectrum –</a:t>
            </a:r>
          </a:p>
          <a:p>
            <a:pPr algn="ctr"/>
            <a:r>
              <a:rPr lang="en-US" sz="2800" b="1" dirty="0">
                <a:solidFill>
                  <a:srgbClr val="C00000"/>
                </a:solidFill>
                <a:latin typeface="Times New Roman" pitchFamily="18" charset="0"/>
                <a:cs typeface="Times New Roman" pitchFamily="18" charset="0"/>
              </a:rPr>
              <a:t>Biography of the Water</a:t>
            </a:r>
            <a:endParaRPr lang="bg-BG" sz="2800" dirty="0">
              <a:solidFill>
                <a:srgbClr val="C00000"/>
              </a:solidFill>
              <a:latin typeface="Times New Roman" pitchFamily="18" charset="0"/>
              <a:cs typeface="Times New Roman" pitchFamily="18" charset="0"/>
            </a:endParaRPr>
          </a:p>
          <a:p>
            <a:pPr algn="ctr"/>
            <a:r>
              <a:rPr lang="en-US" dirty="0"/>
              <a:t> </a:t>
            </a:r>
            <a:endParaRPr lang="bg-B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092702" y="43934"/>
            <a:ext cx="958596"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bg-BG"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4 </a:t>
            </a:r>
            <a:endParaRPr kumimoji="0" lang="en-US" altLang="bg-BG"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Content Placeholder 7"/>
          <p:cNvGraphicFramePr>
            <a:graphicFrameLocks noGrp="1"/>
          </p:cNvGraphicFramePr>
          <p:nvPr>
            <p:ph sz="quarter" idx="13"/>
          </p:nvPr>
        </p:nvGraphicFramePr>
        <p:xfrm>
          <a:off x="1115616" y="692696"/>
          <a:ext cx="6400800" cy="2680716"/>
        </p:xfrm>
        <a:graphic>
          <a:graphicData uri="http://schemas.openxmlformats.org/drawingml/2006/table">
            <a:tbl>
              <a:tblPr firstRow="1" bandRow="1">
                <a:tableStyleId>{5C22544A-7EE6-4342-B048-85BDC9FD1C3A}</a:tableStyleId>
              </a:tblPr>
              <a:tblGrid>
                <a:gridCol w="764704"/>
                <a:gridCol w="792088"/>
                <a:gridCol w="675456"/>
                <a:gridCol w="648072"/>
                <a:gridCol w="720080"/>
                <a:gridCol w="648072"/>
                <a:gridCol w="692696"/>
                <a:gridCol w="748432"/>
                <a:gridCol w="711200"/>
              </a:tblGrid>
              <a:tr h="370840">
                <a:tc>
                  <a:txBody>
                    <a:bodyPr/>
                    <a:lstStyle/>
                    <a:p>
                      <a:pPr algn="just">
                        <a:lnSpc>
                          <a:spcPct val="115000"/>
                        </a:lnSpc>
                        <a:spcAft>
                          <a:spcPts val="0"/>
                        </a:spcAft>
                      </a:pPr>
                      <a:r>
                        <a:rPr lang="en-US" sz="1300" dirty="0">
                          <a:latin typeface="Times New Roman"/>
                          <a:ea typeface="Calibri"/>
                          <a:cs typeface="Times New Roman"/>
                        </a:rPr>
                        <a:t>Variants</a:t>
                      </a:r>
                      <a:endParaRPr lang="bg-BG" sz="1100" dirty="0">
                        <a:latin typeface="Calibri"/>
                        <a:ea typeface="Calibri"/>
                        <a:cs typeface="Times New Roman"/>
                      </a:endParaRPr>
                    </a:p>
                  </a:txBody>
                  <a:tcPr marL="68580" marR="68580" marT="0" marB="0"/>
                </a:tc>
                <a:tc>
                  <a:txBody>
                    <a:bodyPr/>
                    <a:lstStyle/>
                    <a:p>
                      <a:pPr algn="just">
                        <a:lnSpc>
                          <a:spcPct val="115000"/>
                        </a:lnSpc>
                        <a:spcAft>
                          <a:spcPts val="0"/>
                        </a:spcAft>
                      </a:pPr>
                      <a:endParaRPr lang="en-US" sz="1300" dirty="0">
                        <a:latin typeface="Times New Roman"/>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-E, eV</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∆E(10</a:t>
                      </a:r>
                      <a:r>
                        <a:rPr lang="en-US" sz="1300" baseline="30000">
                          <a:latin typeface="Times New Roman"/>
                          <a:ea typeface="Calibri"/>
                          <a:cs typeface="Times New Roman"/>
                        </a:rPr>
                        <a:t>-3 </a:t>
                      </a:r>
                      <a:r>
                        <a:rPr lang="en-US" sz="1300">
                          <a:latin typeface="Times New Roman"/>
                          <a:ea typeface="Calibri"/>
                          <a:cs typeface="Times New Roman"/>
                        </a:rPr>
                        <a:t> eV)</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∆f,</a:t>
                      </a:r>
                      <a:r>
                        <a:rPr lang="en-US" sz="800">
                          <a:latin typeface="Times New Roman"/>
                          <a:ea typeface="Calibri"/>
                          <a:cs typeface="Times New Roman"/>
                        </a:rPr>
                        <a:t> </a:t>
                      </a:r>
                      <a:r>
                        <a:rPr lang="en-US" sz="1300">
                          <a:latin typeface="Times New Roman"/>
                          <a:ea typeface="Calibri"/>
                          <a:cs typeface="Times New Roman"/>
                        </a:rPr>
                        <a:t>eV</a:t>
                      </a:r>
                      <a:r>
                        <a:rPr lang="en-US" sz="1300" baseline="30000">
                          <a:latin typeface="Times New Roman"/>
                          <a:ea typeface="Calibri"/>
                          <a:cs typeface="Times New Roman"/>
                        </a:rPr>
                        <a:t>-1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R(f</a:t>
                      </a:r>
                      <a:r>
                        <a:rPr lang="en-US" sz="800">
                          <a:latin typeface="Times New Roman"/>
                          <a:ea typeface="Calibri"/>
                          <a:cs typeface="Times New Roman"/>
                        </a:rPr>
                        <a:t>1,</a:t>
                      </a:r>
                      <a:r>
                        <a:rPr lang="en-US" sz="1300">
                          <a:latin typeface="Times New Roman"/>
                          <a:ea typeface="Calibri"/>
                          <a:cs typeface="Times New Roman"/>
                        </a:rPr>
                        <a:t> f</a:t>
                      </a:r>
                      <a:r>
                        <a:rPr lang="en-US" sz="800">
                          <a:latin typeface="Times New Roman"/>
                          <a:ea typeface="Calibri"/>
                          <a:cs typeface="Times New Roman"/>
                        </a:rPr>
                        <a:t>2</a:t>
                      </a:r>
                      <a:r>
                        <a:rPr lang="en-US" sz="1300">
                          <a:latin typeface="Times New Roman"/>
                          <a:ea typeface="Calibri"/>
                          <a:cs typeface="Times New Roman"/>
                        </a:rPr>
                        <a:t>)</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P</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c>
                  <a:txBody>
                    <a:bodyPr/>
                    <a:lstStyle/>
                    <a:p>
                      <a:pPr algn="just">
                        <a:lnSpc>
                          <a:spcPct val="115000"/>
                        </a:lnSpc>
                        <a:spcAft>
                          <a:spcPts val="0"/>
                        </a:spcAft>
                      </a:pPr>
                      <a:endParaRPr lang="en-US" sz="1300" dirty="0">
                        <a:latin typeface="Times New Roman"/>
                        <a:ea typeface="Calibri"/>
                        <a:cs typeface="Times New Roman"/>
                      </a:endParaRPr>
                    </a:p>
                  </a:txBody>
                  <a:tcPr marL="68580" marR="68580" marT="0" marB="0"/>
                </a:tc>
              </a:tr>
              <a:tr h="370840">
                <a:tc>
                  <a:txBody>
                    <a:bodyPr/>
                    <a:lstStyle/>
                    <a:p>
                      <a:endParaRPr lang="bg-BG" dirty="0"/>
                    </a:p>
                  </a:txBody>
                  <a:tcPr marL="68580" marR="68580" marT="0" marB="0"/>
                </a:tc>
                <a:tc>
                  <a:txBody>
                    <a:bodyPr/>
                    <a:lstStyle/>
                    <a:p>
                      <a:endParaRPr lang="bg-BG"/>
                    </a:p>
                  </a:txBody>
                  <a:tcPr marL="68580" marR="68580" marT="0" marB="0"/>
                </a:tc>
                <a:tc>
                  <a:txBody>
                    <a:bodyPr/>
                    <a:lstStyle/>
                    <a:p>
                      <a:endParaRPr lang="bg-BG"/>
                    </a:p>
                  </a:txBody>
                  <a:tcPr marL="68580" marR="68580" marT="0" marB="0"/>
                </a:tc>
                <a:tc>
                  <a:txBody>
                    <a:bodyPr/>
                    <a:lstStyle/>
                    <a:p>
                      <a:endParaRPr lang="bg-BG"/>
                    </a:p>
                  </a:txBody>
                  <a:tcPr marL="68580" marR="68580" marT="0" marB="0"/>
                </a:tc>
                <a:tc>
                  <a:txBody>
                    <a:bodyPr/>
                    <a:lstStyle/>
                    <a:p>
                      <a:endParaRPr lang="bg-BG"/>
                    </a:p>
                  </a:txBody>
                  <a:tcPr marL="68580" marR="68580" marT="0" marB="0"/>
                </a:tc>
                <a:tc>
                  <a:txBody>
                    <a:bodyPr/>
                    <a:lstStyle/>
                    <a:p>
                      <a:endParaRPr lang="bg-BG"/>
                    </a:p>
                  </a:txBody>
                  <a:tcPr marL="68580" marR="68580" marT="0" marB="0"/>
                </a:tc>
                <a:tc>
                  <a:txBody>
                    <a:bodyPr/>
                    <a:lstStyle/>
                    <a:p>
                      <a:endParaRPr lang="bg-BG" dirty="0"/>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en-US" sz="1300" dirty="0">
                          <a:latin typeface="Times New Roman"/>
                          <a:ea typeface="Calibri"/>
                          <a:cs typeface="Times New Roman"/>
                        </a:rPr>
                        <a:t>A</a:t>
                      </a:r>
                      <a:endParaRPr lang="bg-BG" sz="1100" dirty="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Probe 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0,1108</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- 4,1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+24,8</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-0,73</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&lt;0,01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Control 2</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0,1067</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dirty="0">
                        <a:latin typeface="Times New Roman"/>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en-US" sz="1300">
                          <a:latin typeface="Times New Roman"/>
                          <a:ea typeface="Calibri"/>
                          <a:cs typeface="Times New Roman"/>
                        </a:rPr>
                        <a:t>B</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Probe 2</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0,1067</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+ 4,1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-24,8</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+ 0,026</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&gt;0,1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Control 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0,1108</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bg-BG"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±0,001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±1</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r>
                        <a:rPr lang="en-US" sz="1300">
                          <a:latin typeface="Times New Roman"/>
                          <a:ea typeface="Calibri"/>
                          <a:cs typeface="Times New Roman"/>
                        </a:rPr>
                        <a:t>±4</a:t>
                      </a:r>
                      <a:endParaRPr lang="bg-BG" sz="1100">
                        <a:latin typeface="Calibri"/>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dirty="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a:latin typeface="Times New Roman"/>
                        <a:ea typeface="Calibri"/>
                        <a:cs typeface="Times New Roman"/>
                      </a:endParaRPr>
                    </a:p>
                  </a:txBody>
                  <a:tcPr marL="68580" marR="68580" marT="0" marB="0"/>
                </a:tc>
                <a:tc>
                  <a:txBody>
                    <a:bodyPr/>
                    <a:lstStyle/>
                    <a:p>
                      <a:pPr algn="just">
                        <a:lnSpc>
                          <a:spcPct val="115000"/>
                        </a:lnSpc>
                        <a:spcAft>
                          <a:spcPts val="0"/>
                        </a:spcAft>
                      </a:pPr>
                      <a:endParaRPr lang="en-US" sz="1300" dirty="0">
                        <a:latin typeface="Times New Roman"/>
                        <a:ea typeface="Calibri"/>
                        <a:cs typeface="Times New Roman"/>
                      </a:endParaRPr>
                    </a:p>
                  </a:txBody>
                  <a:tcPr marL="68580" marR="68580" marT="0" marB="0"/>
                </a:tc>
              </a:tr>
            </a:tbl>
          </a:graphicData>
        </a:graphic>
      </p:graphicFrame>
      <p:sp>
        <p:nvSpPr>
          <p:cNvPr id="9" name="Rectangle 8"/>
          <p:cNvSpPr/>
          <p:nvPr/>
        </p:nvSpPr>
        <p:spPr>
          <a:xfrm>
            <a:off x="2752303" y="3244334"/>
            <a:ext cx="3639394" cy="523220"/>
          </a:xfrm>
          <a:prstGeom prst="rect">
            <a:avLst/>
          </a:prstGeom>
        </p:spPr>
        <p:txBody>
          <a:bodyPr wrap="none">
            <a:spAutoFit/>
          </a:bodyPr>
          <a:lstStyle/>
          <a:p>
            <a:pPr lvl="0" indent="449263" algn="just"/>
            <a:endParaRPr lang="en-US" sz="1400" dirty="0" smtClean="0">
              <a:latin typeface="Times New Roman" pitchFamily="18" charset="0"/>
              <a:ea typeface="Calibri" pitchFamily="34" charset="0"/>
              <a:cs typeface="Times New Roman" pitchFamily="18" charset="0"/>
            </a:endParaRPr>
          </a:p>
          <a:p>
            <a:pPr lvl="0" indent="449263" algn="just"/>
            <a:r>
              <a:rPr lang="en-US" sz="1400" dirty="0" smtClean="0">
                <a:latin typeface="Times New Roman" pitchFamily="18" charset="0"/>
                <a:ea typeface="Calibri" pitchFamily="34" charset="0"/>
                <a:cs typeface="Times New Roman" pitchFamily="18" charset="0"/>
              </a:rPr>
              <a:t>It </a:t>
            </a:r>
            <a:r>
              <a:rPr lang="en-US" sz="1400" dirty="0" smtClean="0">
                <a:latin typeface="Times New Roman" pitchFamily="18" charset="0"/>
                <a:ea typeface="Calibri" pitchFamily="34" charset="0"/>
                <a:cs typeface="Times New Roman" pitchFamily="18" charset="0"/>
              </a:rPr>
              <a:t>can be seen that the results are different</a:t>
            </a:r>
            <a:endParaRPr lang="bg-BG" sz="1400" dirty="0" smtClean="0">
              <a:latin typeface="Arial" pitchFamily="34" charset="0"/>
              <a:cs typeface="Arial" pitchFamily="34" charset="0"/>
            </a:endParaRPr>
          </a:p>
        </p:txBody>
      </p:sp>
    </p:spTree>
    <p:extLst>
      <p:ext uri="{BB962C8B-B14F-4D97-AF65-F5344CB8AC3E}">
        <p14:creationId xmlns:p14="http://schemas.microsoft.com/office/powerpoint/2010/main" xmlns="" val="200748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84324" y="116633"/>
            <a:ext cx="7175351" cy="648072"/>
          </a:xfrm>
        </p:spPr>
        <p:style>
          <a:lnRef idx="1">
            <a:schemeClr val="accent2"/>
          </a:lnRef>
          <a:fillRef idx="2">
            <a:schemeClr val="accent2"/>
          </a:fillRef>
          <a:effectRef idx="1">
            <a:schemeClr val="accent2"/>
          </a:effectRef>
          <a:fontRef idx="minor">
            <a:schemeClr val="dk1"/>
          </a:fontRef>
        </p:style>
        <p:txBody>
          <a:bodyPr/>
          <a:lstStyle/>
          <a:p>
            <a:pPr marL="182880" indent="0" algn="ctr" fontAlgn="auto">
              <a:spcBef>
                <a:spcPts val="1200"/>
              </a:spcBef>
              <a:spcAft>
                <a:spcPts val="1200"/>
              </a:spcAft>
              <a:buClr>
                <a:schemeClr val="accent6">
                  <a:lumMod val="75000"/>
                </a:schemeClr>
              </a:buClr>
              <a:buFont typeface="Georgia" pitchFamily="18" charset="0"/>
              <a:buNone/>
              <a:defRPr/>
            </a:pPr>
            <a:r>
              <a:rPr lang="en-US" sz="2800" cap="small" dirty="0" smtClean="0">
                <a:solidFill>
                  <a:srgbClr val="C00000"/>
                </a:solidFill>
                <a:effectLst/>
                <a:latin typeface="Times New Roman" pitchFamily="18" charset="0"/>
                <a:cs typeface="Times New Roman" pitchFamily="18" charset="0"/>
              </a:rPr>
              <a:t>Conclusion</a:t>
            </a:r>
            <a:r>
              <a:rPr lang="bg-BG" sz="2800" dirty="0" smtClean="0">
                <a:effectLst/>
                <a:latin typeface="Times New Roman" pitchFamily="18" charset="0"/>
                <a:cs typeface="Times New Roman" pitchFamily="18" charset="0"/>
              </a:rPr>
              <a:t/>
            </a:r>
            <a:br>
              <a:rPr lang="bg-BG" sz="2800" dirty="0" smtClean="0">
                <a:effectLst/>
                <a:latin typeface="Times New Roman" pitchFamily="18" charset="0"/>
                <a:cs typeface="Times New Roman" pitchFamily="18" charset="0"/>
              </a:rPr>
            </a:br>
            <a:r>
              <a:rPr lang="en-US" sz="2800" dirty="0" smtClean="0">
                <a:effectLst/>
                <a:latin typeface="Times New Roman" pitchFamily="18" charset="0"/>
                <a:cs typeface="Times New Roman" pitchFamily="18" charset="0"/>
              </a:rPr>
              <a:t>	</a:t>
            </a:r>
            <a:br>
              <a:rPr lang="en-US" sz="2800" dirty="0" smtClean="0">
                <a:effectLst/>
                <a:latin typeface="Times New Roman" pitchFamily="18" charset="0"/>
                <a:cs typeface="Times New Roman" pitchFamily="18" charset="0"/>
              </a:rPr>
            </a:br>
            <a:r>
              <a:rPr lang="en-US" sz="2000" dirty="0" smtClean="0">
                <a:effectLst/>
                <a:latin typeface="Times New Roman" pitchFamily="18" charset="0"/>
                <a:cs typeface="Times New Roman" pitchFamily="18" charset="0"/>
              </a:rPr>
              <a:t>From the above-mentioned results, we can conclude, that using of the method of the water energy spectrum gives a very useful information about the changes in the water structure under different physical, chemical and biological impacts. The parameters of the spectrum are specific for the type of influence. Therefore, we can define the water energy spectrum as the biography of water.</a:t>
            </a:r>
            <a:br>
              <a:rPr lang="en-US" sz="2000" dirty="0" smtClean="0">
                <a:effectLst/>
                <a:latin typeface="Times New Roman" pitchFamily="18" charset="0"/>
                <a:cs typeface="Times New Roman" pitchFamily="18" charset="0"/>
              </a:rPr>
            </a:br>
            <a:r>
              <a:rPr lang="en-US" sz="2000" dirty="0" smtClean="0">
                <a:effectLst/>
                <a:latin typeface="Times New Roman" pitchFamily="18" charset="0"/>
                <a:cs typeface="Times New Roman" pitchFamily="18" charset="0"/>
              </a:rPr>
              <a:t/>
            </a:r>
            <a:br>
              <a:rPr lang="en-US" sz="20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
            </a:r>
            <a:br>
              <a:rPr lang="en-US" sz="1800" dirty="0" smtClean="0">
                <a:effectLst/>
                <a:latin typeface="Times New Roman" pitchFamily="18" charset="0"/>
                <a:cs typeface="Times New Roman" pitchFamily="18" charset="0"/>
              </a:rPr>
            </a:br>
            <a:r>
              <a:rPr lang="bg-BG" sz="1800" dirty="0" smtClean="0">
                <a:effectLst/>
                <a:latin typeface="Times New Roman" pitchFamily="18" charset="0"/>
                <a:cs typeface="Times New Roman" pitchFamily="18" charset="0"/>
              </a:rPr>
              <a:t/>
            </a:r>
            <a:br>
              <a:rPr lang="bg-BG" sz="1800" dirty="0" smtClean="0">
                <a:effectLst/>
                <a:latin typeface="Times New Roman" pitchFamily="18" charset="0"/>
                <a:cs typeface="Times New Roman" pitchFamily="18" charset="0"/>
              </a:rPr>
            </a:br>
            <a:endParaRPr lang="bg-BG" sz="1800" dirty="0">
              <a:latin typeface="Times New Roman" pitchFamily="18" charset="0"/>
              <a:cs typeface="Times New Roman" pitchFamily="18" charset="0"/>
            </a:endParaRPr>
          </a:p>
        </p:txBody>
      </p:sp>
      <p:sp>
        <p:nvSpPr>
          <p:cNvPr id="13315" name="Rectangle 1"/>
          <p:cNvSpPr>
            <a:spLocks noChangeArrowheads="1"/>
          </p:cNvSpPr>
          <p:nvPr/>
        </p:nvSpPr>
        <p:spPr bwMode="auto">
          <a:xfrm>
            <a:off x="146050" y="3995738"/>
            <a:ext cx="8890000" cy="2862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b="1" u="sng" cap="small" dirty="0">
                <a:latin typeface="Times New Roman" pitchFamily="18" charset="0"/>
                <a:cs typeface="Times New Roman" pitchFamily="18" charset="0"/>
              </a:rPr>
              <a:t>References</a:t>
            </a:r>
            <a:endParaRPr lang="bg-BG" b="1" u="sng" cap="small" dirty="0">
              <a:latin typeface="Times New Roman" pitchFamily="18" charset="0"/>
              <a:cs typeface="Times New Roman" pitchFamily="18" charset="0"/>
            </a:endParaRPr>
          </a:p>
          <a:p>
            <a:r>
              <a:rPr lang="fr-FR" dirty="0">
                <a:latin typeface="Times New Roman" pitchFamily="18" charset="0"/>
                <a:cs typeface="Times New Roman" pitchFamily="18" charset="0"/>
              </a:rPr>
              <a:t>1</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A.S.Antonov</a:t>
            </a:r>
            <a:r>
              <a:rPr lang="fr-FR" dirty="0">
                <a:latin typeface="Times New Roman" pitchFamily="18" charset="0"/>
                <a:cs typeface="Times New Roman" pitchFamily="18" charset="0"/>
              </a:rPr>
              <a:t> (1984) </a:t>
            </a:r>
            <a:r>
              <a:rPr lang="fr-FR" dirty="0" err="1">
                <a:latin typeface="Times New Roman" pitchFamily="18" charset="0"/>
                <a:cs typeface="Times New Roman" pitchFamily="18" charset="0"/>
              </a:rPr>
              <a:t>Compt</a:t>
            </a:r>
            <a:r>
              <a:rPr lang="fr-FR" dirty="0">
                <a:latin typeface="Times New Roman" pitchFamily="18" charset="0"/>
                <a:cs typeface="Times New Roman" pitchFamily="18" charset="0"/>
              </a:rPr>
              <a:t> Rendues de l’Acad. </a:t>
            </a:r>
            <a:r>
              <a:rPr lang="fr-FR" dirty="0" err="1">
                <a:latin typeface="Times New Roman" pitchFamily="18" charset="0"/>
                <a:cs typeface="Times New Roman" pitchFamily="18" charset="0"/>
              </a:rPr>
              <a:t>Bulg</a:t>
            </a:r>
            <a:r>
              <a:rPr lang="fr-FR" dirty="0">
                <a:latin typeface="Times New Roman" pitchFamily="18" charset="0"/>
                <a:cs typeface="Times New Roman" pitchFamily="18" charset="0"/>
              </a:rPr>
              <a:t>. Des Scie., 37, 1199.</a:t>
            </a:r>
            <a:endParaRPr lang="bg-BG" dirty="0">
              <a:latin typeface="Times New Roman" pitchFamily="18" charset="0"/>
              <a:cs typeface="Times New Roman" pitchFamily="18" charset="0"/>
            </a:endParaRPr>
          </a:p>
          <a:p>
            <a:r>
              <a:rPr lang="en-GB" dirty="0">
                <a:latin typeface="Times New Roman" pitchFamily="18" charset="0"/>
                <a:cs typeface="Times New Roman" pitchFamily="18" charset="0"/>
              </a:rPr>
              <a:t>2.A.S.Antonov, T.D. </a:t>
            </a:r>
            <a:r>
              <a:rPr lang="en-GB" dirty="0" err="1">
                <a:latin typeface="Times New Roman" pitchFamily="18" charset="0"/>
                <a:cs typeface="Times New Roman" pitchFamily="18" charset="0"/>
              </a:rPr>
              <a:t>Galabova</a:t>
            </a:r>
            <a:r>
              <a:rPr lang="en-GB" dirty="0">
                <a:latin typeface="Times New Roman" pitchFamily="18" charset="0"/>
                <a:cs typeface="Times New Roman" pitchFamily="18" charset="0"/>
              </a:rPr>
              <a:t> (1992), Sixth National Conference of Biomedical </a:t>
            </a:r>
            <a:r>
              <a:rPr lang="en-GB" dirty="0" err="1">
                <a:latin typeface="Times New Roman" pitchFamily="18" charset="0"/>
                <a:cs typeface="Times New Roman" pitchFamily="18" charset="0"/>
              </a:rPr>
              <a:t>Phisics</a:t>
            </a:r>
            <a:r>
              <a:rPr lang="en-GB" dirty="0">
                <a:latin typeface="Times New Roman" pitchFamily="18" charset="0"/>
                <a:cs typeface="Times New Roman" pitchFamily="18" charset="0"/>
              </a:rPr>
              <a:t> and Engineering, Sofia, 22-24 Oct., 20.</a:t>
            </a:r>
            <a:endParaRPr lang="bg-BG" dirty="0">
              <a:latin typeface="Times New Roman" pitchFamily="18" charset="0"/>
              <a:cs typeface="Times New Roman" pitchFamily="18" charset="0"/>
            </a:endParaRPr>
          </a:p>
          <a:p>
            <a:r>
              <a:rPr lang="en-GB" dirty="0">
                <a:latin typeface="Times New Roman" pitchFamily="18" charset="0"/>
                <a:cs typeface="Times New Roman" pitchFamily="18" charset="0"/>
              </a:rPr>
              <a:t>3. </a:t>
            </a:r>
            <a:r>
              <a:rPr lang="en-GB" dirty="0" err="1">
                <a:latin typeface="Times New Roman" pitchFamily="18" charset="0"/>
                <a:cs typeface="Times New Roman" pitchFamily="18" charset="0"/>
              </a:rPr>
              <a:t>A.S.Antonov</a:t>
            </a:r>
            <a:r>
              <a:rPr lang="en-GB" dirty="0">
                <a:latin typeface="Times New Roman" pitchFamily="18" charset="0"/>
                <a:cs typeface="Times New Roman" pitchFamily="18" charset="0"/>
              </a:rPr>
              <a:t>, T.D. </a:t>
            </a:r>
            <a:r>
              <a:rPr lang="en-GB" dirty="0" err="1">
                <a:latin typeface="Times New Roman" pitchFamily="18" charset="0"/>
                <a:cs typeface="Times New Roman" pitchFamily="18" charset="0"/>
              </a:rPr>
              <a:t>Galabova</a:t>
            </a:r>
            <a:r>
              <a:rPr lang="en-GB" dirty="0">
                <a:latin typeface="Times New Roman" pitchFamily="18" charset="0"/>
                <a:cs typeface="Times New Roman" pitchFamily="18" charset="0"/>
              </a:rPr>
              <a:t> et al.(1993), </a:t>
            </a:r>
            <a:r>
              <a:rPr lang="en-GB" dirty="0" err="1">
                <a:latin typeface="Times New Roman" pitchFamily="18" charset="0"/>
                <a:cs typeface="Times New Roman" pitchFamily="18" charset="0"/>
              </a:rPr>
              <a:t>Observatoire</a:t>
            </a:r>
            <a:r>
              <a:rPr lang="en-GB" dirty="0">
                <a:latin typeface="Times New Roman" pitchFamily="18" charset="0"/>
                <a:cs typeface="Times New Roman" pitchFamily="18" charset="0"/>
              </a:rPr>
              <a:t> de Montagne de </a:t>
            </a:r>
            <a:r>
              <a:rPr lang="en-GB" dirty="0" err="1">
                <a:latin typeface="Times New Roman" pitchFamily="18" charset="0"/>
                <a:cs typeface="Times New Roman" pitchFamily="18" charset="0"/>
              </a:rPr>
              <a:t>Moussala</a:t>
            </a:r>
            <a:r>
              <a:rPr lang="en-GB" dirty="0">
                <a:latin typeface="Times New Roman" pitchFamily="18" charset="0"/>
                <a:cs typeface="Times New Roman" pitchFamily="18" charset="0"/>
              </a:rPr>
              <a:t>, OM2, 3, ed. by </a:t>
            </a:r>
            <a:r>
              <a:rPr lang="en-GB" dirty="0" err="1">
                <a:latin typeface="Times New Roman" pitchFamily="18" charset="0"/>
                <a:cs typeface="Times New Roman" pitchFamily="18" charset="0"/>
              </a:rPr>
              <a:t>Prof.</a:t>
            </a:r>
            <a:r>
              <a:rPr lang="en-GB" dirty="0">
                <a:latin typeface="Times New Roman" pitchFamily="18" charset="0"/>
                <a:cs typeface="Times New Roman" pitchFamily="18" charset="0"/>
              </a:rPr>
              <a:t> J. Stamenov, </a:t>
            </a:r>
            <a:r>
              <a:rPr lang="en-GB" dirty="0" err="1">
                <a:latin typeface="Times New Roman" pitchFamily="18" charset="0"/>
                <a:cs typeface="Times New Roman" pitchFamily="18" charset="0"/>
              </a:rPr>
              <a:t>Prof.</a:t>
            </a:r>
            <a:r>
              <a:rPr lang="en-GB" dirty="0">
                <a:latin typeface="Times New Roman" pitchFamily="18" charset="0"/>
                <a:cs typeface="Times New Roman" pitchFamily="18" charset="0"/>
              </a:rPr>
              <a:t> J. Carbonel,113.</a:t>
            </a:r>
            <a:endParaRPr lang="bg-BG" dirty="0">
              <a:latin typeface="Times New Roman" pitchFamily="18" charset="0"/>
              <a:cs typeface="Times New Roman" pitchFamily="18" charset="0"/>
            </a:endParaRPr>
          </a:p>
          <a:p>
            <a:r>
              <a:rPr lang="en-GB" dirty="0">
                <a:latin typeface="Times New Roman" pitchFamily="18" charset="0"/>
                <a:cs typeface="Times New Roman" pitchFamily="18" charset="0"/>
              </a:rPr>
              <a:t>4</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A.S.Antonov</a:t>
            </a:r>
            <a:r>
              <a:rPr lang="en-GB" dirty="0" smtClean="0">
                <a:latin typeface="Times New Roman" pitchFamily="18" charset="0"/>
                <a:cs typeface="Times New Roman" pitchFamily="18" charset="0"/>
              </a:rPr>
              <a:t>, T.D</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Galabova</a:t>
            </a:r>
            <a:r>
              <a:rPr lang="en-GB" dirty="0">
                <a:latin typeface="Times New Roman" pitchFamily="18" charset="0"/>
                <a:cs typeface="Times New Roman" pitchFamily="18" charset="0"/>
              </a:rPr>
              <a:t>, The water well-known and enigmatic, Blagoevgrad 2014, University Publ. House ISBN 078-954-680-927-8.</a:t>
            </a:r>
            <a:endParaRPr lang="bg-BG" dirty="0">
              <a:latin typeface="Times New Roman" pitchFamily="18" charset="0"/>
              <a:cs typeface="Times New Roman" pitchFamily="18" charset="0"/>
            </a:endParaRPr>
          </a:p>
          <a:p>
            <a:r>
              <a:rPr lang="en-US" dirty="0">
                <a:latin typeface="Times New Roman" pitchFamily="18" charset="0"/>
                <a:cs typeface="Times New Roman" pitchFamily="18" charset="0"/>
              </a:rPr>
              <a:t>5.  19 BG 1515 </a:t>
            </a:r>
            <a:r>
              <a:rPr lang="en-US" dirty="0" smtClean="0">
                <a:latin typeface="Times New Roman" pitchFamily="18" charset="0"/>
                <a:cs typeface="Times New Roman" pitchFamily="18" charset="0"/>
              </a:rPr>
              <a:t>U1 M. </a:t>
            </a:r>
            <a:r>
              <a:rPr lang="en-US" dirty="0" err="1" smtClean="0">
                <a:latin typeface="Times New Roman" pitchFamily="18" charset="0"/>
                <a:cs typeface="Times New Roman" pitchFamily="18" charset="0"/>
              </a:rPr>
              <a:t>Tabakov</a:t>
            </a:r>
            <a:endParaRPr lang="bg-BG" dirty="0">
              <a:latin typeface="Times New Roman" pitchFamily="18" charset="0"/>
              <a:cs typeface="Times New Roman" pitchFamily="18" charset="0"/>
            </a:endParaRPr>
          </a:p>
          <a:p>
            <a:r>
              <a:rPr lang="de-DE" dirty="0">
                <a:latin typeface="Times New Roman" pitchFamily="18" charset="0"/>
                <a:cs typeface="Times New Roman" pitchFamily="18" charset="0"/>
              </a:rPr>
              <a:t>6. Patent RU 2304875 </a:t>
            </a:r>
            <a:r>
              <a:rPr lang="de-DE" dirty="0" err="1">
                <a:latin typeface="Times New Roman" pitchFamily="18" charset="0"/>
                <a:cs typeface="Times New Roman" pitchFamily="18" charset="0"/>
              </a:rPr>
              <a:t>Hasanov</a:t>
            </a:r>
            <a:r>
              <a:rPr lang="de-DE" dirty="0">
                <a:latin typeface="Times New Roman" pitchFamily="18" charset="0"/>
                <a:cs typeface="Times New Roman" pitchFamily="18" charset="0"/>
              </a:rPr>
              <a:t> R.G.</a:t>
            </a:r>
            <a:endParaRPr lang="bg-BG"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188" y="4581128"/>
            <a:ext cx="7993062" cy="2087960"/>
          </a:xfrm>
        </p:spPr>
        <p:txBody>
          <a:bodyPr rtlCol="0">
            <a:normAutofit/>
          </a:bodyPr>
          <a:lstStyle/>
          <a:p>
            <a:pPr algn="ctr" fontAlgn="auto">
              <a:buClr>
                <a:schemeClr val="accent6">
                  <a:lumMod val="75000"/>
                </a:schemeClr>
              </a:buClr>
              <a:defRPr/>
            </a:pPr>
            <a:r>
              <a:rPr lang="en-US" b="1" dirty="0" err="1" smtClean="0">
                <a:latin typeface="Times New Roman" pitchFamily="18" charset="0"/>
                <a:cs typeface="Times New Roman" pitchFamily="18" charset="0"/>
              </a:rPr>
              <a:t>Prof.A.Antonov</a:t>
            </a:r>
            <a:r>
              <a:rPr lang="en-US" b="1"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asantonov@abv.bg</a:t>
            </a:r>
          </a:p>
          <a:p>
            <a:pPr algn="ctr" fontAlgn="auto">
              <a:buClr>
                <a:schemeClr val="accent6">
                  <a:lumMod val="75000"/>
                </a:schemeClr>
              </a:buClr>
              <a:defRPr/>
            </a:pPr>
            <a:r>
              <a:rPr lang="en-US" b="1" dirty="0" smtClean="0">
                <a:latin typeface="Times New Roman" pitchFamily="18" charset="0"/>
                <a:cs typeface="Times New Roman" pitchFamily="18" charset="0"/>
              </a:rPr>
              <a:t>PhD </a:t>
            </a:r>
            <a:r>
              <a:rPr lang="en-US" b="1" dirty="0" err="1" smtClean="0">
                <a:latin typeface="Times New Roman" pitchFamily="18" charset="0"/>
                <a:cs typeface="Times New Roman" pitchFamily="18" charset="0"/>
              </a:rPr>
              <a:t>Dipl.Eng.A.Trifonov</a:t>
            </a:r>
            <a:r>
              <a:rPr lang="en-US" b="1" dirty="0" smtClean="0">
                <a:latin typeface="Times New Roman" pitchFamily="18" charset="0"/>
                <a:cs typeface="Times New Roman" pitchFamily="18" charset="0"/>
              </a:rPr>
              <a:t>     alexandartrif@gmail.com</a:t>
            </a:r>
          </a:p>
          <a:p>
            <a:pPr fontAlgn="auto">
              <a:spcBef>
                <a:spcPts val="300"/>
              </a:spcBef>
              <a:buClr>
                <a:schemeClr val="accent6">
                  <a:lumMod val="75000"/>
                </a:schemeClr>
              </a:buClr>
              <a:defRPr/>
            </a:pPr>
            <a:endParaRPr lang="en-US" sz="3600" kern="1800" cap="small" dirty="0" smtClean="0">
              <a:latin typeface="Times New Roman" pitchFamily="18" charset="0"/>
              <a:cs typeface="Times New Roman" pitchFamily="18" charset="0"/>
            </a:endParaRPr>
          </a:p>
        </p:txBody>
      </p:sp>
      <p:sp>
        <p:nvSpPr>
          <p:cNvPr id="3" name="Title 2"/>
          <p:cNvSpPr>
            <a:spLocks noGrp="1"/>
          </p:cNvSpPr>
          <p:nvPr>
            <p:ph type="ctrTitle"/>
          </p:nvPr>
        </p:nvSpPr>
        <p:spPr>
          <a:xfrm>
            <a:off x="323528" y="908720"/>
            <a:ext cx="8640960" cy="1793167"/>
          </a:xfrm>
        </p:spPr>
        <p:txBody>
          <a:bodyPr/>
          <a:lstStyle/>
          <a:p>
            <a:pPr marL="182880" indent="0" fontAlgn="auto">
              <a:spcAft>
                <a:spcPts val="0"/>
              </a:spcAft>
              <a:buClr>
                <a:schemeClr val="accent6">
                  <a:lumMod val="75000"/>
                </a:schemeClr>
              </a:buClr>
              <a:buFont typeface="Georgia" pitchFamily="18" charset="0"/>
              <a:buNone/>
              <a:defRPr/>
            </a:pPr>
            <a:r>
              <a:rPr lang="en-US" sz="4800" dirty="0" smtClean="0">
                <a:solidFill>
                  <a:srgbClr val="C00000"/>
                </a:solidFill>
                <a:latin typeface="Times New Roman" pitchFamily="18" charset="0"/>
                <a:cs typeface="Times New Roman" pitchFamily="18" charset="0"/>
              </a:rPr>
              <a:t>Thank you for your Attention !</a:t>
            </a:r>
            <a:endParaRPr lang="bg-BG" sz="4800"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quarter" idx="13"/>
          </p:nvPr>
        </p:nvSpPr>
        <p:spPr>
          <a:xfrm>
            <a:off x="34925" y="84138"/>
            <a:ext cx="9109075" cy="2930526"/>
          </a:xfrm>
        </p:spPr>
        <p:txBody>
          <a:bodyPr/>
          <a:lstStyle/>
          <a:p>
            <a:pPr marL="0" indent="0">
              <a:buFont typeface="Georgia" pitchFamily="18" charset="0"/>
              <a:buNone/>
            </a:pPr>
            <a:r>
              <a:rPr lang="en-US" sz="2000" dirty="0" smtClean="0">
                <a:latin typeface="Times New Roman" pitchFamily="18" charset="0"/>
                <a:cs typeface="Times New Roman" pitchFamily="18" charset="0"/>
              </a:rPr>
              <a:t>The water energy spectrum is defined as a distribution function of the</a:t>
            </a:r>
          </a:p>
          <a:p>
            <a:pPr marL="0" indent="0">
              <a:buFont typeface="Georgia" pitchFamily="18" charset="0"/>
              <a:buNone/>
            </a:pPr>
            <a:r>
              <a:rPr lang="en-US" sz="2000" dirty="0" smtClean="0">
                <a:latin typeface="Times New Roman" pitchFamily="18" charset="0"/>
                <a:cs typeface="Times New Roman" pitchFamily="18" charset="0"/>
              </a:rPr>
              <a:t>energy of the intermolecular bonds in water (the so-called H-bonds). </a:t>
            </a:r>
            <a:endParaRPr lang="en-US" sz="2000" dirty="0">
              <a:latin typeface="Times New Roman" pitchFamily="18" charset="0"/>
              <a:cs typeface="Times New Roman" pitchFamily="18" charset="0"/>
            </a:endParaRPr>
          </a:p>
          <a:p>
            <a:pPr marL="0" indent="0">
              <a:buFont typeface="Georgia" pitchFamily="18" charset="0"/>
              <a:buNone/>
            </a:pPr>
            <a:r>
              <a:rPr lang="en-US" sz="2000" dirty="0" smtClean="0">
                <a:latin typeface="Times New Roman" pitchFamily="18" charset="0"/>
                <a:cs typeface="Times New Roman" pitchFamily="18" charset="0"/>
              </a:rPr>
              <a:t>Its measurement is based on a simple physical model-the evaporation </a:t>
            </a:r>
          </a:p>
          <a:p>
            <a:pPr marL="0" indent="0">
              <a:buFont typeface="Georgia" pitchFamily="18" charset="0"/>
              <a:buNone/>
            </a:pPr>
            <a:r>
              <a:rPr lang="en-US" sz="2000" dirty="0" smtClean="0">
                <a:latin typeface="Times New Roman" pitchFamily="18" charset="0"/>
                <a:cs typeface="Times New Roman" pitchFamily="18" charset="0"/>
              </a:rPr>
              <a:t>of water drops laid on a hydrophobic polymer folio.    </a:t>
            </a:r>
          </a:p>
          <a:p>
            <a:pPr marL="0" indent="0">
              <a:spcBef>
                <a:spcPts val="0"/>
              </a:spcBef>
              <a:spcAft>
                <a:spcPts val="0"/>
              </a:spcAft>
              <a:buFont typeface="Georgia" pitchFamily="18" charset="0"/>
              <a:buNone/>
            </a:pPr>
            <a:r>
              <a:rPr lang="en-US" sz="2000" dirty="0" smtClean="0">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The energy spectrum distribution - 					   called water Intramolecular energy spectrum or 						     </a:t>
            </a:r>
            <a:r>
              <a:rPr lang="en-US" sz="1600" b="1" dirty="0" smtClean="0">
                <a:solidFill>
                  <a:schemeClr val="tx1"/>
                </a:solidFill>
                <a:latin typeface="Times New Roman" pitchFamily="18" charset="0"/>
                <a:cs typeface="Times New Roman" pitchFamily="18" charset="0"/>
              </a:rPr>
              <a:t>water energy spectrum</a:t>
            </a:r>
            <a:endParaRPr lang="en-US" sz="1800" b="1" dirty="0" smtClean="0">
              <a:solidFill>
                <a:schemeClr val="tx1"/>
              </a:solidFill>
              <a:latin typeface="Times New Roman" pitchFamily="18" charset="0"/>
              <a:cs typeface="Times New Roman" pitchFamily="18" charset="0"/>
            </a:endParaRPr>
          </a:p>
          <a:p>
            <a:pPr marL="0" indent="0">
              <a:spcBef>
                <a:spcPts val="0"/>
              </a:spcBef>
              <a:spcAft>
                <a:spcPts val="0"/>
              </a:spcAft>
              <a:buNone/>
            </a:pPr>
            <a:r>
              <a:rPr lang="en-US" sz="1800" b="1" i="1" dirty="0">
                <a:solidFill>
                  <a:schemeClr val="tx1"/>
                </a:solidFill>
                <a:latin typeface="Times New Roman" pitchFamily="18" charset="0"/>
                <a:cs typeface="Times New Roman" pitchFamily="18" charset="0"/>
              </a:rPr>
              <a:t>	</a:t>
            </a:r>
            <a:r>
              <a:rPr lang="en-US" sz="1800" b="1" i="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r>
              <a:rPr lang="en-US" sz="2400" i="1" dirty="0" smtClean="0">
                <a:solidFill>
                  <a:schemeClr val="tx1"/>
                </a:solidFill>
                <a:latin typeface="Times New Roman" pitchFamily="18" charset="0"/>
                <a:cs typeface="Times New Roman" pitchFamily="18" charset="0"/>
              </a:rPr>
              <a:t>b</a:t>
            </a:r>
            <a:r>
              <a:rPr lang="en-US" sz="2400" dirty="0" smtClean="0">
                <a:solidFill>
                  <a:schemeClr val="tx1"/>
                </a:solidFill>
                <a:latin typeface="Times New Roman" pitchFamily="18" charset="0"/>
                <a:cs typeface="Times New Roman" pitchFamily="18" charset="0"/>
              </a:rPr>
              <a:t>.</a:t>
            </a:r>
            <a:r>
              <a:rPr lang="en-US" sz="2400" i="1" dirty="0" smtClean="0">
                <a:solidFill>
                  <a:schemeClr val="tx1"/>
                </a:solidFill>
                <a:latin typeface="Times New Roman" pitchFamily="18" charset="0"/>
                <a:cs typeface="Times New Roman" pitchFamily="18" charset="0"/>
              </a:rPr>
              <a:t>f</a:t>
            </a:r>
            <a:r>
              <a:rPr lang="en-US" sz="2400" dirty="0" smtClean="0">
                <a:solidFill>
                  <a:schemeClr val="tx1"/>
                </a:solidFill>
                <a:latin typeface="Times New Roman" pitchFamily="18" charset="0"/>
                <a:cs typeface="Times New Roman" pitchFamily="18" charset="0"/>
              </a:rPr>
              <a:t>(</a:t>
            </a:r>
            <a:r>
              <a:rPr lang="bg-BG" sz="2400" dirty="0">
                <a:solidFill>
                  <a:schemeClr val="tx1"/>
                </a:solidFill>
                <a:latin typeface="Times New Roman" pitchFamily="18" charset="0"/>
                <a:cs typeface="Times New Roman" pitchFamily="18" charset="0"/>
              </a:rPr>
              <a:t>θ</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endParaRPr lang="en-US" sz="2400" baseline="30000" dirty="0">
              <a:solidFill>
                <a:schemeClr val="tx1"/>
              </a:solidFill>
              <a:latin typeface="Times New Roman" pitchFamily="18" charset="0"/>
              <a:cs typeface="Times New Roman" pitchFamily="18" charset="0"/>
            </a:endParaRPr>
          </a:p>
          <a:p>
            <a:pPr marL="0" indent="0">
              <a:lnSpc>
                <a:spcPts val="1280"/>
              </a:lnSpc>
              <a:spcBef>
                <a:spcPts val="0"/>
              </a:spcBef>
              <a:spcAft>
                <a:spcPct val="0"/>
              </a:spcAft>
              <a:buNone/>
            </a:pPr>
            <a:r>
              <a:rPr lang="en-US" sz="2400" i="1" dirty="0">
                <a:solidFill>
                  <a:schemeClr val="tx1"/>
                </a:solidFill>
                <a:latin typeface="Times New Roman" pitchFamily="18" charset="0"/>
                <a:cs typeface="Times New Roman" pitchFamily="18" charset="0"/>
              </a:rPr>
              <a:t> </a:t>
            </a:r>
            <a:r>
              <a:rPr lang="en-US" sz="2400" i="1" dirty="0" smtClean="0">
                <a:solidFill>
                  <a:schemeClr val="tx1"/>
                </a:solidFill>
                <a:latin typeface="Times New Roman" pitchFamily="18" charset="0"/>
                <a:cs typeface="Times New Roman" pitchFamily="18" charset="0"/>
              </a:rPr>
              <a:t>                                                                    f</a:t>
            </a:r>
            <a:r>
              <a:rPr lang="en-US" sz="2400" dirty="0" smtClean="0">
                <a:solidFill>
                  <a:schemeClr val="tx1"/>
                </a:solidFill>
                <a:latin typeface="Times New Roman" pitchFamily="18" charset="0"/>
                <a:cs typeface="Times New Roman" pitchFamily="18" charset="0"/>
              </a:rPr>
              <a:t>(</a:t>
            </a:r>
            <a:r>
              <a:rPr lang="en-US" sz="2400" i="1" dirty="0" smtClean="0">
                <a:solidFill>
                  <a:schemeClr val="tx1"/>
                </a:solidFill>
                <a:latin typeface="Times New Roman" pitchFamily="18" charset="0"/>
                <a:cs typeface="Times New Roman" pitchFamily="18" charset="0"/>
              </a:rPr>
              <a:t>E</a:t>
            </a:r>
            <a:r>
              <a:rPr lang="en-US" sz="2400" dirty="0">
                <a:solidFill>
                  <a:schemeClr val="tx1"/>
                </a:solidFill>
                <a:latin typeface="Times New Roman" pitchFamily="18" charset="0"/>
                <a:cs typeface="Times New Roman" pitchFamily="18" charset="0"/>
              </a:rPr>
              <a:t>)=</a:t>
            </a:r>
          </a:p>
          <a:p>
            <a:pPr marL="0" indent="0">
              <a:lnSpc>
                <a:spcPts val="1280"/>
              </a:lnSpc>
              <a:spcBef>
                <a:spcPts val="0"/>
              </a:spcBef>
              <a:spcAft>
                <a:spcPct val="0"/>
              </a:spcAft>
              <a:buNone/>
            </a:pPr>
            <a:r>
              <a:rPr lang="en-US"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[ 1- (1+ </a:t>
            </a:r>
            <a:r>
              <a:rPr lang="en-US" sz="2000" i="1" dirty="0" err="1" smtClean="0">
                <a:solidFill>
                  <a:schemeClr val="tx1"/>
                </a:solidFill>
                <a:latin typeface="Times New Roman" pitchFamily="18" charset="0"/>
                <a:cs typeface="Times New Roman" pitchFamily="18" charset="0"/>
              </a:rPr>
              <a:t>b</a:t>
            </a:r>
            <a:r>
              <a:rPr lang="en-US" sz="2000" dirty="0" err="1" smtClean="0">
                <a:solidFill>
                  <a:schemeClr val="tx1"/>
                </a:solidFill>
                <a:latin typeface="Times New Roman" pitchFamily="18" charset="0"/>
                <a:cs typeface="Times New Roman" pitchFamily="18" charset="0"/>
              </a:rPr>
              <a:t>.</a:t>
            </a:r>
            <a:r>
              <a:rPr lang="en-US" sz="2000" i="1" dirty="0" err="1" smtClean="0">
                <a:solidFill>
                  <a:schemeClr val="tx1"/>
                </a:solidFill>
                <a:latin typeface="Times New Roman" pitchFamily="18" charset="0"/>
                <a:cs typeface="Times New Roman" pitchFamily="18" charset="0"/>
              </a:rPr>
              <a:t>E</a:t>
            </a:r>
            <a:r>
              <a:rPr lang="en-US" sz="2000" dirty="0" smtClean="0">
                <a:solidFill>
                  <a:schemeClr val="tx1"/>
                </a:solidFill>
                <a:latin typeface="Times New Roman" pitchFamily="18" charset="0"/>
                <a:cs typeface="Times New Roman" pitchFamily="18" charset="0"/>
              </a:rPr>
              <a:t>)2]</a:t>
            </a:r>
            <a:r>
              <a:rPr lang="en-US" sz="2000" baseline="30000" dirty="0" smtClean="0">
                <a:solidFill>
                  <a:schemeClr val="tx1"/>
                </a:solidFill>
                <a:latin typeface="Times New Roman" pitchFamily="18" charset="0"/>
                <a:cs typeface="Times New Roman" pitchFamily="18" charset="0"/>
              </a:rPr>
              <a:t>1/2 </a:t>
            </a:r>
            <a:r>
              <a:rPr lang="en-US" sz="800" dirty="0">
                <a:solidFill>
                  <a:schemeClr val="tx1"/>
                </a:solidFill>
                <a:latin typeface="Times New Roman" pitchFamily="18" charset="0"/>
                <a:cs typeface="Times New Roman" pitchFamily="18" charset="0"/>
              </a:rPr>
              <a:t> </a:t>
            </a:r>
            <a:endParaRPr lang="en-US" sz="800" dirty="0" smtClean="0">
              <a:solidFill>
                <a:schemeClr val="tx1"/>
              </a:solidFill>
              <a:latin typeface="Times New Roman" pitchFamily="18" charset="0"/>
              <a:cs typeface="Times New Roman" pitchFamily="18" charset="0"/>
            </a:endParaRPr>
          </a:p>
          <a:p>
            <a:pPr marL="0" indent="0">
              <a:spcBef>
                <a:spcPts val="0"/>
              </a:spcBef>
              <a:spcAft>
                <a:spcPct val="0"/>
              </a:spcAft>
              <a:buNone/>
            </a:pPr>
            <a:r>
              <a:rPr lang="en-US" sz="800" baseline="30000" dirty="0" smtClean="0">
                <a:solidFill>
                  <a:schemeClr val="tx1"/>
                </a:solidFill>
                <a:latin typeface="Times New Roman" pitchFamily="18" charset="0"/>
                <a:cs typeface="Times New Roman" pitchFamily="18" charset="0"/>
              </a:rPr>
              <a:t>  </a:t>
            </a:r>
          </a:p>
          <a:p>
            <a:pPr marL="0" indent="0">
              <a:spcBef>
                <a:spcPts val="0"/>
              </a:spcBef>
              <a:spcAft>
                <a:spcPct val="0"/>
              </a:spcAft>
              <a:buNone/>
            </a:pPr>
            <a:r>
              <a:rPr lang="en-US" sz="2000" i="1" baseline="30000" dirty="0">
                <a:solidFill>
                  <a:schemeClr val="tx1"/>
                </a:solidFill>
                <a:latin typeface="Times New Roman" pitchFamily="18" charset="0"/>
                <a:cs typeface="Times New Roman" pitchFamily="18" charset="0"/>
              </a:rPr>
              <a:t>	</a:t>
            </a:r>
            <a:r>
              <a:rPr lang="en-US" sz="2000" i="1" baseline="30000" dirty="0" smtClean="0">
                <a:solidFill>
                  <a:schemeClr val="tx1"/>
                </a:solidFill>
                <a:latin typeface="Times New Roman" pitchFamily="18" charset="0"/>
                <a:cs typeface="Times New Roman" pitchFamily="18" charset="0"/>
              </a:rPr>
              <a:t>					</a:t>
            </a:r>
            <a:r>
              <a:rPr lang="en-US" sz="2000" i="1"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b </a:t>
            </a:r>
            <a:r>
              <a:rPr lang="en-US" dirty="0" smtClean="0">
                <a:solidFill>
                  <a:schemeClr val="tx1"/>
                </a:solidFill>
                <a:latin typeface="Times New Roman" pitchFamily="18" charset="0"/>
                <a:cs typeface="Times New Roman" pitchFamily="18" charset="0"/>
              </a:rPr>
              <a:t>= 14.33 eV</a:t>
            </a:r>
            <a:r>
              <a:rPr lang="en-US" baseline="30000" dirty="0" smtClean="0">
                <a:solidFill>
                  <a:schemeClr val="tx1"/>
                </a:solidFill>
                <a:latin typeface="Times New Roman" pitchFamily="18" charset="0"/>
                <a:cs typeface="Times New Roman" pitchFamily="18" charset="0"/>
              </a:rPr>
              <a:t>-1</a:t>
            </a:r>
          </a:p>
          <a:p>
            <a:pPr marL="0" indent="0" algn="ctr">
              <a:spcBef>
                <a:spcPct val="0"/>
              </a:spcBef>
              <a:spcAft>
                <a:spcPct val="0"/>
              </a:spcAft>
              <a:buFont typeface="Georgia" pitchFamily="18" charset="0"/>
              <a:buNone/>
            </a:pPr>
            <a:r>
              <a:rPr lang="en-US" baseline="300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Where </a:t>
            </a:r>
            <a:r>
              <a:rPr lang="en-US" sz="1600" i="1" dirty="0" smtClean="0">
                <a:solidFill>
                  <a:schemeClr val="tx1"/>
                </a:solidFill>
                <a:latin typeface="Times New Roman" pitchFamily="18" charset="0"/>
                <a:cs typeface="Times New Roman" pitchFamily="18" charset="0"/>
              </a:rPr>
              <a:t>f</a:t>
            </a:r>
            <a:r>
              <a:rPr lang="en-US" sz="1600" dirty="0" smtClean="0">
                <a:solidFill>
                  <a:schemeClr val="tx1"/>
                </a:solidFill>
                <a:latin typeface="Times New Roman" pitchFamily="18" charset="0"/>
                <a:cs typeface="Times New Roman" pitchFamily="18" charset="0"/>
              </a:rPr>
              <a:t>(</a:t>
            </a:r>
            <a:r>
              <a:rPr lang="bg-BG" sz="1600" dirty="0" smtClean="0">
                <a:solidFill>
                  <a:schemeClr val="tx1"/>
                </a:solidFill>
                <a:latin typeface="Times New Roman" pitchFamily="18" charset="0"/>
                <a:cs typeface="Times New Roman" pitchFamily="18" charset="0"/>
              </a:rPr>
              <a:t>θ</a:t>
            </a:r>
            <a:r>
              <a:rPr lang="en-US" sz="1600" dirty="0" smtClean="0">
                <a:solidFill>
                  <a:schemeClr val="tx1"/>
                </a:solidFill>
                <a:latin typeface="Times New Roman" pitchFamily="18" charset="0"/>
                <a:cs typeface="Times New Roman" pitchFamily="18" charset="0"/>
              </a:rPr>
              <a:t> ) is the distribution function of </a:t>
            </a:r>
          </a:p>
          <a:p>
            <a:pPr marL="0" indent="0" algn="ctr">
              <a:spcBef>
                <a:spcPct val="0"/>
              </a:spcBef>
              <a:spcAft>
                <a:spcPct val="0"/>
              </a:spcAft>
              <a:buFont typeface="Georgia" pitchFamily="18" charset="0"/>
              <a:buNone/>
            </a:pPr>
            <a:r>
              <a:rPr lang="en-US" sz="1600" dirty="0" smtClean="0">
                <a:solidFill>
                  <a:schemeClr val="tx1"/>
                </a:solidFill>
                <a:latin typeface="Times New Roman" pitchFamily="18" charset="0"/>
                <a:cs typeface="Times New Roman" pitchFamily="18" charset="0"/>
              </a:rPr>
              <a:t>                                                                                              wetting angles, E is the H-bonds energy</a:t>
            </a:r>
          </a:p>
          <a:p>
            <a:pPr marL="0" indent="0" algn="ctr">
              <a:spcBef>
                <a:spcPct val="0"/>
              </a:spcBef>
              <a:spcAft>
                <a:spcPct val="0"/>
              </a:spcAft>
              <a:buFont typeface="Georgia" pitchFamily="18" charset="0"/>
              <a:buNone/>
            </a:pPr>
            <a:r>
              <a:rPr lang="en-US" sz="1600" dirty="0" smtClean="0">
                <a:solidFill>
                  <a:schemeClr val="tx1"/>
                </a:solidFill>
                <a:latin typeface="Times New Roman" pitchFamily="18" charset="0"/>
                <a:cs typeface="Times New Roman" pitchFamily="18" charset="0"/>
              </a:rPr>
              <a:t>					 E(0 ) = - 0,1396 eV</a:t>
            </a:r>
            <a:endParaRPr lang="bg-BG" sz="1600" dirty="0" smtClean="0">
              <a:solidFill>
                <a:schemeClr val="tx1"/>
              </a:solidFill>
              <a:latin typeface="Times New Roman" pitchFamily="18" charset="0"/>
              <a:cs typeface="Times New Roman" pitchFamily="18" charset="0"/>
            </a:endParaRPr>
          </a:p>
        </p:txBody>
      </p:sp>
      <p:pic>
        <p:nvPicPr>
          <p:cNvPr id="6147" name="Picture 2" descr="https://upload.wikimedia.org/wikipedia/commons/thumb/c/c6/3D_model_hydrogen_bonds_in_water.svg/220px-3D_model_hydrogen_bonds_in_water.svg.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64288" y="123579"/>
            <a:ext cx="1584644" cy="1570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Arc 5"/>
          <p:cNvSpPr/>
          <p:nvPr/>
        </p:nvSpPr>
        <p:spPr>
          <a:xfrm>
            <a:off x="1393825" y="3592513"/>
            <a:ext cx="1522413" cy="915987"/>
          </a:xfrm>
          <a:prstGeom prst="arc">
            <a:avLst>
              <a:gd name="adj1" fmla="val 10885212"/>
              <a:gd name="adj2" fmla="val 0"/>
            </a:avLst>
          </a:prstGeom>
          <a:solidFill>
            <a:schemeClr val="bg2">
              <a:lumMod val="75000"/>
            </a:schemeClr>
          </a:solidFill>
        </p:spPr>
        <p:style>
          <a:lnRef idx="1">
            <a:schemeClr val="accent1"/>
          </a:lnRef>
          <a:fillRef idx="0">
            <a:schemeClr val="accent1"/>
          </a:fillRef>
          <a:effectRef idx="0">
            <a:schemeClr val="accent1"/>
          </a:effectRef>
          <a:fontRef idx="minor">
            <a:schemeClr val="tx1"/>
          </a:fontRef>
        </p:style>
        <p:txBody>
          <a:bodyPr anchor="ctr"/>
          <a:lstStyle/>
          <a:p>
            <a:pPr fontAlgn="auto">
              <a:spcBef>
                <a:spcPts val="0"/>
              </a:spcBef>
              <a:spcAft>
                <a:spcPts val="0"/>
              </a:spcAft>
              <a:defRPr/>
            </a:pPr>
            <a:r>
              <a:rPr lang="en-US" dirty="0"/>
              <a:t>  </a:t>
            </a:r>
            <a:r>
              <a:rPr lang="bg-BG" dirty="0">
                <a:solidFill>
                  <a:schemeClr val="bg1"/>
                </a:solidFill>
              </a:rPr>
              <a:t>θ</a:t>
            </a:r>
          </a:p>
        </p:txBody>
      </p:sp>
      <p:cxnSp>
        <p:nvCxnSpPr>
          <p:cNvPr id="8" name="Straight Connector 7"/>
          <p:cNvCxnSpPr/>
          <p:nvPr/>
        </p:nvCxnSpPr>
        <p:spPr>
          <a:xfrm flipV="1">
            <a:off x="1355725" y="3357563"/>
            <a:ext cx="282575" cy="6969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rc 12"/>
          <p:cNvSpPr/>
          <p:nvPr/>
        </p:nvSpPr>
        <p:spPr>
          <a:xfrm rot="719302">
            <a:off x="1290638" y="3892550"/>
            <a:ext cx="234950" cy="2540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bg-BG"/>
          </a:p>
        </p:txBody>
      </p:sp>
      <p:cxnSp>
        <p:nvCxnSpPr>
          <p:cNvPr id="16" name="Straight Arrow Connector 15"/>
          <p:cNvCxnSpPr/>
          <p:nvPr/>
        </p:nvCxnSpPr>
        <p:spPr>
          <a:xfrm>
            <a:off x="1835150" y="2863850"/>
            <a:ext cx="0" cy="687388"/>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163763" y="2863850"/>
            <a:ext cx="0" cy="687388"/>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484438" y="2863850"/>
            <a:ext cx="0" cy="687388"/>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85788" y="4054475"/>
            <a:ext cx="297815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dirty="0">
                <a:solidFill>
                  <a:schemeClr val="tx1"/>
                </a:solidFill>
              </a:rPr>
              <a:t>d</a:t>
            </a:r>
            <a:r>
              <a:rPr lang="en-US" sz="1200" dirty="0">
                <a:solidFill>
                  <a:schemeClr val="tx1"/>
                </a:solidFill>
              </a:rPr>
              <a:t>2</a:t>
            </a:r>
            <a:endParaRPr lang="bg-BG" sz="1200" dirty="0">
              <a:solidFill>
                <a:schemeClr val="tx1"/>
              </a:solidFill>
            </a:endParaRPr>
          </a:p>
        </p:txBody>
      </p:sp>
      <p:sp>
        <p:nvSpPr>
          <p:cNvPr id="22" name="Rectangle 21"/>
          <p:cNvSpPr/>
          <p:nvPr/>
        </p:nvSpPr>
        <p:spPr>
          <a:xfrm>
            <a:off x="900113" y="4283075"/>
            <a:ext cx="2303462" cy="766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a:p>
            <a:pPr fontAlgn="auto">
              <a:spcBef>
                <a:spcPts val="0"/>
              </a:spcBef>
              <a:spcAft>
                <a:spcPts val="0"/>
              </a:spcAft>
              <a:defRPr/>
            </a:pPr>
            <a:r>
              <a:rPr lang="en-US" dirty="0">
                <a:solidFill>
                  <a:schemeClr val="tx1"/>
                </a:solidFill>
              </a:rPr>
              <a:t>d</a:t>
            </a:r>
            <a:r>
              <a:rPr lang="en-US" sz="1200" dirty="0">
                <a:solidFill>
                  <a:schemeClr val="tx1"/>
                </a:solidFill>
              </a:rPr>
              <a:t>3</a:t>
            </a:r>
            <a:endParaRPr lang="bg-BG" sz="1200" dirty="0">
              <a:solidFill>
                <a:schemeClr val="tx1"/>
              </a:solidFill>
            </a:endParaRPr>
          </a:p>
          <a:p>
            <a:pPr algn="ctr" fontAlgn="auto">
              <a:spcBef>
                <a:spcPts val="0"/>
              </a:spcBef>
              <a:spcAft>
                <a:spcPts val="0"/>
              </a:spcAft>
              <a:defRPr/>
            </a:pPr>
            <a:endParaRPr lang="bg-BG" dirty="0"/>
          </a:p>
        </p:txBody>
      </p:sp>
      <p:sp>
        <p:nvSpPr>
          <p:cNvPr id="2048" name="Sun 2047"/>
          <p:cNvSpPr/>
          <p:nvPr/>
        </p:nvSpPr>
        <p:spPr>
          <a:xfrm>
            <a:off x="1958975" y="2370933"/>
            <a:ext cx="457200" cy="354012"/>
          </a:xfrm>
          <a:prstGeom prst="sun">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p>
        </p:txBody>
      </p:sp>
      <p:cxnSp>
        <p:nvCxnSpPr>
          <p:cNvPr id="2055" name="Straight Arrow Connector 2054"/>
          <p:cNvCxnSpPr/>
          <p:nvPr/>
        </p:nvCxnSpPr>
        <p:spPr>
          <a:xfrm>
            <a:off x="755650" y="3789363"/>
            <a:ext cx="0" cy="265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7" name="Straight Arrow Connector 2056"/>
          <p:cNvCxnSpPr/>
          <p:nvPr/>
        </p:nvCxnSpPr>
        <p:spPr>
          <a:xfrm>
            <a:off x="1042988" y="3789363"/>
            <a:ext cx="0" cy="4937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9" name="Straight Arrow Connector 2058"/>
          <p:cNvCxnSpPr/>
          <p:nvPr/>
        </p:nvCxnSpPr>
        <p:spPr>
          <a:xfrm flipV="1">
            <a:off x="1042988" y="5049838"/>
            <a:ext cx="0" cy="355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1" name="Straight Connector 2060"/>
          <p:cNvCxnSpPr/>
          <p:nvPr/>
        </p:nvCxnSpPr>
        <p:spPr>
          <a:xfrm>
            <a:off x="1042988" y="4283075"/>
            <a:ext cx="0" cy="2984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3" name="Straight Connector 2062"/>
          <p:cNvCxnSpPr/>
          <p:nvPr/>
        </p:nvCxnSpPr>
        <p:spPr>
          <a:xfrm flipV="1">
            <a:off x="1042988" y="4794250"/>
            <a:ext cx="0" cy="255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755650" y="4283075"/>
            <a:ext cx="0" cy="355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6" name="Straight Arrow Connector 2065"/>
          <p:cNvCxnSpPr/>
          <p:nvPr/>
        </p:nvCxnSpPr>
        <p:spPr>
          <a:xfrm>
            <a:off x="1355725" y="4051300"/>
            <a:ext cx="0" cy="15763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8" name="Straight Arrow Connector 2067"/>
          <p:cNvCxnSpPr/>
          <p:nvPr/>
        </p:nvCxnSpPr>
        <p:spPr>
          <a:xfrm>
            <a:off x="2925763" y="4054475"/>
            <a:ext cx="0" cy="15732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2" name="Straight Arrow Connector 2071"/>
          <p:cNvCxnSpPr/>
          <p:nvPr/>
        </p:nvCxnSpPr>
        <p:spPr>
          <a:xfrm>
            <a:off x="1355725" y="5589588"/>
            <a:ext cx="1560513"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75" name="Straight Connector 2074"/>
          <p:cNvCxnSpPr/>
          <p:nvPr/>
        </p:nvCxnSpPr>
        <p:spPr>
          <a:xfrm>
            <a:off x="1355725" y="4051300"/>
            <a:ext cx="141288" cy="231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7" name="Straight Connector 2076"/>
          <p:cNvCxnSpPr/>
          <p:nvPr/>
        </p:nvCxnSpPr>
        <p:spPr>
          <a:xfrm flipH="1">
            <a:off x="2771775" y="4051300"/>
            <a:ext cx="144463" cy="231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9" name="Straight Arrow Connector 2078"/>
          <p:cNvCxnSpPr/>
          <p:nvPr/>
        </p:nvCxnSpPr>
        <p:spPr>
          <a:xfrm>
            <a:off x="1497013" y="4283075"/>
            <a:ext cx="195262" cy="766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555875" y="4283075"/>
            <a:ext cx="215900" cy="766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70" name="TextBox 33"/>
          <p:cNvSpPr txBox="1">
            <a:spLocks noChangeArrowheads="1"/>
          </p:cNvSpPr>
          <p:nvPr/>
        </p:nvSpPr>
        <p:spPr bwMode="auto">
          <a:xfrm>
            <a:off x="1393825" y="4921250"/>
            <a:ext cx="2841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a:t>a</a:t>
            </a:r>
            <a:endParaRPr lang="bg-BG"/>
          </a:p>
        </p:txBody>
      </p:sp>
      <p:sp>
        <p:nvSpPr>
          <p:cNvPr id="6171" name="TextBox 67"/>
          <p:cNvSpPr txBox="1">
            <a:spLocks noChangeArrowheads="1"/>
          </p:cNvSpPr>
          <p:nvPr/>
        </p:nvSpPr>
        <p:spPr bwMode="auto">
          <a:xfrm>
            <a:off x="2555875" y="5084763"/>
            <a:ext cx="2841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bg-BG"/>
          </a:p>
        </p:txBody>
      </p:sp>
      <p:sp>
        <p:nvSpPr>
          <p:cNvPr id="6172" name="TextBox 68"/>
          <p:cNvSpPr txBox="1">
            <a:spLocks noChangeArrowheads="1"/>
          </p:cNvSpPr>
          <p:nvPr/>
        </p:nvSpPr>
        <p:spPr bwMode="auto">
          <a:xfrm>
            <a:off x="1931988" y="5257800"/>
            <a:ext cx="40798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a:t>d</a:t>
            </a:r>
            <a:r>
              <a:rPr lang="en-US" sz="1400"/>
              <a:t>1</a:t>
            </a:r>
            <a:endParaRPr lang="bg-BG" sz="1400"/>
          </a:p>
        </p:txBody>
      </p:sp>
      <p:sp>
        <p:nvSpPr>
          <p:cNvPr id="6173" name="TextBox 69"/>
          <p:cNvSpPr txBox="1">
            <a:spLocks noChangeArrowheads="1"/>
          </p:cNvSpPr>
          <p:nvPr/>
        </p:nvSpPr>
        <p:spPr bwMode="auto">
          <a:xfrm>
            <a:off x="2533650" y="4927600"/>
            <a:ext cx="2825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a:t>a</a:t>
            </a:r>
            <a:endParaRPr lang="bg-BG"/>
          </a:p>
        </p:txBody>
      </p:sp>
      <p:cxnSp>
        <p:nvCxnSpPr>
          <p:cNvPr id="39" name="Straight Arrow Connector 38"/>
          <p:cNvCxnSpPr/>
          <p:nvPr/>
        </p:nvCxnSpPr>
        <p:spPr>
          <a:xfrm>
            <a:off x="1393825" y="4051300"/>
            <a:ext cx="14288" cy="17541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1503363" y="4432300"/>
            <a:ext cx="0" cy="150653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a:off x="2751138" y="4283075"/>
            <a:ext cx="20637" cy="2314575"/>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endCxn id="42" idx="5"/>
          </p:cNvCxnSpPr>
          <p:nvPr/>
        </p:nvCxnSpPr>
        <p:spPr>
          <a:xfrm flipH="1">
            <a:off x="2836863" y="4065588"/>
            <a:ext cx="55562" cy="26543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42" name="Flowchart: Data 41"/>
          <p:cNvSpPr/>
          <p:nvPr/>
        </p:nvSpPr>
        <p:spPr>
          <a:xfrm rot="1860191">
            <a:off x="1020763" y="6200775"/>
            <a:ext cx="2154237" cy="149225"/>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p>
        </p:txBody>
      </p:sp>
      <p:cxnSp>
        <p:nvCxnSpPr>
          <p:cNvPr id="46" name="Straight Arrow Connector 45"/>
          <p:cNvCxnSpPr>
            <a:stCxn id="42" idx="2"/>
          </p:cNvCxnSpPr>
          <p:nvPr/>
        </p:nvCxnSpPr>
        <p:spPr>
          <a:xfrm flipV="1">
            <a:off x="1358900" y="5805488"/>
            <a:ext cx="2205038" cy="2698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549400" y="5938838"/>
            <a:ext cx="2014538"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816225" y="6597650"/>
            <a:ext cx="73025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868613" y="6677025"/>
            <a:ext cx="67786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708400" y="5627688"/>
            <a:ext cx="142875" cy="109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p>
        </p:txBody>
      </p:sp>
      <p:cxnSp>
        <p:nvCxnSpPr>
          <p:cNvPr id="67" name="Straight Arrow Connector 66"/>
          <p:cNvCxnSpPr>
            <a:endCxn id="6170" idx="1"/>
          </p:cNvCxnSpPr>
          <p:nvPr/>
        </p:nvCxnSpPr>
        <p:spPr>
          <a:xfrm flipV="1">
            <a:off x="1136650" y="5106988"/>
            <a:ext cx="257175"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H="1">
            <a:off x="1692275" y="5127625"/>
            <a:ext cx="1428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6173" idx="1"/>
          </p:cNvCxnSpPr>
          <p:nvPr/>
        </p:nvCxnSpPr>
        <p:spPr>
          <a:xfrm flipV="1">
            <a:off x="2339975" y="5113338"/>
            <a:ext cx="193675" cy="14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H="1">
            <a:off x="2925763" y="5110163"/>
            <a:ext cx="255587" cy="11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H="1">
            <a:off x="2484438" y="2532063"/>
            <a:ext cx="1655762"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6197" idx="1"/>
          </p:cNvCxnSpPr>
          <p:nvPr/>
        </p:nvCxnSpPr>
        <p:spPr>
          <a:xfrm flipH="1">
            <a:off x="2505075" y="2767013"/>
            <a:ext cx="1655763" cy="820737"/>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6198" idx="1"/>
          </p:cNvCxnSpPr>
          <p:nvPr/>
        </p:nvCxnSpPr>
        <p:spPr>
          <a:xfrm flipH="1">
            <a:off x="2630488" y="3057525"/>
            <a:ext cx="1538287" cy="1095375"/>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6199" idx="1"/>
          </p:cNvCxnSpPr>
          <p:nvPr/>
        </p:nvCxnSpPr>
        <p:spPr>
          <a:xfrm flipH="1">
            <a:off x="2998788" y="3332163"/>
            <a:ext cx="1187450" cy="1176337"/>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6201" idx="1"/>
          </p:cNvCxnSpPr>
          <p:nvPr/>
        </p:nvCxnSpPr>
        <p:spPr>
          <a:xfrm flipH="1">
            <a:off x="2836863" y="3659188"/>
            <a:ext cx="1338262" cy="150495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6200" idx="1"/>
          </p:cNvCxnSpPr>
          <p:nvPr/>
        </p:nvCxnSpPr>
        <p:spPr>
          <a:xfrm flipH="1">
            <a:off x="2416175" y="3973513"/>
            <a:ext cx="1795463" cy="2281237"/>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6202" idx="2"/>
          </p:cNvCxnSpPr>
          <p:nvPr/>
        </p:nvCxnSpPr>
        <p:spPr>
          <a:xfrm flipH="1">
            <a:off x="3816350" y="4460875"/>
            <a:ext cx="539750" cy="1196975"/>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195" name="TextBox 89"/>
          <p:cNvSpPr txBox="1">
            <a:spLocks noChangeArrowheads="1"/>
          </p:cNvSpPr>
          <p:nvPr/>
        </p:nvSpPr>
        <p:spPr bwMode="auto">
          <a:xfrm>
            <a:off x="4149725" y="2354263"/>
            <a:ext cx="2873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1</a:t>
            </a:r>
            <a:endParaRPr lang="bg-BG" sz="1400"/>
          </a:p>
        </p:txBody>
      </p:sp>
      <p:sp>
        <p:nvSpPr>
          <p:cNvPr id="6196" name="TextBox 128"/>
          <p:cNvSpPr txBox="1">
            <a:spLocks noChangeArrowheads="1"/>
          </p:cNvSpPr>
          <p:nvPr/>
        </p:nvSpPr>
        <p:spPr bwMode="auto">
          <a:xfrm>
            <a:off x="4356100" y="2836863"/>
            <a:ext cx="28733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bg-BG"/>
          </a:p>
        </p:txBody>
      </p:sp>
      <p:sp>
        <p:nvSpPr>
          <p:cNvPr id="6197" name="TextBox 129"/>
          <p:cNvSpPr txBox="1">
            <a:spLocks noChangeArrowheads="1"/>
          </p:cNvSpPr>
          <p:nvPr/>
        </p:nvSpPr>
        <p:spPr bwMode="auto">
          <a:xfrm>
            <a:off x="4160838" y="2613025"/>
            <a:ext cx="2873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2</a:t>
            </a:r>
            <a:endParaRPr lang="bg-BG" sz="1400"/>
          </a:p>
        </p:txBody>
      </p:sp>
      <p:sp>
        <p:nvSpPr>
          <p:cNvPr id="6198" name="TextBox 132"/>
          <p:cNvSpPr txBox="1">
            <a:spLocks noChangeArrowheads="1"/>
          </p:cNvSpPr>
          <p:nvPr/>
        </p:nvSpPr>
        <p:spPr bwMode="auto">
          <a:xfrm>
            <a:off x="4168775" y="2903538"/>
            <a:ext cx="287338"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3</a:t>
            </a:r>
            <a:endParaRPr lang="bg-BG" sz="1400"/>
          </a:p>
        </p:txBody>
      </p:sp>
      <p:sp>
        <p:nvSpPr>
          <p:cNvPr id="6199" name="TextBox 134"/>
          <p:cNvSpPr txBox="1">
            <a:spLocks noChangeArrowheads="1"/>
          </p:cNvSpPr>
          <p:nvPr/>
        </p:nvSpPr>
        <p:spPr bwMode="auto">
          <a:xfrm>
            <a:off x="4186238" y="3178175"/>
            <a:ext cx="2873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4</a:t>
            </a:r>
            <a:endParaRPr lang="bg-BG" sz="1400"/>
          </a:p>
        </p:txBody>
      </p:sp>
      <p:sp>
        <p:nvSpPr>
          <p:cNvPr id="6200" name="TextBox 135"/>
          <p:cNvSpPr txBox="1">
            <a:spLocks noChangeArrowheads="1"/>
          </p:cNvSpPr>
          <p:nvPr/>
        </p:nvSpPr>
        <p:spPr bwMode="auto">
          <a:xfrm>
            <a:off x="4211638" y="3819525"/>
            <a:ext cx="2889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6</a:t>
            </a:r>
            <a:endParaRPr lang="bg-BG" sz="1400"/>
          </a:p>
        </p:txBody>
      </p:sp>
      <p:sp>
        <p:nvSpPr>
          <p:cNvPr id="6201" name="TextBox 136"/>
          <p:cNvSpPr txBox="1">
            <a:spLocks noChangeArrowheads="1"/>
          </p:cNvSpPr>
          <p:nvPr/>
        </p:nvSpPr>
        <p:spPr bwMode="auto">
          <a:xfrm>
            <a:off x="4175125" y="3505200"/>
            <a:ext cx="2873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5</a:t>
            </a:r>
            <a:endParaRPr lang="bg-BG" sz="1400"/>
          </a:p>
        </p:txBody>
      </p:sp>
      <p:sp>
        <p:nvSpPr>
          <p:cNvPr id="6202" name="TextBox 137"/>
          <p:cNvSpPr txBox="1">
            <a:spLocks noChangeArrowheads="1"/>
          </p:cNvSpPr>
          <p:nvPr/>
        </p:nvSpPr>
        <p:spPr bwMode="auto">
          <a:xfrm>
            <a:off x="4211638" y="4152900"/>
            <a:ext cx="28892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7</a:t>
            </a:r>
            <a:endParaRPr lang="bg-BG" sz="1400"/>
          </a:p>
        </p:txBody>
      </p:sp>
      <p:sp>
        <p:nvSpPr>
          <p:cNvPr id="6203" name="TextBox 97"/>
          <p:cNvSpPr txBox="1">
            <a:spLocks noChangeArrowheads="1"/>
          </p:cNvSpPr>
          <p:nvPr/>
        </p:nvSpPr>
        <p:spPr bwMode="auto">
          <a:xfrm>
            <a:off x="4386263" y="3986213"/>
            <a:ext cx="4509961" cy="30008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sz="1700" dirty="0" smtClean="0">
                <a:latin typeface="Times New Roman" pitchFamily="18" charset="0"/>
                <a:cs typeface="Times New Roman" pitchFamily="18" charset="0"/>
              </a:rPr>
              <a:t>1 </a:t>
            </a:r>
            <a:r>
              <a:rPr lang="en-US" sz="1700" dirty="0">
                <a:latin typeface="Times New Roman" pitchFamily="18" charset="0"/>
                <a:cs typeface="Times New Roman" pitchFamily="18" charset="0"/>
              </a:rPr>
              <a:t>- Monochrome </a:t>
            </a:r>
            <a:r>
              <a:rPr lang="en-US" sz="1700" dirty="0" smtClean="0">
                <a:latin typeface="Times New Roman" pitchFamily="18" charset="0"/>
                <a:cs typeface="Times New Roman" pitchFamily="18" charset="0"/>
              </a:rPr>
              <a:t>light </a:t>
            </a:r>
            <a:r>
              <a:rPr lang="en-US" sz="1700" dirty="0">
                <a:latin typeface="Times New Roman" pitchFamily="18" charset="0"/>
                <a:cs typeface="Times New Roman" pitchFamily="18" charset="0"/>
              </a:rPr>
              <a:t>source </a:t>
            </a:r>
          </a:p>
          <a:p>
            <a:r>
              <a:rPr lang="en-US" sz="1700" dirty="0">
                <a:latin typeface="Times New Roman" pitchFamily="18" charset="0"/>
                <a:cs typeface="Times New Roman" pitchFamily="18" charset="0"/>
              </a:rPr>
              <a:t>2 - Drop</a:t>
            </a:r>
          </a:p>
          <a:p>
            <a:r>
              <a:rPr lang="en-US" sz="1700" dirty="0">
                <a:latin typeface="Times New Roman" pitchFamily="18" charset="0"/>
                <a:cs typeface="Times New Roman" pitchFamily="18" charset="0"/>
              </a:rPr>
              <a:t>3 - Thin </a:t>
            </a:r>
            <a:r>
              <a:rPr lang="en-US" sz="1700" dirty="0" err="1">
                <a:latin typeface="Times New Roman" pitchFamily="18" charset="0"/>
                <a:cs typeface="Times New Roman" pitchFamily="18" charset="0"/>
              </a:rPr>
              <a:t>maylor</a:t>
            </a:r>
            <a:r>
              <a:rPr lang="en-US" sz="1700" dirty="0">
                <a:latin typeface="Times New Roman" pitchFamily="18" charset="0"/>
                <a:cs typeface="Times New Roman" pitchFamily="18" charset="0"/>
              </a:rPr>
              <a:t> folio</a:t>
            </a:r>
          </a:p>
          <a:p>
            <a:r>
              <a:rPr lang="en-US" sz="1700" dirty="0">
                <a:latin typeface="Times New Roman" pitchFamily="18" charset="0"/>
                <a:cs typeface="Times New Roman" pitchFamily="18" charset="0"/>
              </a:rPr>
              <a:t>4 - Glass plate</a:t>
            </a:r>
          </a:p>
          <a:p>
            <a:r>
              <a:rPr lang="en-US" sz="1700" dirty="0">
                <a:latin typeface="Times New Roman" pitchFamily="18" charset="0"/>
                <a:cs typeface="Times New Roman" pitchFamily="18" charset="0"/>
              </a:rPr>
              <a:t>5 </a:t>
            </a:r>
            <a:r>
              <a:rPr lang="en-US" sz="1700" dirty="0" smtClean="0">
                <a:latin typeface="Times New Roman" pitchFamily="18" charset="0"/>
                <a:cs typeface="Times New Roman" pitchFamily="18" charset="0"/>
              </a:rPr>
              <a:t>- Width </a:t>
            </a:r>
            <a:r>
              <a:rPr lang="en-US" sz="1700" dirty="0">
                <a:latin typeface="Times New Roman" pitchFamily="18" charset="0"/>
                <a:cs typeface="Times New Roman" pitchFamily="18" charset="0"/>
              </a:rPr>
              <a:t>of the ring</a:t>
            </a:r>
          </a:p>
          <a:p>
            <a:r>
              <a:rPr lang="en-US" sz="1700" dirty="0">
                <a:latin typeface="Times New Roman" pitchFamily="18" charset="0"/>
                <a:cs typeface="Times New Roman" pitchFamily="18" charset="0"/>
              </a:rPr>
              <a:t>6 - Mirror</a:t>
            </a:r>
          </a:p>
          <a:p>
            <a:r>
              <a:rPr lang="en-US" sz="1700" dirty="0">
                <a:latin typeface="Times New Roman" pitchFamily="18" charset="0"/>
                <a:cs typeface="Times New Roman" pitchFamily="18" charset="0"/>
              </a:rPr>
              <a:t>7 </a:t>
            </a:r>
            <a:r>
              <a:rPr lang="en-US" sz="1700" dirty="0" smtClean="0">
                <a:latin typeface="Times New Roman" pitchFamily="18" charset="0"/>
                <a:cs typeface="Times New Roman" pitchFamily="18" charset="0"/>
              </a:rPr>
              <a:t>- Microscope</a:t>
            </a:r>
            <a:r>
              <a:rPr lang="en-US" sz="1700" dirty="0">
                <a:latin typeface="Times New Roman" pitchFamily="18" charset="0"/>
                <a:cs typeface="Times New Roman" pitchFamily="18" charset="0"/>
              </a:rPr>
              <a:t>, Camera</a:t>
            </a:r>
          </a:p>
          <a:p>
            <a:r>
              <a:rPr lang="en-US" sz="1700" dirty="0">
                <a:latin typeface="Times New Roman" pitchFamily="18" charset="0"/>
                <a:cs typeface="Times New Roman" pitchFamily="18" charset="0"/>
              </a:rPr>
              <a:t>8 </a:t>
            </a:r>
            <a:r>
              <a:rPr lang="en-US" sz="1700" dirty="0" smtClean="0">
                <a:latin typeface="Times New Roman" pitchFamily="18" charset="0"/>
                <a:cs typeface="Times New Roman" pitchFamily="18" charset="0"/>
              </a:rPr>
              <a:t>- </a:t>
            </a:r>
            <a:r>
              <a:rPr lang="bg-BG" sz="1700" dirty="0" smtClean="0">
                <a:latin typeface="Times New Roman" pitchFamily="18" charset="0"/>
                <a:cs typeface="Times New Roman" pitchFamily="18" charset="0"/>
              </a:rPr>
              <a:t>θ</a:t>
            </a:r>
            <a:r>
              <a:rPr lang="en-US" sz="1700" dirty="0" smtClean="0">
                <a:latin typeface="Times New Roman" pitchFamily="18" charset="0"/>
                <a:cs typeface="Times New Roman" pitchFamily="18" charset="0"/>
              </a:rPr>
              <a:t> </a:t>
            </a:r>
            <a:r>
              <a:rPr lang="en-US" sz="1700" dirty="0">
                <a:latin typeface="Times New Roman" pitchFamily="18" charset="0"/>
                <a:cs typeface="Times New Roman" pitchFamily="18" charset="0"/>
              </a:rPr>
              <a:t>- wetting angle ( decreases </a:t>
            </a:r>
            <a:r>
              <a:rPr lang="en-US" sz="1700" dirty="0" smtClean="0">
                <a:latin typeface="Times New Roman" pitchFamily="18" charset="0"/>
                <a:cs typeface="Times New Roman" pitchFamily="18" charset="0"/>
              </a:rPr>
              <a:t>gradually </a:t>
            </a:r>
            <a:r>
              <a:rPr lang="en-US" sz="1700" dirty="0">
                <a:latin typeface="Times New Roman" pitchFamily="18" charset="0"/>
                <a:cs typeface="Times New Roman" pitchFamily="18" charset="0"/>
              </a:rPr>
              <a:t>to 0)</a:t>
            </a:r>
            <a:endParaRPr lang="bg-BG" sz="1700" dirty="0">
              <a:latin typeface="Times New Roman" pitchFamily="18" charset="0"/>
              <a:cs typeface="Times New Roman" pitchFamily="18" charset="0"/>
            </a:endParaRPr>
          </a:p>
          <a:p>
            <a:r>
              <a:rPr lang="en-US" sz="1700" dirty="0"/>
              <a:t> </a:t>
            </a:r>
            <a:endParaRPr lang="bg-BG" sz="1700" dirty="0"/>
          </a:p>
        </p:txBody>
      </p:sp>
      <p:cxnSp>
        <p:nvCxnSpPr>
          <p:cNvPr id="146" name="Straight Arrow Connector 145"/>
          <p:cNvCxnSpPr/>
          <p:nvPr/>
        </p:nvCxnSpPr>
        <p:spPr>
          <a:xfrm>
            <a:off x="1266825" y="2767013"/>
            <a:ext cx="411163" cy="93821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205" name="TextBox 149"/>
          <p:cNvSpPr txBox="1">
            <a:spLocks noChangeArrowheads="1"/>
          </p:cNvSpPr>
          <p:nvPr/>
        </p:nvSpPr>
        <p:spPr bwMode="auto">
          <a:xfrm>
            <a:off x="1106488" y="2530475"/>
            <a:ext cx="287337"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400"/>
              <a:t>8</a:t>
            </a:r>
            <a:endParaRPr lang="bg-BG" sz="1400"/>
          </a:p>
        </p:txBody>
      </p:sp>
      <p:cxnSp>
        <p:nvCxnSpPr>
          <p:cNvPr id="103" name="Straight Connector 102"/>
          <p:cNvCxnSpPr/>
          <p:nvPr/>
        </p:nvCxnSpPr>
        <p:spPr>
          <a:xfrm>
            <a:off x="6156176" y="2881993"/>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145"/>
          <p:cNvCxnSpPr/>
          <p:nvPr/>
        </p:nvCxnSpPr>
        <p:spPr>
          <a:xfrm>
            <a:off x="6948264" y="692696"/>
            <a:ext cx="792088" cy="21602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468313" y="20638"/>
            <a:ext cx="8229600" cy="600075"/>
          </a:xfrm>
        </p:spPr>
        <p:txBody>
          <a:bodyPr wrap="square" numCol="1" compatLnSpc="1">
            <a:prstTxWarp prst="textNoShape">
              <a:avLst/>
            </a:prstTxWarp>
          </a:bodyPr>
          <a:lstStyle/>
          <a:p>
            <a:pPr marL="0" indent="0" algn="ctr">
              <a:buFont typeface="Georgia" pitchFamily="18" charset="0"/>
              <a:buNone/>
            </a:pPr>
            <a:r>
              <a:rPr lang="en-US" sz="3200" dirty="0" smtClean="0">
                <a:solidFill>
                  <a:srgbClr val="C00000"/>
                </a:solidFill>
                <a:effectLst/>
                <a:latin typeface="Times New Roman" pitchFamily="18" charset="0"/>
                <a:cs typeface="Times New Roman" pitchFamily="18" charset="0"/>
              </a:rPr>
              <a:t>1. Experiment with holographic images</a:t>
            </a:r>
            <a:endParaRPr lang="bg-BG" sz="3200" dirty="0" smtClean="0">
              <a:solidFill>
                <a:srgbClr val="C00000"/>
              </a:solidFill>
              <a:effectLst/>
              <a:latin typeface="Times New Roman" pitchFamily="18" charset="0"/>
              <a:cs typeface="Times New Roman" pitchFamily="18" charset="0"/>
            </a:endParaRPr>
          </a:p>
        </p:txBody>
      </p:sp>
      <p:sp>
        <p:nvSpPr>
          <p:cNvPr id="7171" name="Content Placeholder 2"/>
          <p:cNvSpPr>
            <a:spLocks noGrp="1"/>
          </p:cNvSpPr>
          <p:nvPr>
            <p:ph sz="quarter" idx="13"/>
          </p:nvPr>
        </p:nvSpPr>
        <p:spPr>
          <a:xfrm>
            <a:off x="179388" y="620713"/>
            <a:ext cx="8507412" cy="5505450"/>
          </a:xfrm>
        </p:spPr>
        <p:txBody>
          <a:bodyPr/>
          <a:lstStyle/>
          <a:p>
            <a:pPr marL="0" indent="0">
              <a:spcBef>
                <a:spcPct val="0"/>
              </a:spcBef>
              <a:buFont typeface="Georgia" pitchFamily="18" charset="0"/>
              <a:buNone/>
            </a:pPr>
            <a:endParaRPr lang="en-US" sz="2400" dirty="0" smtClean="0">
              <a:latin typeface="Times New Roman" pitchFamily="18" charset="0"/>
              <a:cs typeface="Times New Roman" pitchFamily="18" charset="0"/>
            </a:endParaRPr>
          </a:p>
          <a:p>
            <a:pPr marL="0" indent="0">
              <a:spcBef>
                <a:spcPct val="0"/>
              </a:spcBef>
              <a:buFont typeface="Georgia" pitchFamily="18" charset="0"/>
              <a:buNone/>
            </a:pPr>
            <a:endParaRPr lang="en-US" sz="2400" dirty="0" smtClean="0">
              <a:latin typeface="Times New Roman" pitchFamily="18" charset="0"/>
              <a:cs typeface="Times New Roman" pitchFamily="18" charset="0"/>
            </a:endParaRPr>
          </a:p>
          <a:p>
            <a:pPr marL="0" indent="0">
              <a:spcBef>
                <a:spcPct val="0"/>
              </a:spcBef>
              <a:buFont typeface="Georgia" pitchFamily="18" charset="0"/>
              <a:buNone/>
            </a:pPr>
            <a:endParaRPr lang="en-US"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b="1" dirty="0" smtClean="0">
                <a:latin typeface="Times New Roman" pitchFamily="18" charset="0"/>
                <a:cs typeface="Times New Roman" pitchFamily="18" charset="0"/>
              </a:rPr>
              <a:t>Fig. 1: Scheme of experiments:</a:t>
            </a:r>
            <a:endParaRPr lang="bg-BG" sz="2400" b="1"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1 – laser;</a:t>
            </a:r>
            <a:endParaRPr lang="bg-BG"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2 – control bottle with distilled water;</a:t>
            </a:r>
            <a:endParaRPr lang="bg-BG"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3 – double prism;</a:t>
            </a:r>
            <a:endParaRPr lang="bg-BG"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4,5 – bottles with distilled water, illuminated by laser beam through holograms 6.</a:t>
            </a:r>
            <a:endParaRPr lang="bg-BG"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Two types of holograms are used: </a:t>
            </a:r>
            <a:endParaRPr lang="bg-BG"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transparent (</a:t>
            </a:r>
            <a:r>
              <a:rPr lang="bg-BG"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and </a:t>
            </a:r>
            <a:r>
              <a:rPr lang="bg-BG"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4, one of those is control and the other is reflexive);</a:t>
            </a:r>
            <a:endParaRPr lang="bg-BG" sz="2400" dirty="0" smtClean="0">
              <a:latin typeface="Times New Roman" pitchFamily="18" charset="0"/>
              <a:cs typeface="Times New Roman" pitchFamily="18" charset="0"/>
            </a:endParaRPr>
          </a:p>
          <a:p>
            <a:pPr marL="0" indent="0">
              <a:spcBef>
                <a:spcPct val="0"/>
              </a:spcBef>
              <a:buFont typeface="Georgia" pitchFamily="18" charset="0"/>
              <a:buNone/>
            </a:pPr>
            <a:r>
              <a:rPr lang="en-US" sz="2400" dirty="0" smtClean="0">
                <a:latin typeface="Times New Roman" pitchFamily="18" charset="0"/>
                <a:cs typeface="Times New Roman" pitchFamily="18" charset="0"/>
              </a:rPr>
              <a:t>(</a:t>
            </a:r>
            <a:r>
              <a:rPr lang="bg-BG"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2 and </a:t>
            </a:r>
            <a:r>
              <a:rPr lang="bg-BG"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3, one of those is control).</a:t>
            </a:r>
            <a:endParaRPr lang="bg-BG" sz="2400" dirty="0" smtClean="0">
              <a:latin typeface="Times New Roman" pitchFamily="18" charset="0"/>
              <a:cs typeface="Times New Roman" pitchFamily="18" charset="0"/>
            </a:endParaRPr>
          </a:p>
        </p:txBody>
      </p:sp>
      <p:grpSp>
        <p:nvGrpSpPr>
          <p:cNvPr id="7172" name="Canvas 26"/>
          <p:cNvGrpSpPr>
            <a:grpSpLocks/>
          </p:cNvGrpSpPr>
          <p:nvPr/>
        </p:nvGrpSpPr>
        <p:grpSpPr bwMode="auto">
          <a:xfrm>
            <a:off x="4788024" y="640050"/>
            <a:ext cx="4859337" cy="2808288"/>
            <a:chOff x="0" y="0"/>
            <a:chExt cx="3086100" cy="1654175"/>
          </a:xfrm>
        </p:grpSpPr>
        <p:sp>
          <p:nvSpPr>
            <p:cNvPr id="7173" name="Rectangle 5"/>
            <p:cNvSpPr>
              <a:spLocks noChangeArrowheads="1"/>
            </p:cNvSpPr>
            <p:nvPr/>
          </p:nvSpPr>
          <p:spPr bwMode="auto">
            <a:xfrm>
              <a:off x="0" y="0"/>
              <a:ext cx="30861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bg-BG"/>
            </a:p>
          </p:txBody>
        </p:sp>
        <p:sp>
          <p:nvSpPr>
            <p:cNvPr id="7174" name="Rectangle 6"/>
            <p:cNvSpPr>
              <a:spLocks noChangeArrowheads="1"/>
            </p:cNvSpPr>
            <p:nvPr/>
          </p:nvSpPr>
          <p:spPr bwMode="auto">
            <a:xfrm>
              <a:off x="228600" y="914400"/>
              <a:ext cx="685800" cy="228600"/>
            </a:xfrm>
            <a:prstGeom prst="rect">
              <a:avLst/>
            </a:prstGeom>
            <a:solidFill>
              <a:srgbClr val="FFFFFF"/>
            </a:solidFill>
            <a:ln w="9525">
              <a:solidFill>
                <a:srgbClr val="000000"/>
              </a:solidFill>
              <a:miter lim="800000"/>
              <a:headEnd/>
              <a:tailEnd/>
            </a:ln>
          </p:spPr>
          <p:txBody>
            <a:bodyPr/>
            <a:lstStyle/>
            <a:p>
              <a:endParaRPr lang="bg-BG"/>
            </a:p>
          </p:txBody>
        </p:sp>
        <p:sp>
          <p:nvSpPr>
            <p:cNvPr id="7175" name="Oval 7"/>
            <p:cNvSpPr>
              <a:spLocks noChangeArrowheads="1"/>
            </p:cNvSpPr>
            <p:nvPr/>
          </p:nvSpPr>
          <p:spPr bwMode="auto">
            <a:xfrm>
              <a:off x="1143000" y="914400"/>
              <a:ext cx="228600" cy="228600"/>
            </a:xfrm>
            <a:prstGeom prst="ellipse">
              <a:avLst/>
            </a:prstGeom>
            <a:solidFill>
              <a:srgbClr val="FFFFFF"/>
            </a:solidFill>
            <a:ln w="9525">
              <a:solidFill>
                <a:srgbClr val="000000"/>
              </a:solidFill>
              <a:round/>
              <a:headEnd/>
              <a:tailEnd/>
            </a:ln>
          </p:spPr>
          <p:txBody>
            <a:bodyPr/>
            <a:lstStyle/>
            <a:p>
              <a:endParaRPr lang="bg-BG"/>
            </a:p>
          </p:txBody>
        </p:sp>
        <p:sp>
          <p:nvSpPr>
            <p:cNvPr id="7176" name="Rectangle 8"/>
            <p:cNvSpPr>
              <a:spLocks noChangeArrowheads="1"/>
            </p:cNvSpPr>
            <p:nvPr/>
          </p:nvSpPr>
          <p:spPr bwMode="auto">
            <a:xfrm>
              <a:off x="1600200" y="914400"/>
              <a:ext cx="228600" cy="228600"/>
            </a:xfrm>
            <a:prstGeom prst="rect">
              <a:avLst/>
            </a:prstGeom>
            <a:solidFill>
              <a:srgbClr val="FFFFFF"/>
            </a:solidFill>
            <a:ln w="9525">
              <a:solidFill>
                <a:srgbClr val="000000"/>
              </a:solidFill>
              <a:miter lim="800000"/>
              <a:headEnd/>
              <a:tailEnd/>
            </a:ln>
          </p:spPr>
          <p:txBody>
            <a:bodyPr/>
            <a:lstStyle/>
            <a:p>
              <a:endParaRPr lang="bg-BG"/>
            </a:p>
          </p:txBody>
        </p:sp>
        <p:sp>
          <p:nvSpPr>
            <p:cNvPr id="7177" name="Oval 9"/>
            <p:cNvSpPr>
              <a:spLocks noChangeArrowheads="1"/>
            </p:cNvSpPr>
            <p:nvPr/>
          </p:nvSpPr>
          <p:spPr bwMode="auto">
            <a:xfrm>
              <a:off x="1600200" y="114300"/>
              <a:ext cx="228600" cy="228600"/>
            </a:xfrm>
            <a:prstGeom prst="ellipse">
              <a:avLst/>
            </a:prstGeom>
            <a:solidFill>
              <a:srgbClr val="FFFFFF"/>
            </a:solidFill>
            <a:ln w="9525">
              <a:solidFill>
                <a:srgbClr val="000000"/>
              </a:solidFill>
              <a:round/>
              <a:headEnd/>
              <a:tailEnd/>
            </a:ln>
          </p:spPr>
          <p:txBody>
            <a:bodyPr/>
            <a:lstStyle/>
            <a:p>
              <a:endParaRPr lang="bg-BG"/>
            </a:p>
          </p:txBody>
        </p:sp>
        <p:sp>
          <p:nvSpPr>
            <p:cNvPr id="7178" name="Oval 10"/>
            <p:cNvSpPr>
              <a:spLocks noChangeArrowheads="1"/>
            </p:cNvSpPr>
            <p:nvPr/>
          </p:nvSpPr>
          <p:spPr bwMode="auto">
            <a:xfrm>
              <a:off x="2057400" y="914400"/>
              <a:ext cx="228600" cy="228600"/>
            </a:xfrm>
            <a:prstGeom prst="ellipse">
              <a:avLst/>
            </a:prstGeom>
            <a:solidFill>
              <a:srgbClr val="FFFFFF"/>
            </a:solidFill>
            <a:ln w="9525">
              <a:solidFill>
                <a:srgbClr val="000000"/>
              </a:solidFill>
              <a:round/>
              <a:headEnd/>
              <a:tailEnd/>
            </a:ln>
          </p:spPr>
          <p:txBody>
            <a:bodyPr/>
            <a:lstStyle/>
            <a:p>
              <a:endParaRPr lang="bg-BG"/>
            </a:p>
          </p:txBody>
        </p:sp>
        <p:cxnSp>
          <p:nvCxnSpPr>
            <p:cNvPr id="7179" name="Line 9"/>
            <p:cNvCxnSpPr>
              <a:cxnSpLocks noChangeShapeType="1"/>
            </p:cNvCxnSpPr>
            <p:nvPr/>
          </p:nvCxnSpPr>
          <p:spPr bwMode="auto">
            <a:xfrm>
              <a:off x="914400" y="1028700"/>
              <a:ext cx="114300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0" name="Line 10"/>
            <p:cNvCxnSpPr>
              <a:cxnSpLocks noChangeShapeType="1"/>
            </p:cNvCxnSpPr>
            <p:nvPr/>
          </p:nvCxnSpPr>
          <p:spPr bwMode="auto">
            <a:xfrm flipV="1">
              <a:off x="1600200" y="914400"/>
              <a:ext cx="228600" cy="2286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1" name="Line 11"/>
            <p:cNvCxnSpPr>
              <a:cxnSpLocks noChangeShapeType="1"/>
            </p:cNvCxnSpPr>
            <p:nvPr/>
          </p:nvCxnSpPr>
          <p:spPr bwMode="auto">
            <a:xfrm>
              <a:off x="1714500" y="342900"/>
              <a:ext cx="794" cy="6858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2" name="Line 12"/>
            <p:cNvCxnSpPr>
              <a:cxnSpLocks noChangeShapeType="1"/>
            </p:cNvCxnSpPr>
            <p:nvPr/>
          </p:nvCxnSpPr>
          <p:spPr bwMode="auto">
            <a:xfrm>
              <a:off x="1714500" y="342900"/>
              <a:ext cx="342900" cy="6858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3" name="Line 13"/>
            <p:cNvCxnSpPr>
              <a:cxnSpLocks noChangeShapeType="1"/>
            </p:cNvCxnSpPr>
            <p:nvPr/>
          </p:nvCxnSpPr>
          <p:spPr bwMode="auto">
            <a:xfrm>
              <a:off x="571500" y="1143000"/>
              <a:ext cx="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4" name="Line 14"/>
            <p:cNvCxnSpPr>
              <a:cxnSpLocks noChangeShapeType="1"/>
            </p:cNvCxnSpPr>
            <p:nvPr/>
          </p:nvCxnSpPr>
          <p:spPr bwMode="auto">
            <a:xfrm flipH="1">
              <a:off x="514349" y="1023568"/>
              <a:ext cx="114300" cy="2286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5" name="Line 15"/>
            <p:cNvCxnSpPr>
              <a:cxnSpLocks noChangeShapeType="1"/>
            </p:cNvCxnSpPr>
            <p:nvPr/>
          </p:nvCxnSpPr>
          <p:spPr bwMode="auto">
            <a:xfrm flipH="1">
              <a:off x="1143000" y="1028700"/>
              <a:ext cx="114300" cy="2286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6" name="Line 16"/>
            <p:cNvCxnSpPr>
              <a:cxnSpLocks noChangeShapeType="1"/>
            </p:cNvCxnSpPr>
            <p:nvPr/>
          </p:nvCxnSpPr>
          <p:spPr bwMode="auto">
            <a:xfrm>
              <a:off x="1714500" y="1143000"/>
              <a:ext cx="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7" name="Line 17"/>
            <p:cNvCxnSpPr>
              <a:cxnSpLocks noChangeShapeType="1"/>
            </p:cNvCxnSpPr>
            <p:nvPr/>
          </p:nvCxnSpPr>
          <p:spPr bwMode="auto">
            <a:xfrm flipH="1">
              <a:off x="2057400" y="1028700"/>
              <a:ext cx="114300" cy="2286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88" name="Line 18"/>
            <p:cNvCxnSpPr>
              <a:cxnSpLocks noChangeShapeType="1"/>
            </p:cNvCxnSpPr>
            <p:nvPr/>
          </p:nvCxnSpPr>
          <p:spPr bwMode="auto">
            <a:xfrm>
              <a:off x="1714500" y="228600"/>
              <a:ext cx="457200" cy="1143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7189" name="Text Box 19"/>
            <p:cNvSpPr txBox="1">
              <a:spLocks noChangeArrowheads="1"/>
            </p:cNvSpPr>
            <p:nvPr/>
          </p:nvSpPr>
          <p:spPr bwMode="auto">
            <a:xfrm>
              <a:off x="400050" y="1252168"/>
              <a:ext cx="228600" cy="191751"/>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nSpc>
                  <a:spcPct val="115000"/>
                </a:lnSpc>
                <a:spcAft>
                  <a:spcPts val="1000"/>
                </a:spcAft>
              </a:pPr>
              <a:r>
                <a:rPr lang="en-US" sz="1400" b="1">
                  <a:latin typeface="Calibri" pitchFamily="34" charset="0"/>
                  <a:ea typeface="Calibri" pitchFamily="34" charset="0"/>
                  <a:cs typeface="Times New Roman" pitchFamily="18" charset="0"/>
                </a:rPr>
                <a:t>1</a:t>
              </a:r>
              <a:endParaRPr lang="bg-BG" sz="1400" b="1">
                <a:latin typeface="Calibri" pitchFamily="34" charset="0"/>
                <a:ea typeface="Calibri" pitchFamily="34" charset="0"/>
                <a:cs typeface="Times New Roman" pitchFamily="18" charset="0"/>
              </a:endParaRPr>
            </a:p>
          </p:txBody>
        </p:sp>
        <p:sp>
          <p:nvSpPr>
            <p:cNvPr id="7190" name="Text Box 20"/>
            <p:cNvSpPr txBox="1">
              <a:spLocks noChangeArrowheads="1"/>
            </p:cNvSpPr>
            <p:nvPr/>
          </p:nvSpPr>
          <p:spPr bwMode="auto">
            <a:xfrm>
              <a:off x="1028700" y="1257300"/>
              <a:ext cx="228600" cy="2286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nSpc>
                  <a:spcPct val="115000"/>
                </a:lnSpc>
                <a:spcAft>
                  <a:spcPts val="1000"/>
                </a:spcAft>
              </a:pPr>
              <a:r>
                <a:rPr lang="en-US" sz="1400" b="1">
                  <a:latin typeface="Calibri" pitchFamily="34" charset="0"/>
                  <a:ea typeface="Calibri" pitchFamily="34" charset="0"/>
                  <a:cs typeface="Times New Roman" pitchFamily="18" charset="0"/>
                </a:rPr>
                <a:t>2</a:t>
              </a:r>
              <a:endParaRPr lang="bg-BG" sz="1400" b="1">
                <a:latin typeface="Calibri" pitchFamily="34" charset="0"/>
                <a:ea typeface="Calibri" pitchFamily="34" charset="0"/>
                <a:cs typeface="Times New Roman" pitchFamily="18" charset="0"/>
              </a:endParaRPr>
            </a:p>
          </p:txBody>
        </p:sp>
        <p:sp>
          <p:nvSpPr>
            <p:cNvPr id="7191" name="Text Box 21"/>
            <p:cNvSpPr txBox="1">
              <a:spLocks noChangeArrowheads="1"/>
            </p:cNvSpPr>
            <p:nvPr/>
          </p:nvSpPr>
          <p:spPr bwMode="auto">
            <a:xfrm>
              <a:off x="1943100" y="1257300"/>
              <a:ext cx="228600" cy="2286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nSpc>
                  <a:spcPct val="115000"/>
                </a:lnSpc>
                <a:spcAft>
                  <a:spcPts val="1000"/>
                </a:spcAft>
              </a:pPr>
              <a:r>
                <a:rPr lang="en-US" sz="1400" b="1">
                  <a:latin typeface="Calibri" pitchFamily="34" charset="0"/>
                  <a:ea typeface="Calibri" pitchFamily="34" charset="0"/>
                  <a:cs typeface="Times New Roman" pitchFamily="18" charset="0"/>
                </a:rPr>
                <a:t>4</a:t>
              </a:r>
              <a:endParaRPr lang="bg-BG" sz="1400" b="1">
                <a:latin typeface="Calibri" pitchFamily="34" charset="0"/>
                <a:ea typeface="Calibri" pitchFamily="34" charset="0"/>
                <a:cs typeface="Times New Roman" pitchFamily="18" charset="0"/>
              </a:endParaRPr>
            </a:p>
          </p:txBody>
        </p:sp>
        <p:sp>
          <p:nvSpPr>
            <p:cNvPr id="7192" name="Text Box 22"/>
            <p:cNvSpPr txBox="1">
              <a:spLocks noChangeArrowheads="1"/>
            </p:cNvSpPr>
            <p:nvPr/>
          </p:nvSpPr>
          <p:spPr bwMode="auto">
            <a:xfrm>
              <a:off x="2171700" y="342900"/>
              <a:ext cx="228600" cy="2286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nSpc>
                  <a:spcPct val="115000"/>
                </a:lnSpc>
                <a:spcAft>
                  <a:spcPts val="1000"/>
                </a:spcAft>
              </a:pPr>
              <a:r>
                <a:rPr lang="en-US" sz="1400" b="1">
                  <a:latin typeface="Calibri" pitchFamily="34" charset="0"/>
                  <a:ea typeface="Calibri" pitchFamily="34" charset="0"/>
                  <a:cs typeface="Times New Roman" pitchFamily="18" charset="0"/>
                </a:rPr>
                <a:t>5</a:t>
              </a:r>
              <a:endParaRPr lang="bg-BG" sz="1400" b="1">
                <a:latin typeface="Calibri" pitchFamily="34" charset="0"/>
                <a:ea typeface="Calibri" pitchFamily="34" charset="0"/>
                <a:cs typeface="Times New Roman" pitchFamily="18" charset="0"/>
              </a:endParaRPr>
            </a:p>
          </p:txBody>
        </p:sp>
        <p:sp>
          <p:nvSpPr>
            <p:cNvPr id="7193" name="Text Box 23"/>
            <p:cNvSpPr txBox="1">
              <a:spLocks noChangeArrowheads="1"/>
            </p:cNvSpPr>
            <p:nvPr/>
          </p:nvSpPr>
          <p:spPr bwMode="auto">
            <a:xfrm>
              <a:off x="1600200" y="1257300"/>
              <a:ext cx="228600" cy="2286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nSpc>
                  <a:spcPct val="115000"/>
                </a:lnSpc>
                <a:spcAft>
                  <a:spcPts val="1000"/>
                </a:spcAft>
              </a:pPr>
              <a:r>
                <a:rPr lang="en-US" sz="1400" b="1">
                  <a:latin typeface="Calibri" pitchFamily="34" charset="0"/>
                  <a:ea typeface="Calibri" pitchFamily="34" charset="0"/>
                  <a:cs typeface="Times New Roman" pitchFamily="18" charset="0"/>
                </a:rPr>
                <a:t>3</a:t>
              </a:r>
              <a:endParaRPr lang="bg-BG" sz="1400" b="1">
                <a:latin typeface="Calibri" pitchFamily="34" charset="0"/>
                <a:ea typeface="Calibri" pitchFamily="34" charset="0"/>
                <a:cs typeface="Times New Roman" pitchFamily="18" charset="0"/>
              </a:endParaRPr>
            </a:p>
          </p:txBody>
        </p:sp>
        <p:sp>
          <p:nvSpPr>
            <p:cNvPr id="7194" name="Text Box 24"/>
            <p:cNvSpPr txBox="1">
              <a:spLocks noChangeArrowheads="1"/>
            </p:cNvSpPr>
            <p:nvPr/>
          </p:nvSpPr>
          <p:spPr bwMode="auto">
            <a:xfrm>
              <a:off x="1828800" y="571500"/>
              <a:ext cx="228600" cy="2286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nSpc>
                  <a:spcPct val="115000"/>
                </a:lnSpc>
                <a:spcAft>
                  <a:spcPts val="1000"/>
                </a:spcAft>
              </a:pPr>
              <a:r>
                <a:rPr lang="en-US" sz="1400" b="1">
                  <a:latin typeface="Calibri" pitchFamily="34" charset="0"/>
                  <a:ea typeface="Calibri" pitchFamily="34" charset="0"/>
                  <a:cs typeface="Times New Roman" pitchFamily="18" charset="0"/>
                </a:rPr>
                <a:t>6</a:t>
              </a:r>
              <a:endParaRPr lang="bg-BG" sz="1400" b="1">
                <a:latin typeface="Calibri" pitchFamily="34" charset="0"/>
                <a:ea typeface="Calibri" pitchFamily="34" charset="0"/>
                <a:cs typeface="Times New Roman" pitchFamily="18" charset="0"/>
              </a:endParaRPr>
            </a:p>
          </p:txBody>
        </p:sp>
        <p:cxnSp>
          <p:nvCxnSpPr>
            <p:cNvPr id="7195" name="Line 25"/>
            <p:cNvCxnSpPr>
              <a:cxnSpLocks noChangeShapeType="1"/>
            </p:cNvCxnSpPr>
            <p:nvPr/>
          </p:nvCxnSpPr>
          <p:spPr bwMode="auto">
            <a:xfrm>
              <a:off x="1714500" y="1143000"/>
              <a:ext cx="0" cy="1143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7196" name="Line 26"/>
            <p:cNvCxnSpPr>
              <a:cxnSpLocks noChangeShapeType="1"/>
            </p:cNvCxnSpPr>
            <p:nvPr/>
          </p:nvCxnSpPr>
          <p:spPr bwMode="auto">
            <a:xfrm>
              <a:off x="914400" y="1028700"/>
              <a:ext cx="114300" cy="794"/>
            </a:xfrm>
            <a:prstGeom prst="line">
              <a:avLst/>
            </a:prstGeom>
            <a:noFill/>
            <a:ln w="9525">
              <a:solidFill>
                <a:srgbClr val="000000"/>
              </a:solidFill>
              <a:round/>
              <a:headEnd/>
              <a:tailEnd type="arrow" w="med" len="med"/>
            </a:ln>
            <a:extLst>
              <a:ext uri="{909E8E84-426E-40DD-AFC4-6F175D3DCCD1}">
                <a14:hiddenFill xmlns:a14="http://schemas.microsoft.com/office/drawing/2010/main" xmlns="">
                  <a:noFill/>
                </a14:hiddenFill>
              </a:ext>
            </a:extLst>
          </p:spPr>
        </p:cxnSp>
        <p:cxnSp>
          <p:nvCxnSpPr>
            <p:cNvPr id="7197" name="Line 27"/>
            <p:cNvCxnSpPr>
              <a:cxnSpLocks noChangeShapeType="1"/>
            </p:cNvCxnSpPr>
            <p:nvPr/>
          </p:nvCxnSpPr>
          <p:spPr bwMode="auto">
            <a:xfrm rot="5400000" flipV="1">
              <a:off x="1999456" y="972344"/>
              <a:ext cx="794" cy="113506"/>
            </a:xfrm>
            <a:prstGeom prst="line">
              <a:avLst/>
            </a:prstGeom>
            <a:noFill/>
            <a:ln w="9525">
              <a:solidFill>
                <a:srgbClr val="000000"/>
              </a:solidFill>
              <a:round/>
              <a:headEnd/>
              <a:tailEnd type="arrow" w="med" len="med"/>
            </a:ln>
            <a:extLst>
              <a:ext uri="{909E8E84-426E-40DD-AFC4-6F175D3DCCD1}">
                <a14:hiddenFill xmlns:a14="http://schemas.microsoft.com/office/drawing/2010/main" xmlns="">
                  <a:noFill/>
                </a14:hiddenFill>
              </a:ext>
            </a:extLst>
          </p:spPr>
        </p:cxnSp>
        <p:cxnSp>
          <p:nvCxnSpPr>
            <p:cNvPr id="7198" name="Line 28"/>
            <p:cNvCxnSpPr>
              <a:cxnSpLocks noChangeShapeType="1"/>
            </p:cNvCxnSpPr>
            <p:nvPr/>
          </p:nvCxnSpPr>
          <p:spPr bwMode="auto">
            <a:xfrm rot="-5400000">
              <a:off x="1658144" y="627856"/>
              <a:ext cx="114300" cy="794"/>
            </a:xfrm>
            <a:prstGeom prst="line">
              <a:avLst/>
            </a:prstGeom>
            <a:noFill/>
            <a:ln w="9525">
              <a:solidFill>
                <a:srgbClr val="000000"/>
              </a:solidFill>
              <a:round/>
              <a:headEnd/>
              <a:tailEnd type="arrow" w="med" len="med"/>
            </a:ln>
            <a:extLst>
              <a:ext uri="{909E8E84-426E-40DD-AFC4-6F175D3DCCD1}">
                <a14:hiddenFill xmlns:a14="http://schemas.microsoft.com/office/drawing/2010/main" xmlns="">
                  <a:noFill/>
                </a14:hiddenFill>
              </a:ext>
            </a:extLst>
          </p:spPr>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22225"/>
            <a:ext cx="6553200" cy="3622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195" name="Object 2"/>
          <p:cNvGraphicFramePr>
            <a:graphicFrameLocks noChangeAspect="1"/>
          </p:cNvGraphicFramePr>
          <p:nvPr/>
        </p:nvGraphicFramePr>
        <p:xfrm>
          <a:off x="773113" y="4014788"/>
          <a:ext cx="1495425" cy="422275"/>
        </p:xfrm>
        <a:graphic>
          <a:graphicData uri="http://schemas.openxmlformats.org/presentationml/2006/ole">
            <p:oleObj spid="_x0000_s8249" name="Equation" r:id="rId4" imgW="1040948" imgH="291973" progId="Equation.3">
              <p:embed/>
            </p:oleObj>
          </a:graphicData>
        </a:graphic>
      </p:graphicFrame>
      <p:graphicFrame>
        <p:nvGraphicFramePr>
          <p:cNvPr id="8196" name="Object 3"/>
          <p:cNvGraphicFramePr>
            <a:graphicFrameLocks noChangeAspect="1"/>
          </p:cNvGraphicFramePr>
          <p:nvPr/>
        </p:nvGraphicFramePr>
        <p:xfrm>
          <a:off x="728663" y="4437063"/>
          <a:ext cx="1347787" cy="360362"/>
        </p:xfrm>
        <a:graphic>
          <a:graphicData uri="http://schemas.openxmlformats.org/presentationml/2006/ole">
            <p:oleObj spid="_x0000_s8250" name="Equation" r:id="rId5" imgW="1104900" imgH="292100" progId="Equation.3">
              <p:embed/>
            </p:oleObj>
          </a:graphicData>
        </a:graphic>
      </p:graphicFrame>
      <p:graphicFrame>
        <p:nvGraphicFramePr>
          <p:cNvPr id="8197" name="Object 4"/>
          <p:cNvGraphicFramePr>
            <a:graphicFrameLocks noChangeAspect="1"/>
          </p:cNvGraphicFramePr>
          <p:nvPr/>
        </p:nvGraphicFramePr>
        <p:xfrm>
          <a:off x="704850" y="4843463"/>
          <a:ext cx="1419225" cy="425450"/>
        </p:xfrm>
        <a:graphic>
          <a:graphicData uri="http://schemas.openxmlformats.org/presentationml/2006/ole">
            <p:oleObj spid="_x0000_s8251" name="Equation" r:id="rId6" imgW="990170" imgH="291973" progId="Equation.3">
              <p:embed/>
            </p:oleObj>
          </a:graphicData>
        </a:graphic>
      </p:graphicFrame>
      <p:sp>
        <p:nvSpPr>
          <p:cNvPr id="8198" name="Rectangle 5"/>
          <p:cNvSpPr>
            <a:spLocks noChangeArrowheads="1"/>
          </p:cNvSpPr>
          <p:nvPr/>
        </p:nvSpPr>
        <p:spPr bwMode="auto">
          <a:xfrm>
            <a:off x="6659563" y="157163"/>
            <a:ext cx="2490787"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r>
              <a:rPr lang="en-US" b="1">
                <a:solidFill>
                  <a:srgbClr val="C00000"/>
                </a:solidFill>
                <a:latin typeface="Times New Roman" pitchFamily="18" charset="0"/>
                <a:cs typeface="Times New Roman" pitchFamily="18" charset="0"/>
              </a:rPr>
              <a:t>Transparent hologram</a:t>
            </a:r>
          </a:p>
          <a:p>
            <a:endParaRPr lang="es-ES">
              <a:latin typeface="Arial" charset="0"/>
            </a:endParaRPr>
          </a:p>
        </p:txBody>
      </p:sp>
      <p:sp>
        <p:nvSpPr>
          <p:cNvPr id="8199" name="Rectangle 6"/>
          <p:cNvSpPr>
            <a:spLocks noChangeArrowheads="1"/>
          </p:cNvSpPr>
          <p:nvPr/>
        </p:nvSpPr>
        <p:spPr bwMode="auto">
          <a:xfrm>
            <a:off x="0" y="10477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r>
              <a:rPr lang="es-ES" sz="1300">
                <a:latin typeface="Times New Roman" pitchFamily="18" charset="0"/>
                <a:ea typeface="Calibri" pitchFamily="34" charset="0"/>
                <a:cs typeface="Times New Roman" pitchFamily="18" charset="0"/>
              </a:rPr>
              <a:t>      </a:t>
            </a:r>
            <a:endParaRPr lang="es-ES">
              <a:latin typeface="Arial" charset="0"/>
              <a:ea typeface="Calibri" pitchFamily="34" charset="0"/>
            </a:endParaRPr>
          </a:p>
        </p:txBody>
      </p:sp>
      <p:sp>
        <p:nvSpPr>
          <p:cNvPr id="8200" name="Rectangle 9"/>
          <p:cNvSpPr>
            <a:spLocks noChangeArrowheads="1"/>
          </p:cNvSpPr>
          <p:nvPr/>
        </p:nvSpPr>
        <p:spPr bwMode="auto">
          <a:xfrm>
            <a:off x="714375" y="5373688"/>
            <a:ext cx="1193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s-ES" sz="1600" b="1" i="1">
                <a:latin typeface="Times New Roman" pitchFamily="18" charset="0"/>
                <a:cs typeface="Times New Roman" pitchFamily="18" charset="0"/>
              </a:rPr>
              <a:t>X = E( eV)</a:t>
            </a:r>
            <a:endParaRPr lang="bg-BG" sz="1600" b="1" i="1">
              <a:latin typeface="Times New Roman" pitchFamily="18" charset="0"/>
              <a:cs typeface="Times New Roman" pitchFamily="18" charset="0"/>
            </a:endParaRPr>
          </a:p>
        </p:txBody>
      </p:sp>
      <p:pic>
        <p:nvPicPr>
          <p:cNvPr id="8201" name="Picture 10"/>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32150" y="3430588"/>
            <a:ext cx="5764213" cy="3427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2" name="TextBox 11"/>
          <p:cNvSpPr txBox="1">
            <a:spLocks noChangeArrowheads="1"/>
          </p:cNvSpPr>
          <p:nvPr/>
        </p:nvSpPr>
        <p:spPr bwMode="auto">
          <a:xfrm>
            <a:off x="6750050" y="1916113"/>
            <a:ext cx="219075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600">
                <a:latin typeface="Times New Roman" pitchFamily="18" charset="0"/>
                <a:cs typeface="Times New Roman" pitchFamily="18" charset="0"/>
              </a:rPr>
              <a:t>Exposition 45 min.</a:t>
            </a:r>
            <a:endParaRPr lang="bg-BG" sz="1600">
              <a:latin typeface="Times New Roman" pitchFamily="18" charset="0"/>
              <a:cs typeface="Times New Roman" pitchFamily="18" charset="0"/>
            </a:endParaRPr>
          </a:p>
        </p:txBody>
      </p:sp>
      <p:sp>
        <p:nvSpPr>
          <p:cNvPr id="8203" name="TextBox 12"/>
          <p:cNvSpPr txBox="1">
            <a:spLocks noChangeArrowheads="1"/>
          </p:cNvSpPr>
          <p:nvPr/>
        </p:nvSpPr>
        <p:spPr bwMode="auto">
          <a:xfrm>
            <a:off x="755650" y="6021388"/>
            <a:ext cx="219233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a:latin typeface="Times New Roman" pitchFamily="18" charset="0"/>
                <a:cs typeface="Times New Roman" pitchFamily="18" charset="0"/>
              </a:rPr>
              <a:t>Exposition 270 min.</a:t>
            </a:r>
            <a:endParaRPr lang="bg-BG">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338" y="11113"/>
            <a:ext cx="6267450" cy="3435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9219" name="Object 2"/>
          <p:cNvGraphicFramePr>
            <a:graphicFrameLocks noChangeAspect="1"/>
          </p:cNvGraphicFramePr>
          <p:nvPr/>
        </p:nvGraphicFramePr>
        <p:xfrm>
          <a:off x="468313" y="4005263"/>
          <a:ext cx="1643062" cy="439737"/>
        </p:xfrm>
        <a:graphic>
          <a:graphicData uri="http://schemas.openxmlformats.org/presentationml/2006/ole">
            <p:oleObj spid="_x0000_s9278" name="Equation" r:id="rId4" imgW="1104900" imgH="292100" progId="Equation.3">
              <p:embed/>
            </p:oleObj>
          </a:graphicData>
        </a:graphic>
      </p:graphicFrame>
      <p:graphicFrame>
        <p:nvGraphicFramePr>
          <p:cNvPr id="9220" name="Object 3"/>
          <p:cNvGraphicFramePr>
            <a:graphicFrameLocks noChangeAspect="1"/>
          </p:cNvGraphicFramePr>
          <p:nvPr/>
        </p:nvGraphicFramePr>
        <p:xfrm>
          <a:off x="611188" y="4437063"/>
          <a:ext cx="1339850" cy="366712"/>
        </p:xfrm>
        <a:graphic>
          <a:graphicData uri="http://schemas.openxmlformats.org/presentationml/2006/ole">
            <p:oleObj spid="_x0000_s9279" name="Equation" r:id="rId5" imgW="1079032" imgH="291973" progId="Equation.3">
              <p:embed/>
            </p:oleObj>
          </a:graphicData>
        </a:graphic>
      </p:graphicFrame>
      <p:graphicFrame>
        <p:nvGraphicFramePr>
          <p:cNvPr id="9221" name="Object 4"/>
          <p:cNvGraphicFramePr>
            <a:graphicFrameLocks noChangeAspect="1"/>
          </p:cNvGraphicFramePr>
          <p:nvPr/>
        </p:nvGraphicFramePr>
        <p:xfrm>
          <a:off x="539750" y="4797425"/>
          <a:ext cx="1416050" cy="414338"/>
        </p:xfrm>
        <a:graphic>
          <a:graphicData uri="http://schemas.openxmlformats.org/presentationml/2006/ole">
            <p:oleObj spid="_x0000_s9280" name="Equation" r:id="rId6" imgW="1016000" imgH="292100" progId="Equation.3">
              <p:embed/>
            </p:oleObj>
          </a:graphicData>
        </a:graphic>
      </p:graphicFrame>
      <p:sp>
        <p:nvSpPr>
          <p:cNvPr id="922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bg-BG"/>
          </a:p>
        </p:txBody>
      </p:sp>
      <p:sp>
        <p:nvSpPr>
          <p:cNvPr id="9223" name="Rectangle 5"/>
          <p:cNvSpPr>
            <a:spLocks noChangeArrowheads="1"/>
          </p:cNvSpPr>
          <p:nvPr/>
        </p:nvSpPr>
        <p:spPr bwMode="auto">
          <a:xfrm>
            <a:off x="0" y="7524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r>
              <a:rPr lang="es-ES" sz="1300">
                <a:latin typeface="Times New Roman" pitchFamily="18" charset="0"/>
                <a:ea typeface="Calibri" pitchFamily="34" charset="0"/>
                <a:cs typeface="Times New Roman" pitchFamily="18" charset="0"/>
              </a:rPr>
              <a:t>    </a:t>
            </a:r>
            <a:endParaRPr lang="es-ES">
              <a:latin typeface="Arial" charset="0"/>
              <a:ea typeface="Calibri" pitchFamily="34" charset="0"/>
            </a:endParaRPr>
          </a:p>
        </p:txBody>
      </p:sp>
      <p:sp>
        <p:nvSpPr>
          <p:cNvPr id="9224" name="Rectangle 6"/>
          <p:cNvSpPr>
            <a:spLocks noChangeArrowheads="1"/>
          </p:cNvSpPr>
          <p:nvPr/>
        </p:nvSpPr>
        <p:spPr bwMode="auto">
          <a:xfrm>
            <a:off x="0" y="10477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r>
              <a:rPr lang="es-ES" sz="1300">
                <a:latin typeface="Times New Roman" pitchFamily="18" charset="0"/>
                <a:ea typeface="Calibri" pitchFamily="34" charset="0"/>
                <a:cs typeface="Times New Roman" pitchFamily="18" charset="0"/>
              </a:rPr>
              <a:t>    </a:t>
            </a:r>
            <a:endParaRPr lang="es-ES">
              <a:latin typeface="Arial" charset="0"/>
              <a:ea typeface="Calibri" pitchFamily="34" charset="0"/>
            </a:endParaRPr>
          </a:p>
        </p:txBody>
      </p:sp>
      <p:sp>
        <p:nvSpPr>
          <p:cNvPr id="9225" name="Rectangle 7"/>
          <p:cNvSpPr>
            <a:spLocks noChangeArrowheads="1"/>
          </p:cNvSpPr>
          <p:nvPr/>
        </p:nvSpPr>
        <p:spPr bwMode="auto">
          <a:xfrm>
            <a:off x="323850" y="5241925"/>
            <a:ext cx="1295400" cy="338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r>
              <a:rPr lang="es-ES" sz="1300">
                <a:latin typeface="Times New Roman" pitchFamily="18" charset="0"/>
                <a:ea typeface="Calibri" pitchFamily="34" charset="0"/>
                <a:cs typeface="Times New Roman" pitchFamily="18" charset="0"/>
              </a:rPr>
              <a:t>     </a:t>
            </a:r>
            <a:r>
              <a:rPr lang="es-ES" sz="1600" b="1" i="1">
                <a:latin typeface="Times New Roman" pitchFamily="18" charset="0"/>
                <a:ea typeface="Calibri" pitchFamily="34" charset="0"/>
                <a:cs typeface="Times New Roman" pitchFamily="18" charset="0"/>
              </a:rPr>
              <a:t>X = E(eV)</a:t>
            </a:r>
            <a:endParaRPr lang="es-ES" sz="1600" b="1" i="1">
              <a:latin typeface="Arial" charset="0"/>
              <a:ea typeface="Calibri" pitchFamily="34" charset="0"/>
            </a:endParaRPr>
          </a:p>
        </p:txBody>
      </p:sp>
      <p:sp>
        <p:nvSpPr>
          <p:cNvPr id="9226" name="Rectangle 5"/>
          <p:cNvSpPr>
            <a:spLocks noChangeArrowheads="1"/>
          </p:cNvSpPr>
          <p:nvPr/>
        </p:nvSpPr>
        <p:spPr bwMode="auto">
          <a:xfrm>
            <a:off x="6300788" y="138113"/>
            <a:ext cx="2489200" cy="646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r>
              <a:rPr lang="en-US" b="1">
                <a:solidFill>
                  <a:srgbClr val="C00000"/>
                </a:solidFill>
                <a:latin typeface="Times New Roman" pitchFamily="18" charset="0"/>
                <a:cs typeface="Times New Roman" pitchFamily="18" charset="0"/>
              </a:rPr>
              <a:t>Reflexive hologram</a:t>
            </a:r>
          </a:p>
          <a:p>
            <a:endParaRPr lang="es-ES">
              <a:latin typeface="Arial" charset="0"/>
            </a:endParaRPr>
          </a:p>
        </p:txBody>
      </p:sp>
      <p:sp>
        <p:nvSpPr>
          <p:cNvPr id="9227" name="TextBox 10"/>
          <p:cNvSpPr txBox="1">
            <a:spLocks noChangeArrowheads="1"/>
          </p:cNvSpPr>
          <p:nvPr/>
        </p:nvSpPr>
        <p:spPr bwMode="auto">
          <a:xfrm>
            <a:off x="6300788" y="2349500"/>
            <a:ext cx="2190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1600">
                <a:latin typeface="Times New Roman" pitchFamily="18" charset="0"/>
                <a:cs typeface="Times New Roman" pitchFamily="18" charset="0"/>
              </a:rPr>
              <a:t>Exposition 45 min.</a:t>
            </a:r>
            <a:endParaRPr lang="bg-BG" sz="1600">
              <a:latin typeface="Times New Roman" pitchFamily="18" charset="0"/>
              <a:cs typeface="Times New Roman" pitchFamily="18" charset="0"/>
            </a:endParaRPr>
          </a:p>
        </p:txBody>
      </p:sp>
      <p:pic>
        <p:nvPicPr>
          <p:cNvPr id="9228" name="Picture 1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03848" y="3210719"/>
            <a:ext cx="5762625" cy="3587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9" name="TextBox 12"/>
          <p:cNvSpPr txBox="1">
            <a:spLocks noChangeArrowheads="1"/>
          </p:cNvSpPr>
          <p:nvPr/>
        </p:nvSpPr>
        <p:spPr bwMode="auto">
          <a:xfrm>
            <a:off x="755650" y="6021388"/>
            <a:ext cx="219233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a:latin typeface="Times New Roman" pitchFamily="18" charset="0"/>
                <a:cs typeface="Times New Roman" pitchFamily="18" charset="0"/>
              </a:rPr>
              <a:t>Exposition 270 min.</a:t>
            </a:r>
            <a:endParaRPr lang="bg-BG">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250084860"/>
              </p:ext>
            </p:extLst>
          </p:nvPr>
        </p:nvGraphicFramePr>
        <p:xfrm>
          <a:off x="683567" y="-5"/>
          <a:ext cx="7488833" cy="6858005"/>
        </p:xfrm>
        <a:graphic>
          <a:graphicData uri="http://schemas.openxmlformats.org/drawingml/2006/table">
            <a:tbl>
              <a:tblPr firstRow="1" firstCol="1" lastRow="1" lastCol="1" bandRow="1" bandCol="1">
                <a:tableStyleId>{5C22544A-7EE6-4342-B048-85BDC9FD1C3A}</a:tableStyleId>
              </a:tblPr>
              <a:tblGrid>
                <a:gridCol w="930011"/>
                <a:gridCol w="986258"/>
                <a:gridCol w="1123331"/>
                <a:gridCol w="859017"/>
                <a:gridCol w="1000904"/>
                <a:gridCol w="660784"/>
                <a:gridCol w="1079378"/>
                <a:gridCol w="849150"/>
              </a:tblGrid>
              <a:tr h="282494">
                <a:tc gridSpan="8">
                  <a:txBody>
                    <a:bodyPr/>
                    <a:lstStyle/>
                    <a:p>
                      <a:pPr algn="ctr">
                        <a:lnSpc>
                          <a:spcPct val="115000"/>
                        </a:lnSpc>
                        <a:spcAft>
                          <a:spcPts val="1000"/>
                        </a:spcAft>
                      </a:pPr>
                      <a:r>
                        <a:rPr lang="en-US" sz="1600" dirty="0">
                          <a:effectLst/>
                          <a:latin typeface="Times New Roman" pitchFamily="18" charset="0"/>
                          <a:cs typeface="Times New Roman" pitchFamily="18" charset="0"/>
                        </a:rPr>
                        <a:t>Table 1:Transparent holograms</a:t>
                      </a:r>
                      <a:endParaRPr lang="bg-BG" sz="1600" dirty="0">
                        <a:effectLst/>
                        <a:latin typeface="Times New Roman" pitchFamily="18" charset="0"/>
                        <a:ea typeface="Calibri"/>
                        <a:cs typeface="Times New Roman" pitchFamily="18" charset="0"/>
                      </a:endParaRPr>
                    </a:p>
                  </a:txBody>
                  <a:tcPr marL="68576" marR="68576" marT="0" marB="0" anchor="ct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743804">
                <a:tc>
                  <a:txBody>
                    <a:bodyPr/>
                    <a:lstStyle/>
                    <a:p>
                      <a:pPr algn="ctr">
                        <a:lnSpc>
                          <a:spcPct val="115000"/>
                        </a:lnSpc>
                        <a:spcAft>
                          <a:spcPts val="1000"/>
                        </a:spcAft>
                      </a:pPr>
                      <a:r>
                        <a:rPr lang="en-US" sz="1400" dirty="0">
                          <a:effectLst/>
                          <a:latin typeface="Times New Roman" pitchFamily="18" charset="0"/>
                          <a:cs typeface="Times New Roman" pitchFamily="18" charset="0"/>
                        </a:rPr>
                        <a:t>Hologram</a:t>
                      </a:r>
                      <a:endParaRPr lang="bg-BG" sz="1400" dirty="0">
                        <a:effectLst/>
                        <a:latin typeface="Times New Roman" pitchFamily="18" charset="0"/>
                        <a:cs typeface="Times New Roman" pitchFamily="18" charset="0"/>
                      </a:endParaRPr>
                    </a:p>
                    <a:p>
                      <a:pPr algn="ctr">
                        <a:lnSpc>
                          <a:spcPct val="115000"/>
                        </a:lnSpc>
                        <a:spcAft>
                          <a:spcPts val="1000"/>
                        </a:spcAft>
                      </a:pPr>
                      <a:r>
                        <a:rPr lang="bg-BG" sz="1400" dirty="0">
                          <a:effectLst/>
                          <a:latin typeface="Times New Roman" pitchFamily="18" charset="0"/>
                          <a:cs typeface="Times New Roman" pitchFamily="18" charset="0"/>
                        </a:rPr>
                        <a:t>№</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Expose time(min)</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∆E(10</a:t>
                      </a:r>
                      <a:r>
                        <a:rPr lang="en-US" sz="1400" baseline="30000" dirty="0">
                          <a:effectLst/>
                          <a:latin typeface="Times New Roman" pitchFamily="18" charset="0"/>
                          <a:cs typeface="Times New Roman" pitchFamily="18" charset="0"/>
                        </a:rPr>
                        <a:t>-3</a:t>
                      </a:r>
                      <a:r>
                        <a:rPr lang="en-US" sz="1400" dirty="0">
                          <a:effectLst/>
                          <a:latin typeface="Times New Roman" pitchFamily="18" charset="0"/>
                          <a:cs typeface="Times New Roman" pitchFamily="18" charset="0"/>
                        </a:rPr>
                        <a:t>)</a:t>
                      </a:r>
                      <a:r>
                        <a:rPr lang="en-US" sz="1400" dirty="0" err="1">
                          <a:effectLst/>
                          <a:latin typeface="Times New Roman" pitchFamily="18" charset="0"/>
                          <a:cs typeface="Times New Roman" pitchFamily="18" charset="0"/>
                        </a:rPr>
                        <a:t>eV</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a:t>
                      </a:r>
                      <a:r>
                        <a:rPr lang="en-US" sz="1400" dirty="0" err="1">
                          <a:effectLst/>
                          <a:latin typeface="Times New Roman" pitchFamily="18" charset="0"/>
                          <a:cs typeface="Times New Roman" pitchFamily="18" charset="0"/>
                        </a:rPr>
                        <a:t>ƒ</a:t>
                      </a:r>
                      <a:r>
                        <a:rPr lang="en-US" sz="1400" baseline="30000" dirty="0" err="1">
                          <a:effectLst/>
                          <a:latin typeface="Times New Roman" pitchFamily="18" charset="0"/>
                          <a:cs typeface="Times New Roman" pitchFamily="18" charset="0"/>
                        </a:rPr>
                        <a:t>I</a:t>
                      </a:r>
                      <a:r>
                        <a:rPr lang="en-US" sz="1400" dirty="0">
                          <a:effectLst/>
                          <a:latin typeface="Times New Roman" pitchFamily="18" charset="0"/>
                          <a:cs typeface="Times New Roman" pitchFamily="18" charset="0"/>
                        </a:rPr>
                        <a:t>(eV</a:t>
                      </a:r>
                      <a:r>
                        <a:rPr lang="en-US" sz="1400" baseline="30000" dirty="0">
                          <a:effectLst/>
                          <a:latin typeface="Times New Roman" pitchFamily="18" charset="0"/>
                          <a:cs typeface="Times New Roman" pitchFamily="18" charset="0"/>
                        </a:rPr>
                        <a:t>-1</a:t>
                      </a:r>
                      <a:r>
                        <a:rPr lang="en-US" sz="1400" dirty="0">
                          <a:effectLst/>
                          <a:latin typeface="Times New Roman" pitchFamily="18" charset="0"/>
                          <a:cs typeface="Times New Roman" pitchFamily="18" charset="0"/>
                        </a:rPr>
                        <a:t>)</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R(</a:t>
                      </a:r>
                      <a:r>
                        <a:rPr lang="en-US" sz="1400" dirty="0" err="1">
                          <a:effectLst/>
                          <a:latin typeface="Times New Roman" pitchFamily="18" charset="0"/>
                          <a:cs typeface="Times New Roman" pitchFamily="18" charset="0"/>
                        </a:rPr>
                        <a:t>ƒ</a:t>
                      </a:r>
                      <a:r>
                        <a:rPr lang="en-US" sz="1400" baseline="-25000" dirty="0" err="1">
                          <a:effectLst/>
                          <a:latin typeface="Times New Roman" pitchFamily="18" charset="0"/>
                          <a:cs typeface="Times New Roman" pitchFamily="18" charset="0"/>
                        </a:rPr>
                        <a:t>c</a:t>
                      </a:r>
                      <a:r>
                        <a:rPr lang="en-US" sz="1400" dirty="0">
                          <a:effectLst/>
                          <a:latin typeface="Times New Roman" pitchFamily="18" charset="0"/>
                          <a:cs typeface="Times New Roman" pitchFamily="18" charset="0"/>
                        </a:rPr>
                        <a:t>, ∆ƒ)</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P</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R</a:t>
                      </a:r>
                      <a:r>
                        <a:rPr lang="en-US" sz="1400" baseline="-25000" dirty="0">
                          <a:effectLst/>
                          <a:latin typeface="Times New Roman" pitchFamily="18" charset="0"/>
                          <a:cs typeface="Times New Roman" pitchFamily="18" charset="0"/>
                        </a:rPr>
                        <a:t>14</a:t>
                      </a:r>
                      <a:r>
                        <a:rPr lang="en-US" sz="1400" dirty="0">
                          <a:effectLst/>
                          <a:latin typeface="Times New Roman" pitchFamily="18" charset="0"/>
                          <a:cs typeface="Times New Roman" pitchFamily="18" charset="0"/>
                        </a:rPr>
                        <a:t>(∆ƒ</a:t>
                      </a:r>
                      <a:r>
                        <a:rPr lang="en-US" sz="1400" baseline="-25000" dirty="0">
                          <a:effectLst/>
                          <a:latin typeface="Times New Roman" pitchFamily="18" charset="0"/>
                          <a:cs typeface="Times New Roman" pitchFamily="18" charset="0"/>
                        </a:rPr>
                        <a:t>1</a:t>
                      </a:r>
                      <a:r>
                        <a:rPr lang="en-US" sz="1400" dirty="0">
                          <a:effectLst/>
                          <a:latin typeface="Times New Roman" pitchFamily="18" charset="0"/>
                          <a:cs typeface="Times New Roman" pitchFamily="18" charset="0"/>
                        </a:rPr>
                        <a:t>,∆ƒ</a:t>
                      </a:r>
                      <a:r>
                        <a:rPr lang="en-US" sz="1400" baseline="-25000" dirty="0">
                          <a:effectLst/>
                          <a:latin typeface="Times New Roman" pitchFamily="18" charset="0"/>
                          <a:cs typeface="Times New Roman" pitchFamily="18" charset="0"/>
                        </a:rPr>
                        <a:t>4</a:t>
                      </a:r>
                      <a:r>
                        <a:rPr lang="en-US" sz="1400" dirty="0">
                          <a:effectLst/>
                          <a:latin typeface="Times New Roman" pitchFamily="18" charset="0"/>
                          <a:cs typeface="Times New Roman" pitchFamily="18" charset="0"/>
                        </a:rPr>
                        <a:t>)</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a:effectLst/>
                          <a:latin typeface="Times New Roman" pitchFamily="18" charset="0"/>
                          <a:cs typeface="Times New Roman" pitchFamily="18" charset="0"/>
                        </a:rPr>
                        <a:t>P</a:t>
                      </a:r>
                      <a:endParaRPr lang="bg-BG" sz="1600">
                        <a:effectLst/>
                        <a:latin typeface="Times New Roman" pitchFamily="18" charset="0"/>
                        <a:ea typeface="Calibri"/>
                        <a:cs typeface="Times New Roman" pitchFamily="18" charset="0"/>
                      </a:endParaRPr>
                    </a:p>
                  </a:txBody>
                  <a:tcPr marL="68576" marR="68576" marT="0" marB="0" anchor="ctr"/>
                </a:tc>
              </a:tr>
              <a:tr h="564987">
                <a:tc>
                  <a:txBody>
                    <a:bodyPr/>
                    <a:lstStyle/>
                    <a:p>
                      <a:pPr algn="ctr">
                        <a:lnSpc>
                          <a:spcPct val="115000"/>
                        </a:lnSpc>
                        <a:spcAft>
                          <a:spcPts val="1000"/>
                        </a:spcAft>
                      </a:pPr>
                      <a:r>
                        <a:rPr lang="en-US" sz="1400" dirty="0">
                          <a:effectLst/>
                          <a:latin typeface="Times New Roman" pitchFamily="18" charset="0"/>
                          <a:cs typeface="Times New Roman" pitchFamily="18" charset="0"/>
                        </a:rPr>
                        <a:t>1</a:t>
                      </a:r>
                      <a:r>
                        <a:rPr lang="en-US" sz="1400" dirty="0" smtClean="0">
                          <a:effectLst/>
                          <a:latin typeface="Times New Roman" pitchFamily="18" charset="0"/>
                          <a:cs typeface="Times New Roman" pitchFamily="18" charset="0"/>
                        </a:rPr>
                        <a:t>( II )</a:t>
                      </a:r>
                      <a:r>
                        <a:rPr lang="en-US" sz="1400" baseline="30000" dirty="0" smtClean="0">
                          <a:effectLst/>
                          <a:latin typeface="Times New Roman" pitchFamily="18" charset="0"/>
                          <a:cs typeface="Times New Roman" pitchFamily="18" charset="0"/>
                        </a:rPr>
                        <a:t> x</a:t>
                      </a:r>
                      <a:endParaRPr lang="bg-BG" sz="1400" baseline="300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45</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+0,9</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+11,2</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-0,32</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&gt;0.05</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+0,85</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a:effectLst/>
                          <a:latin typeface="Times New Roman" pitchFamily="18" charset="0"/>
                          <a:cs typeface="Times New Roman" pitchFamily="18" charset="0"/>
                        </a:rPr>
                        <a:t>&lt;0,001</a:t>
                      </a:r>
                      <a:endParaRPr lang="bg-BG" sz="1600">
                        <a:effectLst/>
                        <a:latin typeface="Times New Roman" pitchFamily="18" charset="0"/>
                        <a:ea typeface="Calibri"/>
                        <a:cs typeface="Times New Roman" pitchFamily="18" charset="0"/>
                      </a:endParaRPr>
                    </a:p>
                  </a:txBody>
                  <a:tcPr marL="68576" marR="68576" marT="0" marB="0" anchor="ctr"/>
                </a:tc>
              </a:tr>
              <a:tr h="538535">
                <a:tc>
                  <a:txBody>
                    <a:bodyPr/>
                    <a:lstStyle/>
                    <a:p>
                      <a:pPr algn="ctr">
                        <a:lnSpc>
                          <a:spcPct val="115000"/>
                        </a:lnSpc>
                        <a:spcAft>
                          <a:spcPts val="1000"/>
                        </a:spcAft>
                      </a:pPr>
                      <a:r>
                        <a:rPr lang="en-US" sz="1400" dirty="0">
                          <a:effectLst/>
                          <a:latin typeface="Times New Roman" pitchFamily="18" charset="0"/>
                          <a:cs typeface="Times New Roman" pitchFamily="18" charset="0"/>
                        </a:rPr>
                        <a:t>4</a:t>
                      </a:r>
                      <a:r>
                        <a:rPr lang="en-US" sz="1400" dirty="0" smtClean="0">
                          <a:solidFill>
                            <a:schemeClr val="bg1"/>
                          </a:solidFill>
                          <a:effectLst/>
                          <a:latin typeface="Times New Roman" pitchFamily="18" charset="0"/>
                          <a:cs typeface="Times New Roman" pitchFamily="18" charset="0"/>
                        </a:rPr>
                        <a:t>(     ) </a:t>
                      </a:r>
                      <a:r>
                        <a:rPr lang="en-US" sz="1400" baseline="30000" dirty="0" smtClean="0">
                          <a:solidFill>
                            <a:schemeClr val="bg1"/>
                          </a:solidFill>
                          <a:effectLst/>
                          <a:latin typeface="Times New Roman" pitchFamily="18" charset="0"/>
                          <a:cs typeface="Times New Roman" pitchFamily="18" charset="0"/>
                        </a:rPr>
                        <a:t>xx</a:t>
                      </a:r>
                      <a:endParaRPr lang="bg-BG" sz="1400" dirty="0">
                        <a:solidFill>
                          <a:schemeClr val="bg1"/>
                        </a:solidFill>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45</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+1,6</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+3,6</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-0,09</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&gt;0,1</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a:effectLst/>
                          <a:latin typeface="Times New Roman" pitchFamily="18" charset="0"/>
                          <a:cs typeface="Times New Roman" pitchFamily="18" charset="0"/>
                        </a:rPr>
                        <a:t> </a:t>
                      </a:r>
                      <a:endParaRPr lang="bg-BG" sz="1600">
                        <a:effectLst/>
                        <a:latin typeface="Times New Roman" pitchFamily="18" charset="0"/>
                        <a:ea typeface="Calibri"/>
                        <a:cs typeface="Times New Roman" pitchFamily="18" charset="0"/>
                      </a:endParaRPr>
                    </a:p>
                  </a:txBody>
                  <a:tcPr marL="68576" marR="68576" marT="0" marB="0" anchor="ctr"/>
                </a:tc>
              </a:tr>
              <a:tr h="373726">
                <a:tc>
                  <a:txBody>
                    <a:bodyPr/>
                    <a:lstStyle/>
                    <a:p>
                      <a:pPr algn="ctr">
                        <a:lnSpc>
                          <a:spcPct val="115000"/>
                        </a:lnSpc>
                        <a:spcAft>
                          <a:spcPts val="1000"/>
                        </a:spcAft>
                      </a:pPr>
                      <a:r>
                        <a:rPr lang="en-US" sz="1400" dirty="0">
                          <a:effectLst/>
                          <a:latin typeface="Times New Roman" pitchFamily="18" charset="0"/>
                          <a:cs typeface="Times New Roman" pitchFamily="18" charset="0"/>
                        </a:rPr>
                        <a:t>1</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270</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+0,9</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+14,6</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+0,14</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&gt;0,1</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+0,43</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a:effectLst/>
                          <a:latin typeface="Times New Roman" pitchFamily="18" charset="0"/>
                          <a:cs typeface="Times New Roman" pitchFamily="18" charset="0"/>
                        </a:rPr>
                        <a:t>&lt;0,05</a:t>
                      </a:r>
                      <a:endParaRPr lang="bg-BG" sz="1600">
                        <a:effectLst/>
                        <a:latin typeface="Times New Roman" pitchFamily="18" charset="0"/>
                        <a:ea typeface="Calibri"/>
                        <a:cs typeface="Times New Roman" pitchFamily="18" charset="0"/>
                      </a:endParaRPr>
                    </a:p>
                  </a:txBody>
                  <a:tcPr marL="68576" marR="68576" marT="0" marB="0" anchor="ctr"/>
                </a:tc>
              </a:tr>
              <a:tr h="282494">
                <a:tc>
                  <a:txBody>
                    <a:bodyPr/>
                    <a:lstStyle/>
                    <a:p>
                      <a:pPr algn="ctr">
                        <a:lnSpc>
                          <a:spcPct val="115000"/>
                        </a:lnSpc>
                        <a:spcAft>
                          <a:spcPts val="1000"/>
                        </a:spcAft>
                      </a:pPr>
                      <a:r>
                        <a:rPr lang="en-US" sz="1400" dirty="0">
                          <a:effectLst/>
                          <a:latin typeface="Times New Roman" pitchFamily="18" charset="0"/>
                          <a:cs typeface="Times New Roman" pitchFamily="18" charset="0"/>
                        </a:rPr>
                        <a:t>4</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270</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+2,8</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+20,1</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-0.01</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&gt;0,1</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nchor="ctr"/>
                </a:tc>
              </a:tr>
              <a:tr h="282494">
                <a:tc>
                  <a:txBody>
                    <a:bodyPr/>
                    <a:lstStyle/>
                    <a:p>
                      <a:pPr algn="ctr">
                        <a:lnSpc>
                          <a:spcPct val="115000"/>
                        </a:lnSpc>
                        <a:spcAft>
                          <a:spcPts val="1000"/>
                        </a:spcAft>
                      </a:pPr>
                      <a:r>
                        <a:rPr lang="en-US" sz="1400" dirty="0">
                          <a:effectLst/>
                          <a:latin typeface="Times New Roman" pitchFamily="18" charset="0"/>
                          <a:cs typeface="Times New Roman" pitchFamily="18" charset="0"/>
                        </a:rPr>
                        <a:t> </a:t>
                      </a:r>
                      <a:endParaRPr lang="bg-BG" sz="1400" dirty="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dirty="0">
                          <a:effectLst/>
                          <a:latin typeface="Times New Roman" pitchFamily="18" charset="0"/>
                          <a:cs typeface="Times New Roman" pitchFamily="18" charset="0"/>
                        </a:rPr>
                        <a:t> </a:t>
                      </a:r>
                      <a:endParaRPr lang="bg-BG" sz="1400" dirty="0">
                        <a:effectLst/>
                        <a:latin typeface="Times New Roman" pitchFamily="18" charset="0"/>
                        <a:ea typeface="Calibri"/>
                        <a:cs typeface="Times New Roman" pitchFamily="18" charset="0"/>
                      </a:endParaRPr>
                    </a:p>
                  </a:txBody>
                  <a:tcPr marL="68576" marR="68576" marT="0" marB="0"/>
                </a:tc>
                <a:tc>
                  <a:txBody>
                    <a:bodyPr/>
                    <a:lstStyle/>
                    <a:p>
                      <a:endParaRPr lang="bg-BG" sz="1400" dirty="0">
                        <a:latin typeface="Times New Roman" pitchFamily="18" charset="0"/>
                        <a:cs typeface="Times New Roman" pitchFamily="18" charset="0"/>
                      </a:endParaRPr>
                    </a:p>
                  </a:txBody>
                  <a:tcPr marL="68576" marR="68576" marT="0" marB="0"/>
                </a:tc>
                <a:tc>
                  <a:txBody>
                    <a:bodyPr/>
                    <a:lstStyle/>
                    <a:p>
                      <a:endParaRPr lang="bg-BG" sz="1400">
                        <a:latin typeface="Times New Roman" pitchFamily="18" charset="0"/>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a:effectLst/>
                          <a:latin typeface="Times New Roman" pitchFamily="18" charset="0"/>
                          <a:cs typeface="Times New Roman" pitchFamily="18" charset="0"/>
                        </a:rPr>
                        <a:t> </a:t>
                      </a:r>
                      <a:endParaRPr lang="bg-BG" sz="1600">
                        <a:effectLst/>
                        <a:latin typeface="Times New Roman" pitchFamily="18" charset="0"/>
                        <a:ea typeface="Calibri"/>
                        <a:cs typeface="Times New Roman" pitchFamily="18" charset="0"/>
                      </a:endParaRPr>
                    </a:p>
                  </a:txBody>
                  <a:tcPr marL="68576" marR="68576" marT="0" marB="0"/>
                </a:tc>
              </a:tr>
              <a:tr h="282494">
                <a:tc gridSpan="4">
                  <a:txBody>
                    <a:bodyPr/>
                    <a:lstStyle/>
                    <a:p>
                      <a:pPr algn="ctr">
                        <a:lnSpc>
                          <a:spcPct val="115000"/>
                        </a:lnSpc>
                        <a:spcAft>
                          <a:spcPts val="1000"/>
                        </a:spcAft>
                      </a:pPr>
                      <a:r>
                        <a:rPr lang="en-US" sz="1400" dirty="0">
                          <a:effectLst/>
                          <a:latin typeface="Times New Roman" pitchFamily="18" charset="0"/>
                          <a:cs typeface="Times New Roman" pitchFamily="18" charset="0"/>
                        </a:rPr>
                        <a:t>x – in direction of laser beam;</a:t>
                      </a:r>
                      <a:endParaRPr lang="bg-BG" sz="1400" dirty="0">
                        <a:effectLst/>
                        <a:latin typeface="Times New Roman" pitchFamily="18" charset="0"/>
                        <a:ea typeface="Calibri"/>
                        <a:cs typeface="Times New Roman" pitchFamily="18" charset="0"/>
                      </a:endParaRPr>
                    </a:p>
                  </a:txBody>
                  <a:tcPr marL="68576" marR="68576" marT="0" marB="0"/>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a:effectLst/>
                          <a:latin typeface="Times New Roman" pitchFamily="18" charset="0"/>
                          <a:cs typeface="Times New Roman" pitchFamily="18" charset="0"/>
                        </a:rPr>
                        <a:t> </a:t>
                      </a:r>
                      <a:endParaRPr lang="bg-BG" sz="1600">
                        <a:effectLst/>
                        <a:latin typeface="Times New Roman" pitchFamily="18" charset="0"/>
                        <a:ea typeface="Calibri"/>
                        <a:cs typeface="Times New Roman" pitchFamily="18" charset="0"/>
                      </a:endParaRPr>
                    </a:p>
                  </a:txBody>
                  <a:tcPr marL="68576" marR="68576" marT="0" marB="0"/>
                </a:tc>
              </a:tr>
              <a:tr h="282494">
                <a:tc gridSpan="4">
                  <a:txBody>
                    <a:bodyPr/>
                    <a:lstStyle/>
                    <a:p>
                      <a:pPr algn="ctr">
                        <a:lnSpc>
                          <a:spcPct val="115000"/>
                        </a:lnSpc>
                        <a:spcAft>
                          <a:spcPts val="1000"/>
                        </a:spcAft>
                      </a:pPr>
                      <a:r>
                        <a:rPr lang="en-US" sz="1400" dirty="0">
                          <a:effectLst/>
                          <a:latin typeface="Times New Roman" pitchFamily="18" charset="0"/>
                          <a:cs typeface="Times New Roman" pitchFamily="18" charset="0"/>
                        </a:rPr>
                        <a:t>xx – in perpendicular direction</a:t>
                      </a:r>
                      <a:endParaRPr lang="bg-BG" sz="1400" dirty="0">
                        <a:effectLst/>
                        <a:latin typeface="Times New Roman" pitchFamily="18" charset="0"/>
                        <a:ea typeface="Calibri"/>
                        <a:cs typeface="Times New Roman" pitchFamily="18" charset="0"/>
                      </a:endParaRPr>
                    </a:p>
                  </a:txBody>
                  <a:tcPr marL="68576" marR="68576" marT="0" marB="0"/>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400">
                          <a:effectLst/>
                          <a:latin typeface="Times New Roman" pitchFamily="18" charset="0"/>
                          <a:cs typeface="Times New Roman" pitchFamily="18" charset="0"/>
                        </a:rPr>
                        <a:t> </a:t>
                      </a:r>
                      <a:endParaRPr lang="bg-BG" sz="140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a:effectLst/>
                          <a:latin typeface="Times New Roman" pitchFamily="18" charset="0"/>
                          <a:cs typeface="Times New Roman" pitchFamily="18" charset="0"/>
                        </a:rPr>
                        <a:t> </a:t>
                      </a:r>
                      <a:endParaRPr lang="bg-BG" sz="1600">
                        <a:effectLst/>
                        <a:latin typeface="Times New Roman" pitchFamily="18" charset="0"/>
                        <a:ea typeface="Calibri"/>
                        <a:cs typeface="Times New Roman" pitchFamily="18" charset="0"/>
                      </a:endParaRPr>
                    </a:p>
                  </a:txBody>
                  <a:tcPr marL="68576" marR="68576" marT="0" marB="0"/>
                </a:tc>
              </a:tr>
              <a:tr h="247182">
                <a:tc gridSpan="8">
                  <a:txBody>
                    <a:bodyPr/>
                    <a:lstStyle/>
                    <a:p>
                      <a:pPr algn="ctr">
                        <a:lnSpc>
                          <a:spcPct val="115000"/>
                        </a:lnSpc>
                        <a:spcAft>
                          <a:spcPts val="1000"/>
                        </a:spcAft>
                      </a:pPr>
                      <a:r>
                        <a:rPr lang="en-US" sz="1400" dirty="0">
                          <a:effectLst/>
                          <a:latin typeface="Times New Roman" pitchFamily="18" charset="0"/>
                          <a:cs typeface="Times New Roman" pitchFamily="18" charset="0"/>
                        </a:rPr>
                        <a:t>Table </a:t>
                      </a:r>
                      <a:r>
                        <a:rPr lang="en-US" sz="1400" dirty="0" smtClean="0">
                          <a:effectLst/>
                          <a:latin typeface="Times New Roman" pitchFamily="18" charset="0"/>
                          <a:cs typeface="Times New Roman" pitchFamily="18" charset="0"/>
                        </a:rPr>
                        <a:t>2: </a:t>
                      </a:r>
                      <a:r>
                        <a:rPr lang="en-US" sz="1400" dirty="0">
                          <a:effectLst/>
                          <a:latin typeface="Times New Roman" pitchFamily="18" charset="0"/>
                          <a:cs typeface="Times New Roman" pitchFamily="18" charset="0"/>
                        </a:rPr>
                        <a:t>Reflexive holograms</a:t>
                      </a:r>
                      <a:endParaRPr lang="bg-BG" sz="1400" dirty="0">
                        <a:effectLst/>
                        <a:latin typeface="Times New Roman" pitchFamily="18" charset="0"/>
                        <a:ea typeface="Calibri"/>
                        <a:cs typeface="Times New Roman" pitchFamily="18" charset="0"/>
                      </a:endParaRPr>
                    </a:p>
                  </a:txBody>
                  <a:tcPr marL="68576" marR="68576" marT="0" marB="0"/>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743804">
                <a:tc>
                  <a:txBody>
                    <a:bodyPr/>
                    <a:lstStyle/>
                    <a:p>
                      <a:pPr algn="ctr">
                        <a:lnSpc>
                          <a:spcPct val="115000"/>
                        </a:lnSpc>
                        <a:spcAft>
                          <a:spcPts val="1000"/>
                        </a:spcAft>
                      </a:pPr>
                      <a:r>
                        <a:rPr lang="en-US" sz="1400">
                          <a:effectLst/>
                          <a:latin typeface="Times New Roman" pitchFamily="18" charset="0"/>
                          <a:cs typeface="Times New Roman" pitchFamily="18" charset="0"/>
                        </a:rPr>
                        <a:t>Hologram</a:t>
                      </a:r>
                      <a:endParaRPr lang="bg-BG" sz="1400">
                        <a:effectLst/>
                        <a:latin typeface="Times New Roman" pitchFamily="18" charset="0"/>
                        <a:cs typeface="Times New Roman" pitchFamily="18" charset="0"/>
                      </a:endParaRPr>
                    </a:p>
                    <a:p>
                      <a:pPr algn="ctr">
                        <a:lnSpc>
                          <a:spcPct val="115000"/>
                        </a:lnSpc>
                        <a:spcAft>
                          <a:spcPts val="1000"/>
                        </a:spcAft>
                      </a:pPr>
                      <a:r>
                        <a:rPr lang="bg-BG" sz="1400">
                          <a:effectLst/>
                          <a:latin typeface="Times New Roman" pitchFamily="18" charset="0"/>
                          <a:cs typeface="Times New Roman" pitchFamily="18" charset="0"/>
                        </a:rPr>
                        <a:t>№</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Expose time(min)</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 Ē (10</a:t>
                      </a:r>
                      <a:r>
                        <a:rPr lang="en-US" sz="1400" baseline="30000" dirty="0">
                          <a:effectLst/>
                          <a:latin typeface="Times New Roman" pitchFamily="18" charset="0"/>
                          <a:cs typeface="Times New Roman" pitchFamily="18" charset="0"/>
                        </a:rPr>
                        <a:t>-3</a:t>
                      </a:r>
                      <a:r>
                        <a:rPr lang="en-US" sz="1400" dirty="0">
                          <a:effectLst/>
                          <a:latin typeface="Times New Roman" pitchFamily="18" charset="0"/>
                          <a:cs typeface="Times New Roman" pitchFamily="18" charset="0"/>
                        </a:rPr>
                        <a:t>)</a:t>
                      </a:r>
                      <a:r>
                        <a:rPr lang="en-US" sz="1400" dirty="0" err="1">
                          <a:effectLst/>
                          <a:latin typeface="Times New Roman" pitchFamily="18" charset="0"/>
                          <a:cs typeface="Times New Roman" pitchFamily="18" charset="0"/>
                        </a:rPr>
                        <a:t>eV</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a:t>
                      </a:r>
                      <a:r>
                        <a:rPr lang="en-US" sz="1400" dirty="0" err="1">
                          <a:effectLst/>
                          <a:latin typeface="Times New Roman" pitchFamily="18" charset="0"/>
                          <a:cs typeface="Times New Roman" pitchFamily="18" charset="0"/>
                        </a:rPr>
                        <a:t>ƒ</a:t>
                      </a:r>
                      <a:r>
                        <a:rPr lang="en-US" sz="1400" baseline="30000" dirty="0" err="1">
                          <a:effectLst/>
                          <a:latin typeface="Times New Roman" pitchFamily="18" charset="0"/>
                          <a:cs typeface="Times New Roman" pitchFamily="18" charset="0"/>
                        </a:rPr>
                        <a:t>I</a:t>
                      </a:r>
                      <a:r>
                        <a:rPr lang="en-US" sz="1400" dirty="0">
                          <a:effectLst/>
                          <a:latin typeface="Times New Roman" pitchFamily="18" charset="0"/>
                          <a:cs typeface="Times New Roman" pitchFamily="18" charset="0"/>
                        </a:rPr>
                        <a:t>(eV</a:t>
                      </a:r>
                      <a:r>
                        <a:rPr lang="en-US" sz="1400" baseline="30000" dirty="0">
                          <a:effectLst/>
                          <a:latin typeface="Times New Roman" pitchFamily="18" charset="0"/>
                          <a:cs typeface="Times New Roman" pitchFamily="18" charset="0"/>
                        </a:rPr>
                        <a:t>-1</a:t>
                      </a:r>
                      <a:r>
                        <a:rPr lang="en-US" sz="1400" dirty="0">
                          <a:effectLst/>
                          <a:latin typeface="Times New Roman" pitchFamily="18" charset="0"/>
                          <a:cs typeface="Times New Roman" pitchFamily="18" charset="0"/>
                        </a:rPr>
                        <a:t>)</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R(</a:t>
                      </a:r>
                      <a:r>
                        <a:rPr lang="en-US" sz="1400" dirty="0" err="1">
                          <a:effectLst/>
                          <a:latin typeface="Times New Roman" pitchFamily="18" charset="0"/>
                          <a:cs typeface="Times New Roman" pitchFamily="18" charset="0"/>
                        </a:rPr>
                        <a:t>ƒ</a:t>
                      </a:r>
                      <a:r>
                        <a:rPr lang="en-US" sz="1400" baseline="-25000" dirty="0" err="1">
                          <a:effectLst/>
                          <a:latin typeface="Times New Roman" pitchFamily="18" charset="0"/>
                          <a:cs typeface="Times New Roman" pitchFamily="18" charset="0"/>
                        </a:rPr>
                        <a:t>c</a:t>
                      </a:r>
                      <a:r>
                        <a:rPr lang="en-US" sz="1400" dirty="0">
                          <a:effectLst/>
                          <a:latin typeface="Times New Roman" pitchFamily="18" charset="0"/>
                          <a:cs typeface="Times New Roman" pitchFamily="18" charset="0"/>
                        </a:rPr>
                        <a:t>, ∆ƒ)</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P</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R</a:t>
                      </a:r>
                      <a:r>
                        <a:rPr lang="en-US" sz="1400" baseline="-25000" dirty="0">
                          <a:effectLst/>
                          <a:latin typeface="Times New Roman" pitchFamily="18" charset="0"/>
                          <a:cs typeface="Times New Roman" pitchFamily="18" charset="0"/>
                        </a:rPr>
                        <a:t>23</a:t>
                      </a:r>
                      <a:r>
                        <a:rPr lang="en-US" sz="1400" dirty="0">
                          <a:effectLst/>
                          <a:latin typeface="Times New Roman" pitchFamily="18" charset="0"/>
                          <a:cs typeface="Times New Roman" pitchFamily="18" charset="0"/>
                        </a:rPr>
                        <a:t>(∆ƒ</a:t>
                      </a:r>
                      <a:r>
                        <a:rPr lang="en-US" sz="1400" baseline="-25000" dirty="0">
                          <a:effectLst/>
                          <a:latin typeface="Times New Roman" pitchFamily="18" charset="0"/>
                          <a:cs typeface="Times New Roman" pitchFamily="18" charset="0"/>
                        </a:rPr>
                        <a:t>2</a:t>
                      </a:r>
                      <a:r>
                        <a:rPr lang="en-US" sz="1400" dirty="0">
                          <a:effectLst/>
                          <a:latin typeface="Times New Roman" pitchFamily="18" charset="0"/>
                          <a:cs typeface="Times New Roman" pitchFamily="18" charset="0"/>
                        </a:rPr>
                        <a:t>,∆ƒ</a:t>
                      </a:r>
                      <a:r>
                        <a:rPr lang="en-US" sz="1400" baseline="-25000" dirty="0">
                          <a:effectLst/>
                          <a:latin typeface="Times New Roman" pitchFamily="18" charset="0"/>
                          <a:cs typeface="Times New Roman" pitchFamily="18" charset="0"/>
                        </a:rPr>
                        <a:t>3</a:t>
                      </a:r>
                      <a:r>
                        <a:rPr lang="en-US" sz="1400" dirty="0">
                          <a:effectLst/>
                          <a:latin typeface="Times New Roman" pitchFamily="18" charset="0"/>
                          <a:cs typeface="Times New Roman" pitchFamily="18" charset="0"/>
                        </a:rPr>
                        <a:t>)</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a:effectLst/>
                          <a:latin typeface="Times New Roman" pitchFamily="18" charset="0"/>
                          <a:cs typeface="Times New Roman" pitchFamily="18" charset="0"/>
                        </a:rPr>
                        <a:t>P</a:t>
                      </a:r>
                      <a:endParaRPr lang="bg-BG" sz="1600">
                        <a:effectLst/>
                        <a:latin typeface="Times New Roman" pitchFamily="18" charset="0"/>
                        <a:ea typeface="Calibri"/>
                        <a:cs typeface="Times New Roman" pitchFamily="18" charset="0"/>
                      </a:endParaRPr>
                    </a:p>
                  </a:txBody>
                  <a:tcPr marL="68576" marR="68576" marT="0" marB="0" anchor="ctr"/>
                </a:tc>
              </a:tr>
              <a:tr h="564987">
                <a:tc>
                  <a:txBody>
                    <a:bodyPr/>
                    <a:lstStyle/>
                    <a:p>
                      <a:pPr algn="ctr">
                        <a:lnSpc>
                          <a:spcPct val="115000"/>
                        </a:lnSpc>
                        <a:spcAft>
                          <a:spcPts val="1000"/>
                        </a:spcAft>
                      </a:pPr>
                      <a:r>
                        <a:rPr lang="en-US" sz="1400" dirty="0" smtClean="0">
                          <a:effectLst/>
                          <a:latin typeface="Times New Roman" pitchFamily="18" charset="0"/>
                          <a:cs typeface="Times New Roman" pitchFamily="18" charset="0"/>
                        </a:rPr>
                        <a:t>2 ( II ) )</a:t>
                      </a:r>
                      <a:r>
                        <a:rPr lang="en-US" sz="1400" baseline="30000" dirty="0" smtClean="0">
                          <a:effectLst/>
                          <a:latin typeface="Times New Roman" pitchFamily="18" charset="0"/>
                          <a:cs typeface="Times New Roman" pitchFamily="18" charset="0"/>
                        </a:rPr>
                        <a:t> x</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50</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-2,3</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+18,7</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-0,59</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&lt;0,01</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+0,86</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a:effectLst/>
                          <a:latin typeface="Times New Roman" pitchFamily="18" charset="0"/>
                          <a:cs typeface="Times New Roman" pitchFamily="18" charset="0"/>
                        </a:rPr>
                        <a:t>&lt;0,001</a:t>
                      </a:r>
                      <a:endParaRPr lang="bg-BG" sz="1600">
                        <a:effectLst/>
                        <a:latin typeface="Times New Roman" pitchFamily="18" charset="0"/>
                        <a:ea typeface="Calibri"/>
                        <a:cs typeface="Times New Roman" pitchFamily="18" charset="0"/>
                      </a:endParaRPr>
                    </a:p>
                  </a:txBody>
                  <a:tcPr marL="68576" marR="68576" marT="0" marB="0" anchor="ctr"/>
                </a:tc>
              </a:tr>
              <a:tr h="538535">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400" dirty="0" smtClean="0">
                          <a:effectLst/>
                          <a:latin typeface="Times New Roman" pitchFamily="18" charset="0"/>
                          <a:cs typeface="Times New Roman" pitchFamily="18" charset="0"/>
                        </a:rPr>
                        <a:t>3(    )</a:t>
                      </a:r>
                      <a:r>
                        <a:rPr lang="en-US" sz="1400" baseline="30000" dirty="0" smtClean="0">
                          <a:solidFill>
                            <a:schemeClr val="bg1"/>
                          </a:solidFill>
                          <a:effectLst/>
                          <a:latin typeface="Times New Roman" pitchFamily="18" charset="0"/>
                          <a:cs typeface="Times New Roman" pitchFamily="18" charset="0"/>
                        </a:rPr>
                        <a:t> xx</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50</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-3,4</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+17,9</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-0,56</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&lt;0,01</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 </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nchor="ctr"/>
                </a:tc>
              </a:tr>
              <a:tr h="564987">
                <a:tc>
                  <a:txBody>
                    <a:bodyPr/>
                    <a:lstStyle/>
                    <a:p>
                      <a:pPr algn="ctr">
                        <a:lnSpc>
                          <a:spcPct val="115000"/>
                        </a:lnSpc>
                        <a:spcAft>
                          <a:spcPts val="1000"/>
                        </a:spcAft>
                      </a:pPr>
                      <a:r>
                        <a:rPr lang="en-US" sz="1400" dirty="0">
                          <a:effectLst/>
                          <a:latin typeface="Times New Roman" pitchFamily="18" charset="0"/>
                          <a:cs typeface="Times New Roman" pitchFamily="18" charset="0"/>
                        </a:rPr>
                        <a:t>2</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270</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+2,5</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+22,5</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-0,32</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&gt;0,05</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+0,82</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dirty="0">
                          <a:effectLst/>
                          <a:latin typeface="Times New Roman" pitchFamily="18" charset="0"/>
                          <a:cs typeface="Times New Roman" pitchFamily="18" charset="0"/>
                        </a:rPr>
                        <a:t>&lt;0,001</a:t>
                      </a:r>
                      <a:endParaRPr lang="bg-BG" sz="1600" dirty="0">
                        <a:effectLst/>
                        <a:latin typeface="Times New Roman" pitchFamily="18" charset="0"/>
                        <a:ea typeface="Calibri"/>
                        <a:cs typeface="Times New Roman" pitchFamily="18" charset="0"/>
                      </a:endParaRPr>
                    </a:p>
                  </a:txBody>
                  <a:tcPr marL="68576" marR="68576" marT="0" marB="0" anchor="ctr"/>
                </a:tc>
              </a:tr>
              <a:tr h="282494">
                <a:tc>
                  <a:txBody>
                    <a:bodyPr/>
                    <a:lstStyle/>
                    <a:p>
                      <a:pPr algn="ctr">
                        <a:lnSpc>
                          <a:spcPct val="115000"/>
                        </a:lnSpc>
                        <a:spcAft>
                          <a:spcPts val="1000"/>
                        </a:spcAft>
                      </a:pPr>
                      <a:r>
                        <a:rPr lang="en-US" sz="1400">
                          <a:effectLst/>
                          <a:latin typeface="Times New Roman" pitchFamily="18" charset="0"/>
                          <a:cs typeface="Times New Roman" pitchFamily="18" charset="0"/>
                        </a:rPr>
                        <a:t>3</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270</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+4,3</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+19,6</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a:t>
                      </a:r>
                      <a:r>
                        <a:rPr lang="en-US" sz="1400" dirty="0" smtClean="0">
                          <a:effectLst/>
                          <a:latin typeface="Times New Roman" pitchFamily="18" charset="0"/>
                          <a:cs typeface="Times New Roman" pitchFamily="18" charset="0"/>
                        </a:rPr>
                        <a:t>0,12</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a:effectLst/>
                          <a:latin typeface="Times New Roman" pitchFamily="18" charset="0"/>
                          <a:cs typeface="Times New Roman" pitchFamily="18" charset="0"/>
                        </a:rPr>
                        <a:t>&gt;0,1</a:t>
                      </a:r>
                      <a:endParaRPr lang="bg-BG" sz="140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400" dirty="0">
                          <a:effectLst/>
                          <a:latin typeface="Times New Roman" pitchFamily="18" charset="0"/>
                          <a:cs typeface="Times New Roman" pitchFamily="18" charset="0"/>
                        </a:rPr>
                        <a:t> </a:t>
                      </a:r>
                      <a:endParaRPr lang="bg-BG" sz="1400" dirty="0">
                        <a:effectLst/>
                        <a:latin typeface="Times New Roman" pitchFamily="18" charset="0"/>
                        <a:ea typeface="Calibri"/>
                        <a:cs typeface="Times New Roman" pitchFamily="18" charset="0"/>
                      </a:endParaRPr>
                    </a:p>
                  </a:txBody>
                  <a:tcPr marL="68576" marR="68576" marT="0" marB="0" anchor="ctr"/>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nchor="ctr"/>
                </a:tc>
              </a:tr>
              <a:tr h="282494">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tc>
                <a:tc>
                  <a:txBody>
                    <a:bodyPr/>
                    <a:lstStyle/>
                    <a:p>
                      <a:endParaRPr lang="bg-BG" sz="1800" dirty="0">
                        <a:latin typeface="Times New Roman" pitchFamily="18" charset="0"/>
                        <a:cs typeface="Times New Roman" pitchFamily="18" charset="0"/>
                      </a:endParaRPr>
                    </a:p>
                  </a:txBody>
                  <a:tcPr marL="68576" marR="68576" marT="0" marB="0"/>
                </a:tc>
                <a:tc>
                  <a:txBody>
                    <a:bodyPr/>
                    <a:lstStyle/>
                    <a:p>
                      <a:endParaRPr lang="bg-BG" sz="1800" dirty="0">
                        <a:latin typeface="Times New Roman" pitchFamily="18" charset="0"/>
                        <a:cs typeface="Times New Roman" pitchFamily="18" charset="0"/>
                      </a:endParaRPr>
                    </a:p>
                  </a:txBody>
                  <a:tcPr marL="68576" marR="68576" marT="0" marB="0"/>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tc>
                <a:tc>
                  <a:txBody>
                    <a:bodyPr/>
                    <a:lstStyle/>
                    <a:p>
                      <a:pPr algn="ctr">
                        <a:lnSpc>
                          <a:spcPct val="115000"/>
                        </a:lnSpc>
                        <a:spcAft>
                          <a:spcPts val="1000"/>
                        </a:spcAft>
                      </a:pPr>
                      <a:r>
                        <a:rPr lang="en-US" sz="1600" dirty="0">
                          <a:effectLst/>
                          <a:latin typeface="Times New Roman" pitchFamily="18" charset="0"/>
                          <a:cs typeface="Times New Roman" pitchFamily="18" charset="0"/>
                        </a:rPr>
                        <a:t> </a:t>
                      </a:r>
                      <a:endParaRPr lang="bg-BG" sz="1600" dirty="0">
                        <a:effectLst/>
                        <a:latin typeface="Times New Roman" pitchFamily="18" charset="0"/>
                        <a:ea typeface="Calibri"/>
                        <a:cs typeface="Times New Roman" pitchFamily="18" charset="0"/>
                      </a:endParaRPr>
                    </a:p>
                  </a:txBody>
                  <a:tcPr marL="68576" marR="68576" marT="0" marB="0"/>
                </a:tc>
              </a:tr>
            </a:tbl>
          </a:graphicData>
        </a:graphic>
      </p:graphicFrame>
      <p:grpSp>
        <p:nvGrpSpPr>
          <p:cNvPr id="4" name="Групиране 3"/>
          <p:cNvGrpSpPr/>
          <p:nvPr/>
        </p:nvGrpSpPr>
        <p:grpSpPr>
          <a:xfrm>
            <a:off x="1044574" y="1772816"/>
            <a:ext cx="142875" cy="146050"/>
            <a:chOff x="1116013" y="1874838"/>
            <a:chExt cx="142875" cy="146050"/>
          </a:xfrm>
        </p:grpSpPr>
        <p:cxnSp>
          <p:nvCxnSpPr>
            <p:cNvPr id="18" name="Straight Connector 17"/>
            <p:cNvCxnSpPr/>
            <p:nvPr/>
          </p:nvCxnSpPr>
          <p:spPr>
            <a:xfrm>
              <a:off x="1187450" y="1874838"/>
              <a:ext cx="0" cy="14446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116013" y="2020888"/>
              <a:ext cx="14287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Групиране 11"/>
          <p:cNvGrpSpPr/>
          <p:nvPr/>
        </p:nvGrpSpPr>
        <p:grpSpPr>
          <a:xfrm>
            <a:off x="1054099" y="5373216"/>
            <a:ext cx="142875" cy="146050"/>
            <a:chOff x="1116013" y="1874838"/>
            <a:chExt cx="142875" cy="146050"/>
          </a:xfrm>
        </p:grpSpPr>
        <p:cxnSp>
          <p:nvCxnSpPr>
            <p:cNvPr id="14" name="Straight Connector 17"/>
            <p:cNvCxnSpPr/>
            <p:nvPr/>
          </p:nvCxnSpPr>
          <p:spPr>
            <a:xfrm>
              <a:off x="1187450" y="1874838"/>
              <a:ext cx="0" cy="14446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21"/>
            <p:cNvCxnSpPr/>
            <p:nvPr/>
          </p:nvCxnSpPr>
          <p:spPr>
            <a:xfrm>
              <a:off x="1116013" y="2020888"/>
              <a:ext cx="14287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0638"/>
            <a:ext cx="8518525" cy="600075"/>
          </a:xfrm>
        </p:spPr>
        <p:txBody>
          <a:bodyPr>
            <a:normAutofit fontScale="90000"/>
          </a:bodyPr>
          <a:lstStyle/>
          <a:p>
            <a:pPr marL="0" indent="0" algn="ctr" fontAlgn="auto">
              <a:spcAft>
                <a:spcPts val="0"/>
              </a:spcAft>
              <a:buClr>
                <a:schemeClr val="accent6">
                  <a:lumMod val="75000"/>
                </a:schemeClr>
              </a:buClr>
              <a:buFont typeface="Georgia" pitchFamily="18" charset="0"/>
              <a:buNone/>
              <a:defRPr/>
            </a:pPr>
            <a:r>
              <a:rPr lang="en-US" sz="3200" dirty="0" smtClean="0">
                <a:solidFill>
                  <a:srgbClr val="C00000"/>
                </a:solidFill>
                <a:effectLst/>
                <a:latin typeface="Times New Roman" pitchFamily="18" charset="0"/>
                <a:cs typeface="Times New Roman" pitchFamily="18" charset="0"/>
              </a:rPr>
              <a:t>2. </a:t>
            </a:r>
            <a:r>
              <a:rPr lang="en-US" sz="3200" dirty="0">
                <a:solidFill>
                  <a:srgbClr val="C00000"/>
                </a:solidFill>
                <a:effectLst/>
                <a:latin typeface="Times New Roman" pitchFamily="18" charset="0"/>
                <a:cs typeface="Times New Roman" pitchFamily="18" charset="0"/>
              </a:rPr>
              <a:t>Experiment with </a:t>
            </a:r>
            <a:r>
              <a:rPr lang="en-US" sz="3200" dirty="0" smtClean="0">
                <a:solidFill>
                  <a:srgbClr val="C00000"/>
                </a:solidFill>
                <a:effectLst/>
                <a:latin typeface="Times New Roman" pitchFamily="18" charset="0"/>
                <a:cs typeface="Times New Roman" pitchFamily="18" charset="0"/>
              </a:rPr>
              <a:t>Water </a:t>
            </a:r>
            <a:r>
              <a:rPr lang="en-US" sz="3200" dirty="0">
                <a:solidFill>
                  <a:srgbClr val="C00000"/>
                </a:solidFill>
                <a:effectLst/>
                <a:latin typeface="Times New Roman" pitchFamily="18" charset="0"/>
                <a:cs typeface="Times New Roman" pitchFamily="18" charset="0"/>
              </a:rPr>
              <a:t>by burning of Brown gas</a:t>
            </a:r>
            <a:endParaRPr lang="bg-BG" sz="3200" dirty="0">
              <a:solidFill>
                <a:srgbClr val="C00000"/>
              </a:solidFill>
              <a:effectLst/>
              <a:latin typeface="Times New Roman" pitchFamily="18" charset="0"/>
              <a:cs typeface="Times New Roman" pitchFamily="18" charset="0"/>
            </a:endParaRPr>
          </a:p>
        </p:txBody>
      </p:sp>
      <p:sp>
        <p:nvSpPr>
          <p:cNvPr id="11267" name="Content Placeholder 2"/>
          <p:cNvSpPr>
            <a:spLocks noGrp="1"/>
          </p:cNvSpPr>
          <p:nvPr>
            <p:ph sz="quarter" idx="13"/>
          </p:nvPr>
        </p:nvSpPr>
        <p:spPr>
          <a:xfrm>
            <a:off x="179388" y="620713"/>
            <a:ext cx="8507412" cy="5505450"/>
          </a:xfrm>
        </p:spPr>
        <p:txBody>
          <a:bodyPr/>
          <a:lstStyle/>
          <a:p>
            <a:pPr marL="0" indent="0">
              <a:spcBef>
                <a:spcPct val="0"/>
              </a:spcBef>
              <a:buFont typeface="Georgia" pitchFamily="18" charset="0"/>
              <a:buNone/>
            </a:pPr>
            <a:endParaRPr lang="en-US" sz="2400" dirty="0" smtClean="0">
              <a:latin typeface="Times New Roman" pitchFamily="18" charset="0"/>
              <a:cs typeface="Times New Roman" pitchFamily="18" charset="0"/>
            </a:endParaRPr>
          </a:p>
          <a:p>
            <a:pPr marL="0" indent="0">
              <a:spcBef>
                <a:spcPct val="0"/>
              </a:spcBef>
              <a:buFont typeface="Georgia" pitchFamily="18" charset="0"/>
              <a:buNone/>
            </a:pPr>
            <a:endParaRPr lang="en-US" sz="2400" dirty="0" smtClean="0">
              <a:latin typeface="Times New Roman" pitchFamily="18" charset="0"/>
              <a:cs typeface="Times New Roman" pitchFamily="18" charset="0"/>
            </a:endParaRPr>
          </a:p>
          <a:p>
            <a:pPr marL="0" indent="0">
              <a:spcBef>
                <a:spcPct val="0"/>
              </a:spcBef>
              <a:buFont typeface="Georgia" pitchFamily="18" charset="0"/>
              <a:buNone/>
            </a:pPr>
            <a:endParaRPr lang="en-US" sz="2400" dirty="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671644954"/>
              </p:ext>
            </p:extLst>
          </p:nvPr>
        </p:nvGraphicFramePr>
        <p:xfrm>
          <a:off x="197595" y="2217738"/>
          <a:ext cx="8748811" cy="2656915"/>
        </p:xfrm>
        <a:graphic>
          <a:graphicData uri="http://schemas.openxmlformats.org/drawingml/2006/table">
            <a:tbl>
              <a:tblPr firstRow="1" firstCol="1" bandRow="1">
                <a:tableStyleId>{5C22544A-7EE6-4342-B048-85BDC9FD1C3A}</a:tableStyleId>
              </a:tblPr>
              <a:tblGrid>
                <a:gridCol w="656116"/>
                <a:gridCol w="1077649"/>
                <a:gridCol w="517702"/>
                <a:gridCol w="1030912"/>
                <a:gridCol w="1146853"/>
                <a:gridCol w="1146853"/>
                <a:gridCol w="1273584"/>
                <a:gridCol w="1146853"/>
                <a:gridCol w="752289"/>
              </a:tblGrid>
              <a:tr h="347510">
                <a:tc>
                  <a:txBody>
                    <a:bodyPr/>
                    <a:lstStyle/>
                    <a:p>
                      <a:pPr algn="ctr">
                        <a:lnSpc>
                          <a:spcPct val="115000"/>
                        </a:lnSpc>
                        <a:spcAft>
                          <a:spcPts val="0"/>
                        </a:spcAft>
                      </a:pPr>
                      <a:r>
                        <a:rPr lang="en-US" sz="1600" dirty="0">
                          <a:effectLst/>
                          <a:latin typeface="Times New Roman" pitchFamily="18" charset="0"/>
                          <a:cs typeface="Times New Roman" pitchFamily="18" charset="0"/>
                        </a:rPr>
                        <a:t>1</a:t>
                      </a:r>
                      <a:endParaRPr lang="bg-BG" sz="1600" dirty="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a:effectLst/>
                          <a:latin typeface="Times New Roman" pitchFamily="18" charset="0"/>
                          <a:cs typeface="Times New Roman" pitchFamily="18" charset="0"/>
                        </a:rPr>
                        <a:t>2</a:t>
                      </a:r>
                      <a:endParaRPr lang="bg-BG" sz="16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a:effectLst/>
                          <a:latin typeface="Times New Roman" pitchFamily="18" charset="0"/>
                          <a:cs typeface="Times New Roman" pitchFamily="18" charset="0"/>
                        </a:rPr>
                        <a:t>3</a:t>
                      </a:r>
                      <a:endParaRPr lang="bg-BG" sz="16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a:effectLst/>
                          <a:latin typeface="Times New Roman" pitchFamily="18" charset="0"/>
                          <a:cs typeface="Times New Roman" pitchFamily="18" charset="0"/>
                        </a:rPr>
                        <a:t>4</a:t>
                      </a:r>
                      <a:endParaRPr lang="bg-BG" sz="16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dirty="0">
                          <a:effectLst/>
                          <a:latin typeface="Times New Roman" pitchFamily="18" charset="0"/>
                          <a:cs typeface="Times New Roman" pitchFamily="18" charset="0"/>
                        </a:rPr>
                        <a:t>5</a:t>
                      </a:r>
                      <a:endParaRPr lang="bg-BG" sz="1600" dirty="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6</a:t>
                      </a:r>
                      <a:endParaRPr lang="bg-BG" sz="1600" dirty="0">
                        <a:effectLst/>
                        <a:latin typeface="Times New Roman" pitchFamily="18" charset="0"/>
                        <a:cs typeface="Times New Roman" pitchFamily="18" charset="0"/>
                      </a:endParaRPr>
                    </a:p>
                  </a:txBody>
                  <a:tcPr marL="48047" marR="48047" marT="0" marB="0"/>
                </a:tc>
                <a:tc>
                  <a:txBody>
                    <a:bodyPr/>
                    <a:lstStyle/>
                    <a:p>
                      <a:pPr algn="ctr">
                        <a:lnSpc>
                          <a:spcPct val="115000"/>
                        </a:lnSpc>
                        <a:spcAft>
                          <a:spcPts val="0"/>
                        </a:spcAft>
                      </a:pPr>
                      <a:r>
                        <a:rPr lang="en-US" sz="1600">
                          <a:effectLst/>
                          <a:latin typeface="Times New Roman" pitchFamily="18" charset="0"/>
                          <a:cs typeface="Times New Roman" pitchFamily="18" charset="0"/>
                        </a:rPr>
                        <a:t>7</a:t>
                      </a:r>
                      <a:endParaRPr lang="bg-BG" sz="16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a:effectLst/>
                          <a:latin typeface="Times New Roman" pitchFamily="18" charset="0"/>
                          <a:cs typeface="Times New Roman" pitchFamily="18" charset="0"/>
                        </a:rPr>
                        <a:t>8</a:t>
                      </a:r>
                      <a:endParaRPr lang="bg-BG" sz="16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600">
                          <a:effectLst/>
                          <a:latin typeface="Times New Roman" pitchFamily="18" charset="0"/>
                          <a:cs typeface="Times New Roman" pitchFamily="18" charset="0"/>
                        </a:rPr>
                        <a:t>9</a:t>
                      </a:r>
                      <a:endParaRPr lang="bg-BG" sz="1600">
                        <a:effectLst/>
                        <a:latin typeface="Times New Roman" pitchFamily="18" charset="0"/>
                        <a:ea typeface="Calibri"/>
                        <a:cs typeface="Times New Roman" pitchFamily="18" charset="0"/>
                      </a:endParaRPr>
                    </a:p>
                  </a:txBody>
                  <a:tcPr marL="48047" marR="48047" marT="0" marB="0"/>
                </a:tc>
              </a:tr>
              <a:tr h="575720">
                <a:tc>
                  <a:txBody>
                    <a:bodyPr/>
                    <a:lstStyle/>
                    <a:p>
                      <a:pPr algn="just">
                        <a:lnSpc>
                          <a:spcPct val="115000"/>
                        </a:lnSpc>
                        <a:spcAft>
                          <a:spcPts val="0"/>
                        </a:spcAft>
                      </a:pPr>
                      <a:r>
                        <a:rPr lang="en-US" sz="1400" dirty="0">
                          <a:effectLst/>
                          <a:latin typeface="Times New Roman" pitchFamily="18" charset="0"/>
                          <a:cs typeface="Times New Roman" pitchFamily="18" charset="0"/>
                        </a:rPr>
                        <a:t>Probe</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Delay time/days</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pH</a:t>
                      </a:r>
                      <a:endParaRPr lang="bg-BG" sz="1400" dirty="0">
                        <a:effectLst/>
                        <a:latin typeface="Times New Roman" pitchFamily="18" charset="0"/>
                        <a:ea typeface="Calibri"/>
                        <a:cs typeface="Times New Roman" pitchFamily="18" charset="0"/>
                      </a:endParaRPr>
                    </a:p>
                  </a:txBody>
                  <a:tcPr marL="48047" marR="48047" marT="0" marB="0" anchor="ctr"/>
                </a:tc>
                <a:tc>
                  <a:txBody>
                    <a:bodyPr/>
                    <a:lstStyle/>
                    <a:p>
                      <a:pPr algn="ctr">
                        <a:lnSpc>
                          <a:spcPct val="115000"/>
                        </a:lnSpc>
                        <a:spcAft>
                          <a:spcPts val="0"/>
                        </a:spcAft>
                      </a:pPr>
                      <a:r>
                        <a:rPr lang="en-US" sz="1400" dirty="0">
                          <a:effectLst/>
                          <a:latin typeface="Times New Roman" pitchFamily="18" charset="0"/>
                          <a:cs typeface="Times New Roman" pitchFamily="18" charset="0"/>
                        </a:rPr>
                        <a:t>∆E(10</a:t>
                      </a:r>
                      <a:r>
                        <a:rPr lang="en-US" sz="1400" baseline="30000" dirty="0">
                          <a:effectLst/>
                          <a:latin typeface="Times New Roman" pitchFamily="18" charset="0"/>
                          <a:cs typeface="Times New Roman" pitchFamily="18" charset="0"/>
                        </a:rPr>
                        <a:t>-3</a:t>
                      </a:r>
                      <a:r>
                        <a:rPr lang="en-US" sz="1400" dirty="0">
                          <a:effectLst/>
                          <a:latin typeface="Times New Roman" pitchFamily="18" charset="0"/>
                          <a:cs typeface="Times New Roman" pitchFamily="18" charset="0"/>
                        </a:rPr>
                        <a:t>)eV</a:t>
                      </a:r>
                      <a:endParaRPr lang="bg-BG" sz="1400" dirty="0">
                        <a:effectLst/>
                        <a:latin typeface="Times New Roman" pitchFamily="18" charset="0"/>
                        <a:ea typeface="Calibri"/>
                        <a:cs typeface="Times New Roman" pitchFamily="18" charset="0"/>
                      </a:endParaRPr>
                    </a:p>
                  </a:txBody>
                  <a:tcPr marL="48047" marR="48047" marT="0" marB="0" anchor="ctr"/>
                </a:tc>
                <a:tc>
                  <a:txBody>
                    <a:bodyPr/>
                    <a:lstStyle/>
                    <a:p>
                      <a:pPr algn="ctr">
                        <a:lnSpc>
                          <a:spcPct val="115000"/>
                        </a:lnSpc>
                        <a:spcAft>
                          <a:spcPts val="0"/>
                        </a:spcAft>
                      </a:pPr>
                      <a:r>
                        <a:rPr lang="en-US" sz="1400">
                          <a:effectLst/>
                          <a:latin typeface="Times New Roman" pitchFamily="18" charset="0"/>
                          <a:cs typeface="Times New Roman" pitchFamily="18" charset="0"/>
                        </a:rPr>
                        <a:t>∆ƒ</a:t>
                      </a:r>
                      <a:r>
                        <a:rPr lang="en-US" sz="1400" baseline="-25000">
                          <a:effectLst/>
                          <a:latin typeface="Times New Roman" pitchFamily="18" charset="0"/>
                          <a:cs typeface="Times New Roman" pitchFamily="18" charset="0"/>
                        </a:rPr>
                        <a:t>I</a:t>
                      </a:r>
                      <a:r>
                        <a:rPr lang="en-US" sz="1400">
                          <a:effectLst/>
                          <a:latin typeface="Times New Roman" pitchFamily="18" charset="0"/>
                          <a:cs typeface="Times New Roman" pitchFamily="18" charset="0"/>
                        </a:rPr>
                        <a:t>(eV</a:t>
                      </a:r>
                      <a:r>
                        <a:rPr lang="en-US" sz="1400" baseline="30000">
                          <a:effectLst/>
                          <a:latin typeface="Times New Roman" pitchFamily="18" charset="0"/>
                          <a:cs typeface="Times New Roman" pitchFamily="18" charset="0"/>
                        </a:rPr>
                        <a:t>-1</a:t>
                      </a:r>
                      <a:r>
                        <a:rPr lang="en-US" sz="1400">
                          <a:effectLst/>
                          <a:latin typeface="Times New Roman" pitchFamily="18" charset="0"/>
                          <a:cs typeface="Times New Roman" pitchFamily="18" charset="0"/>
                        </a:rPr>
                        <a:t>)</a:t>
                      </a:r>
                      <a:endParaRPr lang="bg-BG" sz="1400">
                        <a:effectLst/>
                        <a:latin typeface="Times New Roman" pitchFamily="18" charset="0"/>
                        <a:ea typeface="Calibri"/>
                        <a:cs typeface="Times New Roman" pitchFamily="18" charset="0"/>
                      </a:endParaRPr>
                    </a:p>
                  </a:txBody>
                  <a:tcPr marL="48047" marR="48047" marT="0" marB="0" anchor="ctr"/>
                </a:tc>
                <a:tc>
                  <a:txBody>
                    <a:bodyPr/>
                    <a:lstStyle/>
                    <a:p>
                      <a:pPr algn="ctr">
                        <a:lnSpc>
                          <a:spcPct val="115000"/>
                        </a:lnSpc>
                        <a:spcAft>
                          <a:spcPts val="0"/>
                        </a:spcAft>
                      </a:pPr>
                      <a:r>
                        <a:rPr lang="en-US" sz="1400">
                          <a:effectLst/>
                          <a:latin typeface="Times New Roman" pitchFamily="18" charset="0"/>
                          <a:cs typeface="Times New Roman" pitchFamily="18" charset="0"/>
                        </a:rPr>
                        <a:t>∆ƒ</a:t>
                      </a:r>
                      <a:r>
                        <a:rPr lang="en-US" sz="1400" baseline="-25000">
                          <a:effectLst/>
                          <a:latin typeface="Times New Roman" pitchFamily="18" charset="0"/>
                          <a:cs typeface="Times New Roman" pitchFamily="18" charset="0"/>
                        </a:rPr>
                        <a:t>2</a:t>
                      </a:r>
                      <a:r>
                        <a:rPr lang="en-US" sz="1400">
                          <a:effectLst/>
                          <a:latin typeface="Times New Roman" pitchFamily="18" charset="0"/>
                          <a:cs typeface="Times New Roman" pitchFamily="18" charset="0"/>
                        </a:rPr>
                        <a:t>(eV</a:t>
                      </a:r>
                      <a:r>
                        <a:rPr lang="en-US" sz="1400" baseline="30000">
                          <a:effectLst/>
                          <a:latin typeface="Times New Roman" pitchFamily="18" charset="0"/>
                          <a:cs typeface="Times New Roman" pitchFamily="18" charset="0"/>
                        </a:rPr>
                        <a:t>-1</a:t>
                      </a:r>
                      <a:r>
                        <a:rPr lang="en-US" sz="1400">
                          <a:effectLst/>
                          <a:latin typeface="Times New Roman" pitchFamily="18" charset="0"/>
                          <a:cs typeface="Times New Roman" pitchFamily="18" charset="0"/>
                        </a:rPr>
                        <a:t>)</a:t>
                      </a:r>
                      <a:endParaRPr lang="bg-BG" sz="1400">
                        <a:effectLst/>
                        <a:latin typeface="Times New Roman" pitchFamily="18" charset="0"/>
                        <a:ea typeface="Calibri"/>
                        <a:cs typeface="Times New Roman" pitchFamily="18" charset="0"/>
                      </a:endParaRPr>
                    </a:p>
                  </a:txBody>
                  <a:tcPr marL="48047" marR="48047" marT="0" marB="0" anchor="ctr"/>
                </a:tc>
                <a:tc>
                  <a:txBody>
                    <a:bodyPr/>
                    <a:lstStyle/>
                    <a:p>
                      <a:pPr algn="ctr">
                        <a:lnSpc>
                          <a:spcPct val="115000"/>
                        </a:lnSpc>
                        <a:spcAft>
                          <a:spcPts val="0"/>
                        </a:spcAft>
                      </a:pPr>
                      <a:r>
                        <a:rPr lang="en-US" sz="1400">
                          <a:effectLst/>
                          <a:latin typeface="Times New Roman" pitchFamily="18" charset="0"/>
                          <a:cs typeface="Times New Roman" pitchFamily="18" charset="0"/>
                        </a:rPr>
                        <a:t>∆ƒ</a:t>
                      </a:r>
                      <a:r>
                        <a:rPr lang="en-US" sz="1400" baseline="-25000">
                          <a:effectLst/>
                          <a:latin typeface="Times New Roman" pitchFamily="18" charset="0"/>
                          <a:cs typeface="Times New Roman" pitchFamily="18" charset="0"/>
                        </a:rPr>
                        <a:t>3</a:t>
                      </a:r>
                      <a:r>
                        <a:rPr lang="en-US" sz="1400">
                          <a:effectLst/>
                          <a:latin typeface="Times New Roman" pitchFamily="18" charset="0"/>
                          <a:cs typeface="Times New Roman" pitchFamily="18" charset="0"/>
                        </a:rPr>
                        <a:t>(eV</a:t>
                      </a:r>
                      <a:r>
                        <a:rPr lang="en-US" sz="1400" baseline="30000">
                          <a:effectLst/>
                          <a:latin typeface="Times New Roman" pitchFamily="18" charset="0"/>
                          <a:cs typeface="Times New Roman" pitchFamily="18" charset="0"/>
                        </a:rPr>
                        <a:t>-1</a:t>
                      </a:r>
                      <a:r>
                        <a:rPr lang="en-US" sz="1400">
                          <a:effectLst/>
                          <a:latin typeface="Times New Roman" pitchFamily="18" charset="0"/>
                          <a:cs typeface="Times New Roman" pitchFamily="18" charset="0"/>
                        </a:rPr>
                        <a:t>)</a:t>
                      </a:r>
                      <a:endParaRPr lang="bg-BG" sz="1400">
                        <a:effectLst/>
                        <a:latin typeface="Times New Roman" pitchFamily="18" charset="0"/>
                        <a:ea typeface="Calibri"/>
                        <a:cs typeface="Times New Roman" pitchFamily="18" charset="0"/>
                      </a:endParaRPr>
                    </a:p>
                  </a:txBody>
                  <a:tcPr marL="48047" marR="48047" marT="0" marB="0" anchor="ctr"/>
                </a:tc>
                <a:tc>
                  <a:txBody>
                    <a:bodyPr/>
                    <a:lstStyle/>
                    <a:p>
                      <a:pPr algn="ctr">
                        <a:lnSpc>
                          <a:spcPct val="115000"/>
                        </a:lnSpc>
                        <a:spcAft>
                          <a:spcPts val="0"/>
                        </a:spcAft>
                      </a:pPr>
                      <a:r>
                        <a:rPr lang="en-US" sz="1400">
                          <a:effectLst/>
                          <a:latin typeface="Times New Roman" pitchFamily="18" charset="0"/>
                          <a:cs typeface="Times New Roman" pitchFamily="18" charset="0"/>
                        </a:rPr>
                        <a:t>R(ƒ</a:t>
                      </a:r>
                      <a:r>
                        <a:rPr lang="en-US" sz="1400" baseline="-25000">
                          <a:effectLst/>
                          <a:latin typeface="Times New Roman" pitchFamily="18" charset="0"/>
                          <a:cs typeface="Times New Roman" pitchFamily="18" charset="0"/>
                        </a:rPr>
                        <a:t>c</a:t>
                      </a:r>
                      <a:r>
                        <a:rPr lang="en-US" sz="1400">
                          <a:effectLst/>
                          <a:latin typeface="Times New Roman" pitchFamily="18" charset="0"/>
                          <a:cs typeface="Times New Roman" pitchFamily="18" charset="0"/>
                        </a:rPr>
                        <a:t>, ∆ƒ)</a:t>
                      </a:r>
                      <a:endParaRPr lang="bg-BG" sz="1400">
                        <a:effectLst/>
                        <a:latin typeface="Times New Roman" pitchFamily="18" charset="0"/>
                        <a:ea typeface="Calibri"/>
                        <a:cs typeface="Times New Roman" pitchFamily="18" charset="0"/>
                      </a:endParaRPr>
                    </a:p>
                  </a:txBody>
                  <a:tcPr marL="48047" marR="48047" marT="0" marB="0" anchor="ctr"/>
                </a:tc>
                <a:tc>
                  <a:txBody>
                    <a:bodyPr/>
                    <a:lstStyle/>
                    <a:p>
                      <a:pPr algn="ctr">
                        <a:lnSpc>
                          <a:spcPct val="115000"/>
                        </a:lnSpc>
                        <a:spcAft>
                          <a:spcPts val="0"/>
                        </a:spcAft>
                      </a:pPr>
                      <a:r>
                        <a:rPr lang="en-US" sz="1400">
                          <a:effectLst/>
                          <a:latin typeface="Times New Roman" pitchFamily="18" charset="0"/>
                          <a:cs typeface="Times New Roman" pitchFamily="18" charset="0"/>
                        </a:rPr>
                        <a:t>P</a:t>
                      </a:r>
                      <a:endParaRPr lang="bg-BG" sz="1400">
                        <a:effectLst/>
                        <a:latin typeface="Times New Roman" pitchFamily="18" charset="0"/>
                        <a:ea typeface="Calibri"/>
                        <a:cs typeface="Times New Roman" pitchFamily="18" charset="0"/>
                      </a:endParaRPr>
                    </a:p>
                  </a:txBody>
                  <a:tcPr marL="48047" marR="48047" marT="0" marB="0" anchor="ctr"/>
                </a:tc>
              </a:tr>
              <a:tr h="287952">
                <a:tc>
                  <a:txBody>
                    <a:bodyPr/>
                    <a:lstStyle/>
                    <a:p>
                      <a:pPr algn="just">
                        <a:lnSpc>
                          <a:spcPct val="115000"/>
                        </a:lnSpc>
                        <a:spcAft>
                          <a:spcPts val="0"/>
                        </a:spcAft>
                      </a:pPr>
                      <a:r>
                        <a:rPr lang="en-US" sz="1400">
                          <a:effectLst/>
                          <a:latin typeface="Times New Roman" pitchFamily="18" charset="0"/>
                          <a:cs typeface="Times New Roman" pitchFamily="18" charset="0"/>
                        </a:rPr>
                        <a:t>1</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2</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3</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+3,2</a:t>
                      </a:r>
                      <a:endParaRPr lang="bg-BG" sz="1400" dirty="0">
                        <a:effectLst/>
                        <a:latin typeface="Times New Roman" pitchFamily="18" charset="0"/>
                        <a:ea typeface="Calibri"/>
                        <a:cs typeface="Times New Roman" pitchFamily="18" charset="0"/>
                      </a:endParaRPr>
                    </a:p>
                  </a:txBody>
                  <a:tcPr marL="48047" marR="48047" marT="0" marB="0" anchor="ctr"/>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+18,5</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+14,4</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81635" algn="l"/>
                        </a:tabLst>
                      </a:pPr>
                      <a:r>
                        <a:rPr lang="en-US" sz="1400" dirty="0" smtClean="0">
                          <a:effectLst/>
                          <a:latin typeface="Times New Roman" pitchFamily="18" charset="0"/>
                          <a:cs typeface="Times New Roman" pitchFamily="18" charset="0"/>
                        </a:rPr>
                        <a:t>-0,7</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 </a:t>
                      </a:r>
                      <a:r>
                        <a:rPr lang="en-US" sz="1400" dirty="0" smtClean="0">
                          <a:effectLst/>
                          <a:latin typeface="Times New Roman" pitchFamily="18" charset="0"/>
                          <a:cs typeface="Times New Roman" pitchFamily="18" charset="0"/>
                        </a:rPr>
                        <a:t>0,07</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algn="just">
                        <a:lnSpc>
                          <a:spcPct val="115000"/>
                        </a:lnSpc>
                        <a:spcAft>
                          <a:spcPts val="0"/>
                        </a:spcAft>
                      </a:pPr>
                      <a:r>
                        <a:rPr lang="en-US" sz="1400" dirty="0">
                          <a:effectLst/>
                          <a:latin typeface="Times New Roman" pitchFamily="18" charset="0"/>
                          <a:cs typeface="Times New Roman" pitchFamily="18" charset="0"/>
                        </a:rPr>
                        <a:t>&gt; </a:t>
                      </a:r>
                      <a:r>
                        <a:rPr lang="en-US" sz="1400" dirty="0" smtClean="0">
                          <a:effectLst/>
                          <a:latin typeface="Times New Roman" pitchFamily="18" charset="0"/>
                          <a:cs typeface="Times New Roman" pitchFamily="18" charset="0"/>
                        </a:rPr>
                        <a:t>0,05</a:t>
                      </a:r>
                      <a:endParaRPr lang="bg-BG" sz="1400" dirty="0">
                        <a:effectLst/>
                        <a:latin typeface="Times New Roman" pitchFamily="18" charset="0"/>
                        <a:ea typeface="Calibri"/>
                        <a:cs typeface="Times New Roman" pitchFamily="18" charset="0"/>
                      </a:endParaRPr>
                    </a:p>
                  </a:txBody>
                  <a:tcPr marL="48047" marR="48047" marT="0" marB="0"/>
                </a:tc>
              </a:tr>
              <a:tr h="287952">
                <a:tc>
                  <a:txBody>
                    <a:bodyPr/>
                    <a:lstStyle/>
                    <a:p>
                      <a:pPr algn="just">
                        <a:lnSpc>
                          <a:spcPct val="115000"/>
                        </a:lnSpc>
                        <a:spcAft>
                          <a:spcPts val="0"/>
                        </a:spcAft>
                      </a:pPr>
                      <a:r>
                        <a:rPr lang="en-US" sz="1400">
                          <a:effectLst/>
                          <a:latin typeface="Times New Roman" pitchFamily="18" charset="0"/>
                          <a:cs typeface="Times New Roman" pitchFamily="18" charset="0"/>
                        </a:rPr>
                        <a:t>2</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7</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2-3</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-2,9</a:t>
                      </a:r>
                      <a:endParaRPr lang="bg-BG" sz="1400" dirty="0">
                        <a:effectLst/>
                        <a:latin typeface="Times New Roman" pitchFamily="18" charset="0"/>
                        <a:ea typeface="Calibri"/>
                        <a:cs typeface="Times New Roman" pitchFamily="18" charset="0"/>
                      </a:endParaRPr>
                    </a:p>
                  </a:txBody>
                  <a:tcPr marL="48047" marR="48047" marT="0" marB="0" anchor="ctr"/>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-0,4</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+6,2</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indent="0" algn="ctr">
                        <a:lnSpc>
                          <a:spcPct val="115000"/>
                        </a:lnSpc>
                        <a:spcAft>
                          <a:spcPts val="0"/>
                        </a:spcAft>
                      </a:pPr>
                      <a:r>
                        <a:rPr lang="en-US" sz="1400" dirty="0" smtClean="0">
                          <a:effectLst/>
                          <a:latin typeface="Times New Roman" pitchFamily="18" charset="0"/>
                          <a:cs typeface="Times New Roman" pitchFamily="18" charset="0"/>
                        </a:rPr>
                        <a:t>+9,6</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291465" algn="l"/>
                        </a:tabLst>
                      </a:pPr>
                      <a:r>
                        <a:rPr lang="en-US" sz="1400" dirty="0" smtClean="0">
                          <a:effectLst/>
                          <a:latin typeface="Times New Roman" pitchFamily="18" charset="0"/>
                          <a:cs typeface="Times New Roman" pitchFamily="18" charset="0"/>
                        </a:rPr>
                        <a:t>-0,35</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algn="just">
                        <a:lnSpc>
                          <a:spcPct val="115000"/>
                        </a:lnSpc>
                        <a:spcAft>
                          <a:spcPts val="0"/>
                        </a:spcAft>
                      </a:pPr>
                      <a:r>
                        <a:rPr lang="en-US" sz="1400" dirty="0">
                          <a:effectLst/>
                          <a:latin typeface="Times New Roman" pitchFamily="18" charset="0"/>
                          <a:cs typeface="Times New Roman" pitchFamily="18" charset="0"/>
                        </a:rPr>
                        <a:t>&gt; </a:t>
                      </a:r>
                      <a:r>
                        <a:rPr lang="en-US" sz="1400" dirty="0" smtClean="0">
                          <a:effectLst/>
                          <a:latin typeface="Times New Roman" pitchFamily="18" charset="0"/>
                          <a:cs typeface="Times New Roman" pitchFamily="18" charset="0"/>
                        </a:rPr>
                        <a:t>0,05</a:t>
                      </a:r>
                      <a:endParaRPr lang="bg-BG" sz="1400" dirty="0">
                        <a:effectLst/>
                        <a:latin typeface="Times New Roman" pitchFamily="18" charset="0"/>
                        <a:ea typeface="Calibri"/>
                        <a:cs typeface="Times New Roman" pitchFamily="18" charset="0"/>
                      </a:endParaRPr>
                    </a:p>
                  </a:txBody>
                  <a:tcPr marL="48047" marR="48047" marT="0" marB="0"/>
                </a:tc>
              </a:tr>
              <a:tr h="287952">
                <a:tc>
                  <a:txBody>
                    <a:bodyPr/>
                    <a:lstStyle/>
                    <a:p>
                      <a:pPr algn="just">
                        <a:lnSpc>
                          <a:spcPct val="115000"/>
                        </a:lnSpc>
                        <a:spcAft>
                          <a:spcPts val="0"/>
                        </a:spcAft>
                      </a:pPr>
                      <a:r>
                        <a:rPr lang="en-US" sz="1400">
                          <a:effectLst/>
                          <a:latin typeface="Times New Roman" pitchFamily="18" charset="0"/>
                          <a:cs typeface="Times New Roman" pitchFamily="18" charset="0"/>
                        </a:rPr>
                        <a:t>3</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dirty="0">
                          <a:effectLst/>
                          <a:latin typeface="Times New Roman" pitchFamily="18" charset="0"/>
                          <a:cs typeface="Times New Roman" pitchFamily="18" charset="0"/>
                        </a:rPr>
                        <a:t>64</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3</a:t>
                      </a:r>
                      <a:endParaRPr lang="bg-BG" sz="140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-0,6</a:t>
                      </a:r>
                      <a:endParaRPr lang="bg-BG" sz="1400" dirty="0">
                        <a:effectLst/>
                        <a:latin typeface="Times New Roman" pitchFamily="18" charset="0"/>
                        <a:ea typeface="Times New Roman"/>
                        <a:cs typeface="Times New Roman" pitchFamily="18" charset="0"/>
                      </a:endParaRPr>
                    </a:p>
                  </a:txBody>
                  <a:tcPr marL="48047" marR="48047" marT="0" marB="0" anchor="ctr"/>
                </a:tc>
                <a:tc>
                  <a:txBody>
                    <a:bodyPr/>
                    <a:lstStyle/>
                    <a:p>
                      <a:pPr marL="0" indent="0" algn="ctr">
                        <a:lnSpc>
                          <a:spcPct val="115000"/>
                        </a:lnSpc>
                        <a:spcAft>
                          <a:spcPts val="0"/>
                        </a:spcAft>
                      </a:pPr>
                      <a:r>
                        <a:rPr lang="en-US" sz="1400" dirty="0" smtClean="0">
                          <a:effectLst/>
                          <a:latin typeface="Times New Roman" pitchFamily="18" charset="0"/>
                          <a:cs typeface="Times New Roman" pitchFamily="18" charset="0"/>
                        </a:rPr>
                        <a:t>+55,6</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-46,5</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-19,6</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291465" algn="l"/>
                        </a:tabLst>
                      </a:pPr>
                      <a:r>
                        <a:rPr lang="en-US" sz="1400" dirty="0" smtClean="0">
                          <a:effectLst/>
                          <a:latin typeface="Times New Roman" pitchFamily="18" charset="0"/>
                          <a:cs typeface="Times New Roman" pitchFamily="18" charset="0"/>
                        </a:rPr>
                        <a:t>-0,20</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algn="just">
                        <a:lnSpc>
                          <a:spcPct val="115000"/>
                        </a:lnSpc>
                        <a:spcAft>
                          <a:spcPts val="0"/>
                        </a:spcAft>
                      </a:pPr>
                      <a:r>
                        <a:rPr lang="en-US" sz="1400" dirty="0">
                          <a:effectLst/>
                          <a:latin typeface="Times New Roman" pitchFamily="18" charset="0"/>
                          <a:cs typeface="Times New Roman" pitchFamily="18" charset="0"/>
                        </a:rPr>
                        <a:t>&gt; </a:t>
                      </a:r>
                      <a:r>
                        <a:rPr lang="en-US" sz="1400" dirty="0" smtClean="0">
                          <a:effectLst/>
                          <a:latin typeface="Times New Roman" pitchFamily="18" charset="0"/>
                          <a:cs typeface="Times New Roman" pitchFamily="18" charset="0"/>
                        </a:rPr>
                        <a:t>0,05</a:t>
                      </a:r>
                      <a:endParaRPr lang="bg-BG" sz="1400" dirty="0">
                        <a:effectLst/>
                        <a:latin typeface="Times New Roman" pitchFamily="18" charset="0"/>
                        <a:ea typeface="Calibri"/>
                        <a:cs typeface="Times New Roman" pitchFamily="18" charset="0"/>
                      </a:endParaRPr>
                    </a:p>
                  </a:txBody>
                  <a:tcPr marL="48047" marR="48047" marT="0" marB="0"/>
                </a:tc>
              </a:tr>
              <a:tr h="287952">
                <a:tc>
                  <a:txBody>
                    <a:bodyPr/>
                    <a:lstStyle/>
                    <a:p>
                      <a:pPr algn="just">
                        <a:lnSpc>
                          <a:spcPct val="115000"/>
                        </a:lnSpc>
                        <a:spcAft>
                          <a:spcPts val="0"/>
                        </a:spcAft>
                      </a:pPr>
                      <a:r>
                        <a:rPr lang="en-US" sz="1400">
                          <a:effectLst/>
                          <a:latin typeface="Times New Roman" pitchFamily="18" charset="0"/>
                          <a:cs typeface="Times New Roman" pitchFamily="18" charset="0"/>
                        </a:rPr>
                        <a:t>4</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2</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6</a:t>
                      </a:r>
                      <a:endParaRPr lang="bg-BG" sz="140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-1,4</a:t>
                      </a:r>
                      <a:endParaRPr lang="bg-BG" sz="1400" dirty="0">
                        <a:effectLst/>
                        <a:latin typeface="Times New Roman" pitchFamily="18" charset="0"/>
                        <a:ea typeface="Times New Roman"/>
                        <a:cs typeface="Times New Roman" pitchFamily="18" charset="0"/>
                      </a:endParaRPr>
                    </a:p>
                  </a:txBody>
                  <a:tcPr marL="48047" marR="48047" marT="0" marB="0" anchor="ctr"/>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-13,1</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-44,5</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indent="0" algn="ctr">
                        <a:lnSpc>
                          <a:spcPct val="115000"/>
                        </a:lnSpc>
                        <a:spcAft>
                          <a:spcPts val="0"/>
                        </a:spcAft>
                      </a:pPr>
                      <a:r>
                        <a:rPr lang="en-US" sz="1400" dirty="0" smtClean="0">
                          <a:effectLst/>
                          <a:latin typeface="Times New Roman" pitchFamily="18" charset="0"/>
                          <a:cs typeface="Times New Roman" pitchFamily="18" charset="0"/>
                        </a:rPr>
                        <a:t>+45,1</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291465" algn="l"/>
                          <a:tab pos="457200" algn="l"/>
                          <a:tab pos="477520" algn="l"/>
                        </a:tabLst>
                      </a:pPr>
                      <a:r>
                        <a:rPr lang="en-US" sz="1400" dirty="0" smtClean="0">
                          <a:effectLst/>
                          <a:latin typeface="Times New Roman" pitchFamily="18" charset="0"/>
                          <a:cs typeface="Times New Roman" pitchFamily="18" charset="0"/>
                        </a:rPr>
                        <a:t>-0,66</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algn="just">
                        <a:lnSpc>
                          <a:spcPct val="115000"/>
                        </a:lnSpc>
                        <a:spcAft>
                          <a:spcPts val="0"/>
                        </a:spcAft>
                      </a:pPr>
                      <a:r>
                        <a:rPr lang="en-US" sz="1400">
                          <a:effectLst/>
                          <a:latin typeface="Times New Roman" pitchFamily="18" charset="0"/>
                          <a:cs typeface="Times New Roman" pitchFamily="18" charset="0"/>
                        </a:rPr>
                        <a:t>&lt; 0,01</a:t>
                      </a:r>
                      <a:endParaRPr lang="bg-BG" sz="1400">
                        <a:effectLst/>
                        <a:latin typeface="Times New Roman" pitchFamily="18" charset="0"/>
                        <a:ea typeface="Calibri"/>
                        <a:cs typeface="Times New Roman" pitchFamily="18" charset="0"/>
                      </a:endParaRPr>
                    </a:p>
                  </a:txBody>
                  <a:tcPr marL="48047" marR="48047" marT="0" marB="0"/>
                </a:tc>
              </a:tr>
              <a:tr h="287952">
                <a:tc>
                  <a:txBody>
                    <a:bodyPr/>
                    <a:lstStyle/>
                    <a:p>
                      <a:pPr algn="just">
                        <a:lnSpc>
                          <a:spcPct val="115000"/>
                        </a:lnSpc>
                        <a:spcAft>
                          <a:spcPts val="0"/>
                        </a:spcAft>
                      </a:pPr>
                      <a:r>
                        <a:rPr lang="en-US" sz="1400">
                          <a:effectLst/>
                          <a:latin typeface="Times New Roman" pitchFamily="18" charset="0"/>
                          <a:cs typeface="Times New Roman" pitchFamily="18" charset="0"/>
                        </a:rPr>
                        <a:t>5</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7</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6</a:t>
                      </a:r>
                      <a:endParaRPr lang="bg-BG" sz="140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-8,7</a:t>
                      </a:r>
                      <a:endParaRPr lang="bg-BG" sz="1400" dirty="0">
                        <a:effectLst/>
                        <a:latin typeface="Times New Roman" pitchFamily="18" charset="0"/>
                        <a:ea typeface="Times New Roman"/>
                        <a:cs typeface="Times New Roman" pitchFamily="18" charset="0"/>
                      </a:endParaRPr>
                    </a:p>
                  </a:txBody>
                  <a:tcPr marL="48047" marR="48047" marT="0" marB="0" anchor="ctr"/>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-74,3</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indent="0" algn="ctr">
                        <a:lnSpc>
                          <a:spcPct val="115000"/>
                        </a:lnSpc>
                        <a:spcAft>
                          <a:spcPts val="0"/>
                        </a:spcAft>
                      </a:pPr>
                      <a:r>
                        <a:rPr lang="en-US" sz="1400" dirty="0" smtClean="0">
                          <a:effectLst/>
                          <a:latin typeface="Times New Roman" pitchFamily="18" charset="0"/>
                          <a:cs typeface="Times New Roman" pitchFamily="18" charset="0"/>
                        </a:rPr>
                        <a:t>+15,3</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indent="0" algn="ctr">
                        <a:lnSpc>
                          <a:spcPct val="115000"/>
                        </a:lnSpc>
                        <a:spcAft>
                          <a:spcPts val="0"/>
                        </a:spcAft>
                      </a:pPr>
                      <a:r>
                        <a:rPr lang="en-US" sz="1400" dirty="0" smtClean="0">
                          <a:effectLst/>
                          <a:latin typeface="Times New Roman" pitchFamily="18" charset="0"/>
                          <a:cs typeface="Times New Roman" pitchFamily="18" charset="0"/>
                        </a:rPr>
                        <a:t>+14,6</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291465" algn="l"/>
                        </a:tabLst>
                      </a:pPr>
                      <a:r>
                        <a:rPr lang="en-US" sz="1400" dirty="0" smtClean="0">
                          <a:effectLst/>
                          <a:latin typeface="Times New Roman" pitchFamily="18" charset="0"/>
                          <a:cs typeface="Times New Roman" pitchFamily="18" charset="0"/>
                        </a:rPr>
                        <a:t>-0,86</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algn="just">
                        <a:lnSpc>
                          <a:spcPct val="115000"/>
                        </a:lnSpc>
                        <a:spcAft>
                          <a:spcPts val="0"/>
                        </a:spcAft>
                      </a:pPr>
                      <a:r>
                        <a:rPr lang="en-US" sz="1400" dirty="0">
                          <a:effectLst/>
                          <a:latin typeface="Times New Roman" pitchFamily="18" charset="0"/>
                          <a:cs typeface="Times New Roman" pitchFamily="18" charset="0"/>
                        </a:rPr>
                        <a:t>&lt; 0,001</a:t>
                      </a:r>
                      <a:endParaRPr lang="bg-BG" sz="1400" dirty="0">
                        <a:effectLst/>
                        <a:latin typeface="Times New Roman" pitchFamily="18" charset="0"/>
                        <a:ea typeface="Calibri"/>
                        <a:cs typeface="Times New Roman" pitchFamily="18" charset="0"/>
                      </a:endParaRPr>
                    </a:p>
                  </a:txBody>
                  <a:tcPr marL="48047" marR="48047" marT="0" marB="0"/>
                </a:tc>
              </a:tr>
              <a:tr h="293925">
                <a:tc>
                  <a:txBody>
                    <a:bodyPr/>
                    <a:lstStyle/>
                    <a:p>
                      <a:pPr algn="just">
                        <a:lnSpc>
                          <a:spcPct val="115000"/>
                        </a:lnSpc>
                        <a:spcAft>
                          <a:spcPts val="0"/>
                        </a:spcAft>
                      </a:pPr>
                      <a:r>
                        <a:rPr lang="en-US" sz="1400">
                          <a:effectLst/>
                          <a:latin typeface="Times New Roman" pitchFamily="18" charset="0"/>
                          <a:cs typeface="Times New Roman" pitchFamily="18" charset="0"/>
                        </a:rPr>
                        <a:t>6</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64</a:t>
                      </a:r>
                      <a:endParaRPr lang="bg-BG" sz="1400">
                        <a:effectLst/>
                        <a:latin typeface="Times New Roman" pitchFamily="18" charset="0"/>
                        <a:ea typeface="Calibri"/>
                        <a:cs typeface="Times New Roman" pitchFamily="18" charset="0"/>
                      </a:endParaRPr>
                    </a:p>
                  </a:txBody>
                  <a:tcPr marL="48047" marR="48047" marT="0" marB="0"/>
                </a:tc>
                <a:tc>
                  <a:txBody>
                    <a:bodyPr/>
                    <a:lstStyle/>
                    <a:p>
                      <a:pPr algn="ctr">
                        <a:lnSpc>
                          <a:spcPct val="115000"/>
                        </a:lnSpc>
                        <a:spcAft>
                          <a:spcPts val="0"/>
                        </a:spcAft>
                      </a:pPr>
                      <a:r>
                        <a:rPr lang="en-US" sz="1400">
                          <a:effectLst/>
                          <a:latin typeface="Times New Roman" pitchFamily="18" charset="0"/>
                          <a:cs typeface="Times New Roman" pitchFamily="18" charset="0"/>
                        </a:rPr>
                        <a:t>7</a:t>
                      </a:r>
                      <a:endParaRPr lang="bg-BG" sz="140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-5,1</a:t>
                      </a:r>
                      <a:endParaRPr lang="bg-BG" sz="1400" dirty="0">
                        <a:effectLst/>
                        <a:latin typeface="Times New Roman" pitchFamily="18" charset="0"/>
                        <a:ea typeface="Times New Roman"/>
                        <a:cs typeface="Times New Roman" pitchFamily="18" charset="0"/>
                      </a:endParaRPr>
                    </a:p>
                  </a:txBody>
                  <a:tcPr marL="48047" marR="48047" marT="0" marB="0" anchor="ctr"/>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-38,9</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355600" algn="l"/>
                        </a:tabLst>
                      </a:pPr>
                      <a:r>
                        <a:rPr lang="en-US" sz="1400" dirty="0" smtClean="0">
                          <a:effectLst/>
                          <a:latin typeface="Times New Roman" pitchFamily="18" charset="0"/>
                          <a:cs typeface="Times New Roman" pitchFamily="18" charset="0"/>
                        </a:rPr>
                        <a:t>-46,5</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marL="0" indent="0" algn="ctr">
                        <a:lnSpc>
                          <a:spcPct val="115000"/>
                        </a:lnSpc>
                        <a:spcAft>
                          <a:spcPts val="0"/>
                        </a:spcAft>
                      </a:pPr>
                      <a:r>
                        <a:rPr lang="en-US" sz="1400" smtClean="0">
                          <a:effectLst/>
                          <a:latin typeface="Times New Roman" pitchFamily="18" charset="0"/>
                          <a:cs typeface="Times New Roman" pitchFamily="18" charset="0"/>
                        </a:rPr>
                        <a:t>+44,5</a:t>
                      </a:r>
                      <a:endParaRPr lang="bg-BG" sz="1400" dirty="0">
                        <a:effectLst/>
                        <a:latin typeface="Times New Roman" pitchFamily="18" charset="0"/>
                        <a:ea typeface="Calibri"/>
                        <a:cs typeface="Times New Roman" pitchFamily="18" charset="0"/>
                      </a:endParaRPr>
                    </a:p>
                  </a:txBody>
                  <a:tcPr marL="48047" marR="48047" marT="0" marB="0"/>
                </a:tc>
                <a:tc>
                  <a:txBody>
                    <a:bodyPr/>
                    <a:lstStyle/>
                    <a:p>
                      <a:pPr marL="0" lvl="0" indent="0" algn="ctr">
                        <a:lnSpc>
                          <a:spcPct val="115000"/>
                        </a:lnSpc>
                        <a:spcAft>
                          <a:spcPts val="0"/>
                        </a:spcAft>
                        <a:buFont typeface="Times New Roman"/>
                        <a:buNone/>
                        <a:tabLst>
                          <a:tab pos="291465" algn="l"/>
                        </a:tabLst>
                      </a:pPr>
                      <a:r>
                        <a:rPr lang="en-US" sz="1400" dirty="0" smtClean="0">
                          <a:effectLst/>
                          <a:latin typeface="Times New Roman" pitchFamily="18" charset="0"/>
                          <a:cs typeface="Times New Roman" pitchFamily="18" charset="0"/>
                        </a:rPr>
                        <a:t>-0,49</a:t>
                      </a:r>
                      <a:endParaRPr lang="bg-BG" sz="1400" dirty="0">
                        <a:effectLst/>
                        <a:latin typeface="Times New Roman" pitchFamily="18" charset="0"/>
                        <a:ea typeface="Times New Roman"/>
                        <a:cs typeface="Times New Roman" pitchFamily="18" charset="0"/>
                      </a:endParaRPr>
                    </a:p>
                  </a:txBody>
                  <a:tcPr marL="48047" marR="48047" marT="0" marB="0"/>
                </a:tc>
                <a:tc>
                  <a:txBody>
                    <a:bodyPr/>
                    <a:lstStyle/>
                    <a:p>
                      <a:pPr algn="just">
                        <a:lnSpc>
                          <a:spcPct val="115000"/>
                        </a:lnSpc>
                        <a:spcAft>
                          <a:spcPts val="0"/>
                        </a:spcAft>
                      </a:pPr>
                      <a:r>
                        <a:rPr lang="en-US" sz="1400" dirty="0">
                          <a:effectLst/>
                          <a:latin typeface="Times New Roman" pitchFamily="18" charset="0"/>
                          <a:cs typeface="Times New Roman" pitchFamily="18" charset="0"/>
                        </a:rPr>
                        <a:t>&lt; 0,05</a:t>
                      </a:r>
                      <a:endParaRPr lang="bg-BG" sz="1400" dirty="0">
                        <a:effectLst/>
                        <a:latin typeface="Times New Roman" pitchFamily="18" charset="0"/>
                        <a:ea typeface="Calibri"/>
                        <a:cs typeface="Times New Roman" pitchFamily="18" charset="0"/>
                      </a:endParaRPr>
                    </a:p>
                  </a:txBody>
                  <a:tcPr marL="48047" marR="48047" marT="0" marB="0"/>
                </a:tc>
              </a:tr>
            </a:tbl>
          </a:graphicData>
        </a:graphic>
      </p:graphicFrame>
      <p:sp>
        <p:nvSpPr>
          <p:cNvPr id="11360" name="Rectangle 1"/>
          <p:cNvSpPr>
            <a:spLocks noChangeArrowheads="1"/>
          </p:cNvSpPr>
          <p:nvPr/>
        </p:nvSpPr>
        <p:spPr bwMode="auto">
          <a:xfrm>
            <a:off x="179388" y="620713"/>
            <a:ext cx="8713092" cy="1570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pPr algn="just">
              <a:tabLst>
                <a:tab pos="292100" algn="l"/>
              </a:tabLst>
            </a:pPr>
            <a:r>
              <a:rPr lang="en-US" sz="1600" dirty="0">
                <a:latin typeface="Times New Roman" pitchFamily="18" charset="0"/>
                <a:cs typeface="Times New Roman" pitchFamily="18" charset="0"/>
              </a:rPr>
              <a:t>Brown gas [5] is a stoichiometric atomic mixture of hydrogen and oxygen, which is manufactured in special generators through electrolysis of a solution of KOH. At a burning of the gas a flame with temperature about 6000</a:t>
            </a:r>
            <a:r>
              <a:rPr lang="en-US" sz="1600" baseline="30000" dirty="0">
                <a:latin typeface="Times New Roman" pitchFamily="18" charset="0"/>
                <a:cs typeface="Times New Roman" pitchFamily="18" charset="0"/>
              </a:rPr>
              <a:t>0</a:t>
            </a:r>
            <a:r>
              <a:rPr lang="en-US" sz="1600" dirty="0">
                <a:latin typeface="Times New Roman" pitchFamily="18" charset="0"/>
                <a:cs typeface="Times New Roman" pitchFamily="18" charset="0"/>
              </a:rPr>
              <a:t>C and water are received by condenses. What are the structure and chemical constitution of this water is an open question. The water studied by us was received at condensation on the wall of a stainless </a:t>
            </a:r>
            <a:r>
              <a:rPr lang="en-US" sz="1600" dirty="0" smtClean="0">
                <a:latin typeface="Times New Roman" pitchFamily="18" charset="0"/>
                <a:cs typeface="Times New Roman" pitchFamily="18" charset="0"/>
              </a:rPr>
              <a:t>tube. </a:t>
            </a:r>
            <a:r>
              <a:rPr lang="en-US" sz="1600" dirty="0">
                <a:latin typeface="Times New Roman" pitchFamily="18" charset="0"/>
                <a:cs typeface="Times New Roman" pitchFamily="18" charset="0"/>
              </a:rPr>
              <a:t>A special original generator of Brown gas [5] was used. The results are </a:t>
            </a:r>
            <a:r>
              <a:rPr lang="en-US" sz="1600" dirty="0" smtClean="0">
                <a:latin typeface="Times New Roman" pitchFamily="18" charset="0"/>
                <a:cs typeface="Times New Roman" pitchFamily="18" charset="0"/>
              </a:rPr>
              <a:t>shown </a:t>
            </a:r>
            <a:r>
              <a:rPr lang="en-US" sz="1600" dirty="0">
                <a:latin typeface="Times New Roman" pitchFamily="18" charset="0"/>
                <a:cs typeface="Times New Roman" pitchFamily="18" charset="0"/>
              </a:rPr>
              <a:t>in </a:t>
            </a:r>
            <a:r>
              <a:rPr lang="en-US" sz="1600" dirty="0" smtClean="0">
                <a:latin typeface="Times New Roman" pitchFamily="18" charset="0"/>
                <a:cs typeface="Times New Roman" pitchFamily="18" charset="0"/>
              </a:rPr>
              <a:t>Table 3:</a:t>
            </a:r>
            <a:endParaRPr lang="en-US" sz="1600" b="1" dirty="0">
              <a:latin typeface="Times New Roman" pitchFamily="18" charset="0"/>
              <a:cs typeface="Times New Roman" pitchFamily="18" charset="0"/>
            </a:endParaRPr>
          </a:p>
        </p:txBody>
      </p:sp>
      <p:sp>
        <p:nvSpPr>
          <p:cNvPr id="11361" name="Rectangle 4"/>
          <p:cNvSpPr>
            <a:spLocks noChangeArrowheads="1"/>
          </p:cNvSpPr>
          <p:nvPr/>
        </p:nvSpPr>
        <p:spPr bwMode="auto">
          <a:xfrm>
            <a:off x="146050" y="4941888"/>
            <a:ext cx="878170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a:r>
              <a:rPr lang="en-US" sz="1600" dirty="0" smtClean="0">
                <a:latin typeface="Times New Roman" pitchFamily="18" charset="0"/>
                <a:cs typeface="Times New Roman" pitchFamily="18" charset="0"/>
              </a:rPr>
              <a:t>Probes </a:t>
            </a:r>
            <a:r>
              <a:rPr lang="en-US" sz="1600" dirty="0">
                <a:latin typeface="Times New Roman" pitchFamily="18" charset="0"/>
                <a:cs typeface="Times New Roman" pitchFamily="18" charset="0"/>
              </a:rPr>
              <a:t>1, 2, 3 are for water received at burning of Brown gas. Probe 4 is a part </a:t>
            </a:r>
            <a:r>
              <a:rPr lang="en-US" sz="1600" dirty="0" smtClean="0">
                <a:latin typeface="Times New Roman" pitchFamily="18" charset="0"/>
                <a:cs typeface="Times New Roman" pitchFamily="18" charset="0"/>
              </a:rPr>
              <a:t>of </a:t>
            </a:r>
            <a:r>
              <a:rPr lang="en-US" sz="1600" dirty="0">
                <a:latin typeface="Times New Roman" pitchFamily="18" charset="0"/>
                <a:cs typeface="Times New Roman" pitchFamily="18" charset="0"/>
              </a:rPr>
              <a:t>probe 1, which </a:t>
            </a:r>
            <a:r>
              <a:rPr lang="en-US" sz="1600" dirty="0" smtClean="0">
                <a:latin typeface="Times New Roman" pitchFamily="18" charset="0"/>
                <a:cs typeface="Times New Roman" pitchFamily="18" charset="0"/>
              </a:rPr>
              <a:t>is </a:t>
            </a:r>
            <a:r>
              <a:rPr lang="en-US" sz="1600" dirty="0">
                <a:latin typeface="Times New Roman" pitchFamily="18" charset="0"/>
                <a:cs typeface="Times New Roman" pitchFamily="18" charset="0"/>
              </a:rPr>
              <a:t>filtrated via factory filter for drinking water and is measured simultaneously with </a:t>
            </a:r>
            <a:r>
              <a:rPr lang="en-US" sz="1600" dirty="0" smtClean="0">
                <a:latin typeface="Times New Roman" pitchFamily="18" charset="0"/>
                <a:cs typeface="Times New Roman" pitchFamily="18" charset="0"/>
              </a:rPr>
              <a:t>probe </a:t>
            </a:r>
            <a:r>
              <a:rPr lang="en-US" sz="1600" dirty="0">
                <a:latin typeface="Times New Roman" pitchFamily="18" charset="0"/>
                <a:cs typeface="Times New Roman" pitchFamily="18" charset="0"/>
              </a:rPr>
              <a:t>1. </a:t>
            </a:r>
            <a:r>
              <a:rPr lang="en-US" sz="1600" dirty="0" smtClean="0">
                <a:latin typeface="Times New Roman" pitchFamily="18" charset="0"/>
                <a:cs typeface="Times New Roman" pitchFamily="18" charset="0"/>
              </a:rPr>
              <a:t>From the results can be concluded </a:t>
            </a:r>
            <a:r>
              <a:rPr lang="en-US" sz="1600" dirty="0">
                <a:latin typeface="Times New Roman" pitchFamily="18" charset="0"/>
                <a:cs typeface="Times New Roman" pitchFamily="18" charset="0"/>
              </a:rPr>
              <a:t>that the Brown gas water shows only sustainable value of pH (≈3) in dependence </a:t>
            </a:r>
            <a:r>
              <a:rPr lang="en-US" sz="1600" dirty="0" smtClean="0">
                <a:latin typeface="Times New Roman" pitchFamily="18" charset="0"/>
                <a:cs typeface="Times New Roman" pitchFamily="18" charset="0"/>
              </a:rPr>
              <a:t>on the delay </a:t>
            </a:r>
            <a:r>
              <a:rPr lang="en-US" sz="1600" dirty="0">
                <a:latin typeface="Times New Roman" pitchFamily="18" charset="0"/>
                <a:cs typeface="Times New Roman" pitchFamily="18" charset="0"/>
              </a:rPr>
              <a:t>time. </a:t>
            </a:r>
            <a:endParaRPr lang="bg-BG"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215106" y="520512"/>
            <a:ext cx="8713788" cy="58169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dirty="0">
                <a:solidFill>
                  <a:srgbClr val="C00000"/>
                </a:solidFill>
                <a:latin typeface="Times New Roman" pitchFamily="18" charset="0"/>
                <a:cs typeface="Times New Roman" pitchFamily="18" charset="0"/>
              </a:rPr>
              <a:t>3</a:t>
            </a:r>
            <a:r>
              <a:rPr lang="en-US" sz="2000" b="1" dirty="0">
                <a:latin typeface="Times New Roman" pitchFamily="18" charset="0"/>
                <a:cs typeface="Times New Roman" pitchFamily="18" charset="0"/>
              </a:rPr>
              <a:t>.</a:t>
            </a:r>
            <a:r>
              <a:rPr lang="en-US" sz="2000" dirty="0">
                <a:solidFill>
                  <a:srgbClr val="C00000"/>
                </a:solidFill>
                <a:latin typeface="Times New Roman" pitchFamily="18" charset="0"/>
                <a:cs typeface="Times New Roman" pitchFamily="18" charset="0"/>
              </a:rPr>
              <a:t> </a:t>
            </a:r>
            <a:r>
              <a:rPr lang="en-US" sz="2400" b="1" dirty="0">
                <a:solidFill>
                  <a:srgbClr val="C00000"/>
                </a:solidFill>
                <a:latin typeface="Times New Roman" pitchFamily="18" charset="0"/>
                <a:cs typeface="Times New Roman" pitchFamily="18" charset="0"/>
              </a:rPr>
              <a:t>Experiment with water activated by electrolysis of water solution</a:t>
            </a:r>
            <a:endParaRPr lang="bg-BG" sz="2400" b="1" dirty="0">
              <a:solidFill>
                <a:srgbClr val="C0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electrolysis is </a:t>
            </a:r>
            <a:r>
              <a:rPr lang="en-US" sz="2000" dirty="0" smtClean="0">
                <a:latin typeface="Times New Roman" pitchFamily="18" charset="0"/>
                <a:cs typeface="Times New Roman" pitchFamily="18" charset="0"/>
              </a:rPr>
              <a:t>produced </a:t>
            </a:r>
            <a:r>
              <a:rPr lang="en-US" sz="2000" dirty="0">
                <a:latin typeface="Times New Roman" pitchFamily="18" charset="0"/>
                <a:cs typeface="Times New Roman" pitchFamily="18" charset="0"/>
              </a:rPr>
              <a:t>in a cage by the help of special in composition and construction electrodes </a:t>
            </a:r>
            <a:r>
              <a:rPr lang="en-US" sz="2000" dirty="0" smtClean="0">
                <a:latin typeface="Times New Roman" pitchFamily="18" charset="0"/>
                <a:cs typeface="Times New Roman" pitchFamily="18" charset="0"/>
              </a:rPr>
              <a:t>(know-how </a:t>
            </a:r>
            <a:r>
              <a:rPr lang="en-US" sz="2000" dirty="0">
                <a:latin typeface="Times New Roman" pitchFamily="18" charset="0"/>
                <a:cs typeface="Times New Roman" pitchFamily="18" charset="0"/>
              </a:rPr>
              <a:t>called ”Russian </a:t>
            </a:r>
            <a:r>
              <a:rPr lang="en-US" sz="2000" dirty="0" smtClean="0">
                <a:latin typeface="Times New Roman" pitchFamily="18" charset="0"/>
                <a:cs typeface="Times New Roman" pitchFamily="18" charset="0"/>
              </a:rPr>
              <a:t>water“) </a:t>
            </a:r>
            <a:r>
              <a:rPr lang="en-US" sz="2000" dirty="0">
                <a:latin typeface="Times New Roman" pitchFamily="18" charset="0"/>
                <a:cs typeface="Times New Roman" pitchFamily="18" charset="0"/>
              </a:rPr>
              <a:t>. The results are </a:t>
            </a:r>
            <a:r>
              <a:rPr lang="en-US" sz="2000" dirty="0" smtClean="0">
                <a:latin typeface="Times New Roman" pitchFamily="18" charset="0"/>
                <a:cs typeface="Times New Roman" pitchFamily="18" charset="0"/>
              </a:rPr>
              <a:t>shown </a:t>
            </a:r>
            <a:r>
              <a:rPr lang="en-US" sz="2000" dirty="0">
                <a:latin typeface="Times New Roman" pitchFamily="18" charset="0"/>
                <a:cs typeface="Times New Roman" pitchFamily="18" charset="0"/>
              </a:rPr>
              <a:t>in Table 3, </a:t>
            </a:r>
            <a:r>
              <a:rPr lang="bg-BG" sz="2000" dirty="0">
                <a:latin typeface="Times New Roman" pitchFamily="18" charset="0"/>
                <a:cs typeface="Times New Roman" pitchFamily="18" charset="0"/>
              </a:rPr>
              <a:t>№ 5</a:t>
            </a:r>
            <a:r>
              <a:rPr lang="en-US" sz="2000" dirty="0">
                <a:latin typeface="Times New Roman" pitchFamily="18" charset="0"/>
                <a:cs typeface="Times New Roman" pitchFamily="18" charset="0"/>
              </a:rPr>
              <a:t>. The water has </a:t>
            </a:r>
            <a:r>
              <a:rPr lang="en-US" sz="2000" dirty="0" smtClean="0">
                <a:latin typeface="Times New Roman" pitchFamily="18" charset="0"/>
                <a:cs typeface="Times New Roman" pitchFamily="18" charset="0"/>
              </a:rPr>
              <a:t>a high </a:t>
            </a:r>
            <a:r>
              <a:rPr lang="en-US" sz="2000" dirty="0">
                <a:latin typeface="Times New Roman" pitchFamily="18" charset="0"/>
                <a:cs typeface="Times New Roman" pitchFamily="18" charset="0"/>
              </a:rPr>
              <a:t>negative energy difference </a:t>
            </a:r>
            <a:r>
              <a:rPr lang="en-US" sz="2000" dirty="0" smtClean="0">
                <a:latin typeface="Times New Roman" pitchFamily="18" charset="0"/>
                <a:cs typeface="Times New Roman" pitchFamily="18" charset="0"/>
              </a:rPr>
              <a:t>ΔE, </a:t>
            </a:r>
            <a:r>
              <a:rPr lang="en-US" sz="2000" dirty="0">
                <a:latin typeface="Times New Roman" pitchFamily="18" charset="0"/>
                <a:cs typeface="Times New Roman" pitchFamily="18" charset="0"/>
              </a:rPr>
              <a:t>very strong negative peak in the differential spectrum at energy -</a:t>
            </a:r>
            <a:r>
              <a:rPr lang="en-US" sz="2000" dirty="0" smtClean="0">
                <a:latin typeface="Times New Roman" pitchFamily="18" charset="0"/>
                <a:cs typeface="Times New Roman" pitchFamily="18" charset="0"/>
              </a:rPr>
              <a:t>0,1037 </a:t>
            </a:r>
            <a:r>
              <a:rPr lang="en-US" sz="2000" dirty="0">
                <a:latin typeface="Times New Roman" pitchFamily="18" charset="0"/>
                <a:cs typeface="Times New Roman" pitchFamily="18" charset="0"/>
              </a:rPr>
              <a:t>eV, positive peak at energy – 0,1112 eV and very </a:t>
            </a:r>
            <a:r>
              <a:rPr lang="en-US" sz="2000" dirty="0" smtClean="0">
                <a:latin typeface="Times New Roman" pitchFamily="18" charset="0"/>
                <a:cs typeface="Times New Roman" pitchFamily="18" charset="0"/>
              </a:rPr>
              <a:t>high </a:t>
            </a:r>
            <a:r>
              <a:rPr lang="en-US" sz="2000" dirty="0">
                <a:latin typeface="Times New Roman" pitchFamily="18" charset="0"/>
                <a:cs typeface="Times New Roman" pitchFamily="18" charset="0"/>
              </a:rPr>
              <a:t>negative coefficient R(</a:t>
            </a:r>
            <a:r>
              <a:rPr lang="en-US" sz="2000" dirty="0" err="1">
                <a:latin typeface="Times New Roman" pitchFamily="18" charset="0"/>
                <a:cs typeface="Times New Roman" pitchFamily="18" charset="0"/>
              </a:rPr>
              <a:t>ƒ</a:t>
            </a:r>
            <a:r>
              <a:rPr lang="en-US" sz="2000" baseline="-25000" dirty="0" err="1">
                <a:latin typeface="Times New Roman" pitchFamily="18" charset="0"/>
                <a:cs typeface="Times New Roman" pitchFamily="18" charset="0"/>
              </a:rPr>
              <a:t>c</a:t>
            </a:r>
            <a:r>
              <a:rPr lang="en-US" sz="2000" dirty="0">
                <a:latin typeface="Times New Roman" pitchFamily="18" charset="0"/>
                <a:cs typeface="Times New Roman" pitchFamily="18" charset="0"/>
              </a:rPr>
              <a:t>, ∆ƒ). This water has very strong antibacterial effect.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endParaRPr lang="bg-BG"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endParaRPr lang="bg-BG" sz="2000" dirty="0">
              <a:latin typeface="Times New Roman" pitchFamily="18" charset="0"/>
              <a:cs typeface="Times New Roman" pitchFamily="18" charset="0"/>
            </a:endParaRPr>
          </a:p>
          <a:p>
            <a:pPr algn="ctr"/>
            <a:r>
              <a:rPr lang="en-US" sz="2400" b="1" dirty="0">
                <a:solidFill>
                  <a:srgbClr val="C00000"/>
                </a:solidFill>
                <a:latin typeface="Times New Roman" pitchFamily="18" charset="0"/>
                <a:cs typeface="Times New Roman" pitchFamily="18" charset="0"/>
              </a:rPr>
              <a:t>4. Experiment with Water</a:t>
            </a:r>
            <a:r>
              <a:rPr lang="en-US" sz="2400" dirty="0">
                <a:solidFill>
                  <a:srgbClr val="C00000"/>
                </a:solidFill>
                <a:latin typeface="Times New Roman" pitchFamily="18" charset="0"/>
                <a:cs typeface="Times New Roman" pitchFamily="18" charset="0"/>
              </a:rPr>
              <a:t> </a:t>
            </a:r>
            <a:r>
              <a:rPr lang="en-US" sz="2400" b="1" dirty="0">
                <a:solidFill>
                  <a:srgbClr val="C00000"/>
                </a:solidFill>
                <a:latin typeface="Times New Roman" pitchFamily="18" charset="0"/>
                <a:cs typeface="Times New Roman" pitchFamily="18" charset="0"/>
              </a:rPr>
              <a:t>activated by electrohydraulic shock</a:t>
            </a:r>
            <a:endParaRPr lang="bg-BG" sz="2400" dirty="0">
              <a:solidFill>
                <a:srgbClr val="C0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water is </a:t>
            </a:r>
            <a:r>
              <a:rPr lang="en-US" sz="2000" dirty="0" smtClean="0">
                <a:latin typeface="Times New Roman" pitchFamily="18" charset="0"/>
                <a:cs typeface="Times New Roman" pitchFamily="18" charset="0"/>
              </a:rPr>
              <a:t>obtained </a:t>
            </a:r>
            <a:r>
              <a:rPr lang="en-US" sz="2000" dirty="0">
                <a:latin typeface="Times New Roman" pitchFamily="18" charset="0"/>
                <a:cs typeface="Times New Roman" pitchFamily="18" charset="0"/>
              </a:rPr>
              <a:t>by </a:t>
            </a:r>
            <a:r>
              <a:rPr lang="en-US" sz="2000" dirty="0" smtClean="0">
                <a:latin typeface="Times New Roman" pitchFamily="18" charset="0"/>
                <a:cs typeface="Times New Roman" pitchFamily="18" charset="0"/>
              </a:rPr>
              <a:t>the electrical </a:t>
            </a:r>
            <a:r>
              <a:rPr lang="en-US" sz="2000" dirty="0">
                <a:latin typeface="Times New Roman" pitchFamily="18" charset="0"/>
                <a:cs typeface="Times New Roman" pitchFamily="18" charset="0"/>
              </a:rPr>
              <a:t>discharge in it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high DC voltage[6]. The results are </a:t>
            </a:r>
            <a:r>
              <a:rPr lang="en-US" sz="2000" dirty="0" smtClean="0">
                <a:latin typeface="Times New Roman" pitchFamily="18" charset="0"/>
                <a:cs typeface="Times New Roman" pitchFamily="18" charset="0"/>
              </a:rPr>
              <a:t>shown </a:t>
            </a:r>
            <a:r>
              <a:rPr lang="en-US" sz="2000" dirty="0">
                <a:latin typeface="Times New Roman" pitchFamily="18" charset="0"/>
                <a:cs typeface="Times New Roman" pitchFamily="18" charset="0"/>
              </a:rPr>
              <a:t>in Table 3, </a:t>
            </a:r>
            <a:r>
              <a:rPr lang="bg-BG" sz="2000" dirty="0">
                <a:latin typeface="Times New Roman" pitchFamily="18" charset="0"/>
                <a:cs typeface="Times New Roman" pitchFamily="18" charset="0"/>
              </a:rPr>
              <a:t>№ 6</a:t>
            </a:r>
            <a:r>
              <a:rPr lang="en-US" sz="2000" dirty="0">
                <a:latin typeface="Times New Roman" pitchFamily="18" charset="0"/>
                <a:cs typeface="Times New Roman" pitchFamily="18" charset="0"/>
              </a:rPr>
              <a:t>. The energy spectrum shows negative energy excess, negative reliable coefficient R(</a:t>
            </a:r>
            <a:r>
              <a:rPr lang="en-US" sz="2000" dirty="0" err="1">
                <a:latin typeface="Times New Roman" pitchFamily="18" charset="0"/>
                <a:cs typeface="Times New Roman" pitchFamily="18" charset="0"/>
              </a:rPr>
              <a:t>ƒ</a:t>
            </a:r>
            <a:r>
              <a:rPr lang="en-US" sz="2000" baseline="-25000" dirty="0" err="1">
                <a:latin typeface="Times New Roman" pitchFamily="18" charset="0"/>
                <a:cs typeface="Times New Roman" pitchFamily="18" charset="0"/>
              </a:rPr>
              <a:t>c</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ƒ) and </a:t>
            </a:r>
            <a:r>
              <a:rPr lang="en-US" sz="2000" dirty="0">
                <a:latin typeface="Times New Roman" pitchFamily="18" charset="0"/>
                <a:cs typeface="Times New Roman" pitchFamily="18" charset="0"/>
              </a:rPr>
              <a:t>very </a:t>
            </a:r>
            <a:r>
              <a:rPr lang="en-US" sz="2000" dirty="0" smtClean="0">
                <a:latin typeface="Times New Roman" pitchFamily="18" charset="0"/>
                <a:cs typeface="Times New Roman" pitchFamily="18" charset="0"/>
              </a:rPr>
              <a:t>high </a:t>
            </a:r>
            <a:r>
              <a:rPr lang="en-US" sz="2000" dirty="0">
                <a:latin typeface="Times New Roman" pitchFamily="18" charset="0"/>
                <a:cs typeface="Times New Roman" pitchFamily="18" charset="0"/>
              </a:rPr>
              <a:t>positive peak at energy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0,1112 eV.</a:t>
            </a:r>
            <a:endParaRPr lang="bg-BG"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6511925" cy="604684"/>
          </a:xfrm>
        </p:spPr>
        <p:txBody>
          <a:bodyPr/>
          <a:lstStyle/>
          <a:p>
            <a:pPr marL="0" indent="0">
              <a:buNone/>
            </a:pPr>
            <a:r>
              <a:rPr lang="en-US" sz="2400" dirty="0" smtClean="0">
                <a:solidFill>
                  <a:srgbClr val="C00000"/>
                </a:solidFill>
                <a:effectLst/>
                <a:latin typeface="Times New Roman" pitchFamily="18" charset="0"/>
                <a:cs typeface="Times New Roman" pitchFamily="18" charset="0"/>
              </a:rPr>
              <a:t>5. </a:t>
            </a:r>
            <a:r>
              <a:rPr lang="en-US" sz="2400" dirty="0">
                <a:solidFill>
                  <a:srgbClr val="C00000"/>
                </a:solidFill>
                <a:effectLst/>
                <a:latin typeface="Times New Roman" pitchFamily="18" charset="0"/>
                <a:cs typeface="Times New Roman" pitchFamily="18" charset="0"/>
              </a:rPr>
              <a:t>Water activated at a distance by a man’s biophysical fields</a:t>
            </a:r>
            <a:endParaRPr lang="bg-BG" sz="2400" dirty="0"/>
          </a:p>
        </p:txBody>
      </p:sp>
      <p:sp>
        <p:nvSpPr>
          <p:cNvPr id="3" name="Content Placeholder 2"/>
          <p:cNvSpPr>
            <a:spLocks noGrp="1"/>
          </p:cNvSpPr>
          <p:nvPr>
            <p:ph sz="quarter" idx="13"/>
          </p:nvPr>
        </p:nvSpPr>
        <p:spPr>
          <a:xfrm>
            <a:off x="1142999" y="1772816"/>
            <a:ext cx="6400800" cy="3474720"/>
          </a:xfrm>
        </p:spPr>
        <p:txBody>
          <a:bodyPr/>
          <a:lstStyle/>
          <a:p>
            <a:pPr marL="46037" indent="0">
              <a:buNone/>
            </a:pPr>
            <a:r>
              <a:rPr lang="en-US" sz="1800" b="1" dirty="0" smtClean="0">
                <a:latin typeface="Times New Roman" pitchFamily="18" charset="0"/>
                <a:cs typeface="Times New Roman" pitchFamily="18" charset="0"/>
              </a:rPr>
              <a:t>Former </a:t>
            </a:r>
            <a:r>
              <a:rPr lang="en-US" sz="1800" b="1" dirty="0">
                <a:latin typeface="Times New Roman" pitchFamily="18" charset="0"/>
                <a:cs typeface="Times New Roman" pitchFamily="18" charset="0"/>
              </a:rPr>
              <a:t>results are described in [4]. At 23.09.2017 the bio prodigy </a:t>
            </a:r>
            <a:r>
              <a:rPr lang="en-US" sz="1800" b="1" dirty="0" err="1">
                <a:latin typeface="Times New Roman" pitchFamily="18" charset="0"/>
                <a:cs typeface="Times New Roman" pitchFamily="18" charset="0"/>
              </a:rPr>
              <a:t>Dimitar</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Risimanski</a:t>
            </a:r>
            <a:r>
              <a:rPr lang="en-US" sz="1800" b="1" dirty="0">
                <a:latin typeface="Times New Roman" pitchFamily="18" charset="0"/>
                <a:cs typeface="Times New Roman" pitchFamily="18" charset="0"/>
              </a:rPr>
              <a:t> activated distantly from </a:t>
            </a:r>
            <a:r>
              <a:rPr lang="en-US" sz="1800" b="1" dirty="0" err="1">
                <a:latin typeface="Times New Roman" pitchFamily="18" charset="0"/>
                <a:cs typeface="Times New Roman" pitchFamily="18" charset="0"/>
              </a:rPr>
              <a:t>Burgas</a:t>
            </a:r>
            <a:r>
              <a:rPr lang="en-US" sz="1800" b="1" dirty="0">
                <a:latin typeface="Times New Roman" pitchFamily="18" charset="0"/>
                <a:cs typeface="Times New Roman" pitchFamily="18" charset="0"/>
              </a:rPr>
              <a:t> to Sofia one of two bottles of spring water. The letter were numbered with #1 and #2. This fact was unknown to the experimenter. The results for ∆E, ∆f1, ∆f2, ∆f3, R(f1, f2) and P are given in table 4 in two variants of calculations: #1 is probe and #2-control (variant1) and contrary. </a:t>
            </a:r>
            <a:endParaRPr lang="bg-BG" sz="1800" b="1" dirty="0">
              <a:latin typeface="Times New Roman" pitchFamily="18" charset="0"/>
              <a:cs typeface="Times New Roman" pitchFamily="18" charset="0"/>
            </a:endParaRPr>
          </a:p>
          <a:p>
            <a:endParaRPr lang="bg-BG"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2924644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920</TotalTime>
  <Words>1046</Words>
  <Application>Microsoft Office PowerPoint</Application>
  <PresentationFormat>On-screen Show (4:3)</PresentationFormat>
  <Paragraphs>309</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Slipstream</vt:lpstr>
      <vt:lpstr>Equation</vt:lpstr>
      <vt:lpstr>Slide 1</vt:lpstr>
      <vt:lpstr>Slide 2</vt:lpstr>
      <vt:lpstr>1. Experiment with holographic images</vt:lpstr>
      <vt:lpstr>Slide 4</vt:lpstr>
      <vt:lpstr>Slide 5</vt:lpstr>
      <vt:lpstr>Slide 6</vt:lpstr>
      <vt:lpstr>2. Experiment with Water by burning of Brown gas</vt:lpstr>
      <vt:lpstr>Slide 8</vt:lpstr>
      <vt:lpstr>5. Water activated at a distance by a man’s biophysical fields</vt:lpstr>
      <vt:lpstr>Slide 10</vt:lpstr>
      <vt:lpstr>Conclusion   From the above-mentioned results, we can conclude, that using of the method of the water energy spectrum gives a very useful information about the changes in the water structure under different physical, chemical and biological impacts. The parameters of the spectrum are specific for the type of influence. Therefore, we can define the water energy spectrum as the biography of water.    </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Toni</cp:lastModifiedBy>
  <cp:revision>75</cp:revision>
  <cp:lastPrinted>2016-09-28T11:20:48Z</cp:lastPrinted>
  <dcterms:created xsi:type="dcterms:W3CDTF">2016-09-18T11:29:32Z</dcterms:created>
  <dcterms:modified xsi:type="dcterms:W3CDTF">2017-10-08T16:14:24Z</dcterms:modified>
</cp:coreProperties>
</file>