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89" r:id="rId8"/>
    <p:sldId id="262" r:id="rId9"/>
    <p:sldId id="263" r:id="rId10"/>
    <p:sldId id="265" r:id="rId11"/>
    <p:sldId id="264" r:id="rId12"/>
    <p:sldId id="266" r:id="rId13"/>
    <p:sldId id="291" r:id="rId14"/>
    <p:sldId id="292" r:id="rId15"/>
    <p:sldId id="293" r:id="rId16"/>
    <p:sldId id="267" r:id="rId17"/>
    <p:sldId id="284" r:id="rId18"/>
    <p:sldId id="285" r:id="rId19"/>
    <p:sldId id="288" r:id="rId20"/>
    <p:sldId id="290" r:id="rId21"/>
    <p:sldId id="270" r:id="rId22"/>
    <p:sldId id="271" r:id="rId23"/>
    <p:sldId id="272" r:id="rId24"/>
    <p:sldId id="274" r:id="rId25"/>
    <p:sldId id="275" r:id="rId26"/>
    <p:sldId id="276" r:id="rId27"/>
    <p:sldId id="277" r:id="rId28"/>
    <p:sldId id="286" r:id="rId29"/>
    <p:sldId id="294" r:id="rId30"/>
    <p:sldId id="280" r:id="rId31"/>
    <p:sldId id="281" r:id="rId32"/>
    <p:sldId id="282" r:id="rId33"/>
    <p:sldId id="287" r:id="rId34"/>
    <p:sldId id="295" r:id="rId35"/>
    <p:sldId id="296" r:id="rId36"/>
    <p:sldId id="283" r:id="rId37"/>
  </p:sldIdLst>
  <p:sldSz cx="9144000" cy="6858000" type="screen4x3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FFA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r">
              <a:defRPr sz="1300"/>
            </a:lvl1pPr>
          </a:lstStyle>
          <a:p>
            <a:fld id="{43C0B43B-A6CD-49F2-843E-D472AE2ECA75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r">
              <a:defRPr sz="1300"/>
            </a:lvl1pPr>
          </a:lstStyle>
          <a:p>
            <a:fld id="{54D957F9-84BB-4BC0-8A04-73A52E1BE3E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3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r">
              <a:defRPr sz="1300"/>
            </a:lvl1pPr>
          </a:lstStyle>
          <a:p>
            <a:fld id="{6CE52834-414D-4FCB-8A6E-4FE2BF48D844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7" tIns="47764" rIns="95527" bIns="47764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5527" tIns="47764" rIns="95527" bIns="4776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r">
              <a:defRPr sz="1300"/>
            </a:lvl1pPr>
          </a:lstStyle>
          <a:p>
            <a:fld id="{D204ED42-2627-44C8-8838-4E4BE07262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71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413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84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110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812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473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788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78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630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590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966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96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828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031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1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230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408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64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78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065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806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9147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95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2924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5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413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4019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0821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267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7323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299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16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739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718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97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013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ED42-2627-44C8-8838-4E4BE072621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7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3756-1093-4F35-94CB-16B631B7BAE9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4FB-4479-4C48-B9FA-16C5E36FB2D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3756-1093-4F35-94CB-16B631B7BAE9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4FB-4479-4C48-B9FA-16C5E36FB2D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3756-1093-4F35-94CB-16B631B7BAE9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4FB-4479-4C48-B9FA-16C5E36FB2D6}" type="slidenum">
              <a:rPr lang="it-IT" smtClean="0"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3756-1093-4F35-94CB-16B631B7BAE9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4FB-4479-4C48-B9FA-16C5E36FB2D6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3756-1093-4F35-94CB-16B631B7BAE9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4FB-4479-4C48-B9FA-16C5E36FB2D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3756-1093-4F35-94CB-16B631B7BAE9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4FB-4479-4C48-B9FA-16C5E36FB2D6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3756-1093-4F35-94CB-16B631B7BAE9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4FB-4479-4C48-B9FA-16C5E36FB2D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3756-1093-4F35-94CB-16B631B7BAE9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4FB-4479-4C48-B9FA-16C5E36FB2D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3756-1093-4F35-94CB-16B631B7BAE9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4FB-4479-4C48-B9FA-16C5E36FB2D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3756-1093-4F35-94CB-16B631B7BAE9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4FB-4479-4C48-B9FA-16C5E36FB2D6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3756-1093-4F35-94CB-16B631B7BAE9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4FB-4479-4C48-B9FA-16C5E36FB2D6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013756-1093-4F35-94CB-16B631B7BAE9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FB9D4FB-4479-4C48-B9FA-16C5E36FB2D6}" type="slidenum">
              <a:rPr lang="it-IT" smtClean="0"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6.wmf"/><Relationship Id="rId15" Type="http://schemas.openxmlformats.org/officeDocument/2006/relationships/image" Target="../media/image39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wm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445038" y="2996952"/>
            <a:ext cx="6400800" cy="449063"/>
          </a:xfrm>
        </p:spPr>
        <p:txBody>
          <a:bodyPr/>
          <a:lstStyle/>
          <a:p>
            <a:r>
              <a:rPr lang="it-IT" dirty="0" smtClean="0"/>
              <a:t>Antonella De Ninno    ENEA, Frascati ITALY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11560" y="2337801"/>
            <a:ext cx="8124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About the two phase structure of liquid water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322735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944912" y="6145437"/>
            <a:ext cx="18117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1400" dirty="0">
                <a:solidFill>
                  <a:schemeClr val="bg1">
                    <a:lumMod val="50000"/>
                  </a:schemeClr>
                </a:solidFill>
                <a:latin typeface="Kozuka Mincho Pro L" pitchFamily="18" charset="-128"/>
              </a:rPr>
              <a:t>October </a:t>
            </a:r>
            <a:r>
              <a:rPr lang="en-US" altLang="it-IT" sz="1400" dirty="0" smtClean="0">
                <a:solidFill>
                  <a:schemeClr val="bg1">
                    <a:lumMod val="50000"/>
                  </a:schemeClr>
                </a:solidFill>
                <a:latin typeface="Kozuka Mincho Pro L" pitchFamily="18" charset="-128"/>
              </a:rPr>
              <a:t>6</a:t>
            </a:r>
            <a:r>
              <a:rPr lang="en-US" altLang="it-IT" sz="1400" baseline="30000" dirty="0" smtClean="0">
                <a:solidFill>
                  <a:schemeClr val="bg1">
                    <a:lumMod val="50000"/>
                  </a:schemeClr>
                </a:solidFill>
                <a:latin typeface="Kozuka Mincho Pro L" pitchFamily="18" charset="-128"/>
              </a:rPr>
              <a:t>th</a:t>
            </a:r>
            <a:r>
              <a:rPr lang="en-US" altLang="it-IT" sz="1400" dirty="0" smtClean="0">
                <a:solidFill>
                  <a:schemeClr val="bg1">
                    <a:lumMod val="50000"/>
                  </a:schemeClr>
                </a:solidFill>
                <a:latin typeface="Kozuka Mincho Pro L" pitchFamily="18" charset="-128"/>
              </a:rPr>
              <a:t>-9</a:t>
            </a:r>
            <a:r>
              <a:rPr lang="en-US" altLang="it-IT" sz="1400" baseline="30000" dirty="0" smtClean="0">
                <a:solidFill>
                  <a:schemeClr val="bg1">
                    <a:lumMod val="50000"/>
                  </a:schemeClr>
                </a:solidFill>
                <a:latin typeface="Kozuka Mincho Pro L" pitchFamily="18" charset="-128"/>
              </a:rPr>
              <a:t>th</a:t>
            </a:r>
            <a:r>
              <a:rPr lang="en-US" altLang="it-IT" sz="1400" dirty="0">
                <a:solidFill>
                  <a:schemeClr val="bg1">
                    <a:lumMod val="50000"/>
                  </a:schemeClr>
                </a:solidFill>
                <a:latin typeface="Kozuka Mincho Pro L" pitchFamily="18" charset="-128"/>
              </a:rPr>
              <a:t>, </a:t>
            </a:r>
            <a:r>
              <a:rPr lang="en-US" altLang="it-IT" sz="1400" dirty="0" smtClean="0">
                <a:solidFill>
                  <a:schemeClr val="bg1">
                    <a:lumMod val="50000"/>
                  </a:schemeClr>
                </a:solidFill>
                <a:latin typeface="Kozuka Mincho Pro L" pitchFamily="18" charset="-128"/>
              </a:rPr>
              <a:t>2016</a:t>
            </a:r>
            <a:endParaRPr lang="en-US" altLang="it-IT" sz="1400" dirty="0">
              <a:solidFill>
                <a:schemeClr val="bg1">
                  <a:lumMod val="50000"/>
                </a:schemeClr>
              </a:solidFill>
              <a:latin typeface="Kozuka Mincho Pro L" pitchFamily="18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1400" dirty="0" smtClean="0">
                <a:solidFill>
                  <a:schemeClr val="bg1">
                    <a:lumMod val="50000"/>
                  </a:schemeClr>
                </a:solidFill>
                <a:latin typeface="Kozuka Mincho Pro L" pitchFamily="18" charset="-128"/>
              </a:rPr>
              <a:t>Sofia, </a:t>
            </a:r>
            <a:r>
              <a:rPr lang="en-US" altLang="it-IT" sz="1400" dirty="0">
                <a:solidFill>
                  <a:schemeClr val="bg1">
                    <a:lumMod val="50000"/>
                  </a:schemeClr>
                </a:solidFill>
                <a:latin typeface="Kozuka Mincho Pro L" pitchFamily="18" charset="-128"/>
              </a:rPr>
              <a:t>BULGARIA</a:t>
            </a:r>
          </a:p>
        </p:txBody>
      </p:sp>
      <p:pic>
        <p:nvPicPr>
          <p:cNvPr id="1026" name="Picture 2" descr="http://www.waterconf.org/images/logo_mas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02" y="4160417"/>
            <a:ext cx="1964051" cy="198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05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755576" y="692696"/>
            <a:ext cx="7277432" cy="46628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en-GB" sz="1800" b="0" dirty="0"/>
              <a:t>the </a:t>
            </a:r>
            <a:r>
              <a:rPr lang="en-GB" sz="1800" b="0" dirty="0" smtClean="0"/>
              <a:t>modes observed </a:t>
            </a:r>
            <a:r>
              <a:rPr lang="en-GB" sz="1800" b="0" dirty="0"/>
              <a:t>in </a:t>
            </a:r>
            <a:r>
              <a:rPr lang="en-GB" sz="1800" b="0" dirty="0" smtClean="0"/>
              <a:t>the </a:t>
            </a:r>
            <a:r>
              <a:rPr lang="en-GB" sz="1800" b="0" dirty="0"/>
              <a:t>experimental </a:t>
            </a:r>
            <a:r>
              <a:rPr lang="en-GB" sz="1800" b="0" dirty="0" smtClean="0"/>
              <a:t>investigations can </a:t>
            </a:r>
            <a:r>
              <a:rPr lang="en-GB" sz="1800" b="0" dirty="0"/>
              <a:t>be </a:t>
            </a:r>
            <a:r>
              <a:rPr lang="en-GB" sz="1800" b="0" dirty="0" smtClean="0"/>
              <a:t>associated with </a:t>
            </a:r>
            <a:r>
              <a:rPr lang="en-GB" sz="1800" dirty="0"/>
              <a:t>two fluctuating water </a:t>
            </a:r>
            <a:r>
              <a:rPr lang="en-GB" sz="1800" dirty="0" smtClean="0"/>
              <a:t>species  </a:t>
            </a:r>
            <a:r>
              <a:rPr lang="en-GB" sz="1800" b="0" dirty="0"/>
              <a:t>with different local structures;</a:t>
            </a:r>
            <a:endParaRPr lang="it-IT" sz="1800" b="0" dirty="0"/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</a:pPr>
            <a:r>
              <a:rPr lang="en-GB" sz="1800" b="0" dirty="0" smtClean="0">
                <a:solidFill>
                  <a:srgbClr val="000000"/>
                </a:solidFill>
              </a:rPr>
              <a:t>The </a:t>
            </a:r>
            <a:r>
              <a:rPr lang="en-GB" sz="1800" b="0" dirty="0">
                <a:solidFill>
                  <a:srgbClr val="000000"/>
                </a:solidFill>
              </a:rPr>
              <a:t>LD water forms are expected to </a:t>
            </a:r>
            <a:r>
              <a:rPr lang="en-GB" sz="1800" b="0" dirty="0" smtClean="0">
                <a:solidFill>
                  <a:srgbClr val="000000"/>
                </a:solidFill>
              </a:rPr>
              <a:t>consist </a:t>
            </a:r>
            <a:r>
              <a:rPr lang="en-GB" sz="1800" b="0" dirty="0">
                <a:solidFill>
                  <a:srgbClr val="000000"/>
                </a:solidFill>
              </a:rPr>
              <a:t>of aggregates of a small number </a:t>
            </a:r>
            <a:r>
              <a:rPr lang="en-GB" sz="1800" b="0" dirty="0" smtClean="0">
                <a:solidFill>
                  <a:srgbClr val="000000"/>
                </a:solidFill>
              </a:rPr>
              <a:t>of </a:t>
            </a:r>
            <a:r>
              <a:rPr lang="en-GB" sz="1800" b="0" dirty="0">
                <a:solidFill>
                  <a:srgbClr val="000000"/>
                </a:solidFill>
              </a:rPr>
              <a:t>molecules; being mostly localized in space (at least in the temperature </a:t>
            </a:r>
            <a:r>
              <a:rPr lang="en-GB" sz="1800" b="0" dirty="0" smtClean="0">
                <a:solidFill>
                  <a:srgbClr val="000000"/>
                </a:solidFill>
              </a:rPr>
              <a:t>range investigated</a:t>
            </a:r>
            <a:r>
              <a:rPr lang="en-GB" sz="1800" b="0" dirty="0">
                <a:solidFill>
                  <a:srgbClr val="000000"/>
                </a:solidFill>
              </a:rPr>
              <a:t>), their dynamics show negligible coupling with the structural relaxation.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</a:pPr>
            <a:r>
              <a:rPr lang="en-GB" sz="1800" b="0" i="1" u="sng" dirty="0">
                <a:solidFill>
                  <a:srgbClr val="00B0F0"/>
                </a:solidFill>
              </a:rPr>
              <a:t>The two local configurations of liquid water coexist in the entire temperature </a:t>
            </a:r>
            <a:r>
              <a:rPr lang="en-GB" sz="1800" b="0" i="1" u="sng" dirty="0" smtClean="0">
                <a:solidFill>
                  <a:srgbClr val="00B0F0"/>
                </a:solidFill>
              </a:rPr>
              <a:t>interval  </a:t>
            </a:r>
            <a:r>
              <a:rPr lang="en-GB" sz="1800" b="0" i="1" u="sng" dirty="0">
                <a:solidFill>
                  <a:srgbClr val="00B0F0"/>
                </a:solidFill>
              </a:rPr>
              <a:t>considered, above and below the melting temperature</a:t>
            </a:r>
            <a:r>
              <a:rPr lang="en-GB" sz="1800" b="0" dirty="0">
                <a:solidFill>
                  <a:srgbClr val="000000"/>
                </a:solidFill>
              </a:rPr>
              <a:t>.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</a:pPr>
            <a:r>
              <a:rPr lang="en-GB" sz="1800" b="0" dirty="0">
                <a:solidFill>
                  <a:srgbClr val="000000"/>
                </a:solidFill>
              </a:rPr>
              <a:t>The number/lifetime of the LD species must increase with decreasing </a:t>
            </a:r>
            <a:r>
              <a:rPr lang="en-GB" sz="1800" b="0" dirty="0" smtClean="0">
                <a:solidFill>
                  <a:srgbClr val="000000"/>
                </a:solidFill>
              </a:rPr>
              <a:t>temperature.</a:t>
            </a:r>
            <a:endParaRPr lang="it-IT" sz="1800" b="0" dirty="0"/>
          </a:p>
        </p:txBody>
      </p:sp>
    </p:spTree>
    <p:extLst>
      <p:ext uri="{BB962C8B-B14F-4D97-AF65-F5344CB8AC3E}">
        <p14:creationId xmlns:p14="http://schemas.microsoft.com/office/powerpoint/2010/main" val="33179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916832"/>
            <a:ext cx="7520940" cy="41764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it-IT" sz="1800" b="0" dirty="0" err="1" smtClean="0"/>
              <a:t>This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technique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uses</a:t>
            </a:r>
            <a:r>
              <a:rPr lang="it-IT" sz="1800" b="0" dirty="0" smtClean="0"/>
              <a:t> </a:t>
            </a:r>
            <a:r>
              <a:rPr lang="it-IT" sz="1800" b="0" dirty="0" err="1" smtClean="0">
                <a:solidFill>
                  <a:srgbClr val="00B0F0"/>
                </a:solidFill>
              </a:rPr>
              <a:t>femtoseconds</a:t>
            </a:r>
            <a:r>
              <a:rPr lang="it-IT" sz="1800" b="0" dirty="0" smtClean="0">
                <a:solidFill>
                  <a:srgbClr val="00B0F0"/>
                </a:solidFill>
              </a:rPr>
              <a:t> (10</a:t>
            </a:r>
            <a:r>
              <a:rPr lang="it-IT" sz="1800" b="0" baseline="30000" dirty="0" smtClean="0">
                <a:solidFill>
                  <a:srgbClr val="00B0F0"/>
                </a:solidFill>
              </a:rPr>
              <a:t>-15</a:t>
            </a:r>
            <a:r>
              <a:rPr lang="it-IT" sz="1800" b="0" dirty="0" smtClean="0">
                <a:solidFill>
                  <a:srgbClr val="00B0F0"/>
                </a:solidFill>
              </a:rPr>
              <a:t>s)</a:t>
            </a:r>
            <a:r>
              <a:rPr lang="it-IT" sz="1800" b="0" dirty="0" smtClean="0"/>
              <a:t> laser to trigger an </a:t>
            </a:r>
            <a:r>
              <a:rPr lang="it-IT" sz="1800" b="0" dirty="0" err="1" smtClean="0"/>
              <a:t>optoelectronic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switch</a:t>
            </a:r>
            <a:r>
              <a:rPr lang="it-IT" sz="1800" b="0" dirty="0" smtClean="0"/>
              <a:t>. </a:t>
            </a:r>
            <a:r>
              <a:rPr lang="it-IT" sz="1800" b="0" dirty="0" err="1" smtClean="0"/>
              <a:t>As</a:t>
            </a:r>
            <a:r>
              <a:rPr lang="it-IT" sz="1800" b="0" dirty="0" smtClean="0"/>
              <a:t> a </a:t>
            </a:r>
            <a:r>
              <a:rPr lang="it-IT" sz="1800" b="0" dirty="0" err="1" smtClean="0"/>
              <a:t>result</a:t>
            </a:r>
            <a:r>
              <a:rPr lang="it-IT" sz="1800" b="0" dirty="0" smtClean="0"/>
              <a:t> of the ultra fast </a:t>
            </a:r>
            <a:r>
              <a:rPr lang="it-IT" sz="1800" b="0" dirty="0" err="1" smtClean="0"/>
              <a:t>polarization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induced</a:t>
            </a:r>
            <a:r>
              <a:rPr lang="it-IT" sz="1800" b="0" dirty="0" smtClean="0"/>
              <a:t> in the </a:t>
            </a:r>
            <a:r>
              <a:rPr lang="it-IT" sz="1800" b="0" dirty="0" err="1" smtClean="0"/>
              <a:t>switch</a:t>
            </a:r>
            <a:r>
              <a:rPr lang="it-IT" sz="1800" b="0" dirty="0" smtClean="0"/>
              <a:t>, a </a:t>
            </a:r>
            <a:r>
              <a:rPr lang="it-IT" sz="1800" b="0" dirty="0" err="1" smtClean="0"/>
              <a:t>bright</a:t>
            </a:r>
            <a:r>
              <a:rPr lang="it-IT" sz="1800" b="0" dirty="0" smtClean="0"/>
              <a:t> and short </a:t>
            </a:r>
            <a:r>
              <a:rPr lang="it-IT" sz="1800" b="0" dirty="0" err="1" smtClean="0"/>
              <a:t>infrared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pulse</a:t>
            </a:r>
            <a:r>
              <a:rPr lang="it-IT" sz="1800" b="0" dirty="0" smtClean="0"/>
              <a:t> of </a:t>
            </a:r>
            <a:r>
              <a:rPr lang="it-IT" sz="1800" b="0" dirty="0" err="1" smtClean="0"/>
              <a:t>radiation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is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emitted</a:t>
            </a:r>
            <a:r>
              <a:rPr lang="it-IT" sz="1800" b="0" dirty="0" smtClean="0"/>
              <a:t>.</a:t>
            </a:r>
          </a:p>
          <a:p>
            <a:pPr marL="0" indent="0">
              <a:lnSpc>
                <a:spcPct val="150000"/>
              </a:lnSpc>
            </a:pPr>
            <a:r>
              <a:rPr lang="it-IT" sz="1800" b="0" dirty="0" smtClean="0"/>
              <a:t>From the </a:t>
            </a:r>
            <a:r>
              <a:rPr lang="it-IT" sz="1800" b="0" dirty="0" err="1" smtClean="0"/>
              <a:t>reflection</a:t>
            </a:r>
            <a:r>
              <a:rPr lang="it-IT" sz="1800" b="0" dirty="0" smtClean="0"/>
              <a:t> of </a:t>
            </a:r>
            <a:r>
              <a:rPr lang="it-IT" sz="1800" b="0" dirty="0" err="1" smtClean="0"/>
              <a:t>such</a:t>
            </a:r>
            <a:r>
              <a:rPr lang="it-IT" sz="1800" b="0" dirty="0" smtClean="0"/>
              <a:t> a </a:t>
            </a:r>
            <a:r>
              <a:rPr lang="it-IT" sz="1800" b="0" dirty="0" err="1" smtClean="0"/>
              <a:t>pulse</a:t>
            </a:r>
            <a:r>
              <a:rPr lang="it-IT" sz="1800" b="0" dirty="0" smtClean="0"/>
              <a:t> on a </a:t>
            </a:r>
            <a:r>
              <a:rPr lang="it-IT" sz="1800" b="0" dirty="0" err="1" smtClean="0"/>
              <a:t>surface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is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possible</a:t>
            </a:r>
            <a:r>
              <a:rPr lang="it-IT" sz="1800" b="0" dirty="0" smtClean="0"/>
              <a:t> to </a:t>
            </a:r>
            <a:r>
              <a:rPr lang="it-IT" sz="1800" b="0" dirty="0" err="1" smtClean="0"/>
              <a:t>obtain</a:t>
            </a:r>
            <a:r>
              <a:rPr lang="it-IT" sz="1800" b="0" dirty="0" smtClean="0"/>
              <a:t> information </a:t>
            </a:r>
            <a:r>
              <a:rPr lang="it-IT" sz="1800" b="0" dirty="0" err="1" smtClean="0"/>
              <a:t>about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its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optical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constants</a:t>
            </a:r>
            <a:r>
              <a:rPr lang="it-IT" sz="1800" b="0" dirty="0" smtClean="0"/>
              <a:t>.</a:t>
            </a:r>
          </a:p>
          <a:p>
            <a:pPr marL="0" indent="0">
              <a:lnSpc>
                <a:spcPct val="150000"/>
              </a:lnSpc>
            </a:pPr>
            <a:r>
              <a:rPr lang="it-IT" sz="1800" b="0" dirty="0" smtClean="0"/>
              <a:t>The </a:t>
            </a:r>
            <a:r>
              <a:rPr lang="it-IT" sz="1800" b="0" dirty="0" err="1" smtClean="0"/>
              <a:t>complex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dielectric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constant</a:t>
            </a:r>
            <a:r>
              <a:rPr lang="it-IT" sz="1800" b="0" dirty="0" smtClean="0"/>
              <a:t> of water </a:t>
            </a:r>
            <a:r>
              <a:rPr lang="it-IT" sz="1800" b="0" dirty="0" err="1" smtClean="0"/>
              <a:t>has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been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studied</a:t>
            </a:r>
            <a:r>
              <a:rPr lang="it-IT" sz="1800" b="0" dirty="0" smtClean="0"/>
              <a:t> in the </a:t>
            </a:r>
            <a:r>
              <a:rPr lang="it-IT" sz="1800" b="0" dirty="0" err="1" smtClean="0"/>
              <a:t>range</a:t>
            </a:r>
            <a:r>
              <a:rPr lang="it-IT" sz="1800" b="0" dirty="0" smtClean="0"/>
              <a:t>  0,1 to </a:t>
            </a:r>
            <a:r>
              <a:rPr lang="it-IT" sz="1800" b="0" dirty="0" err="1" smtClean="0"/>
              <a:t>about</a:t>
            </a:r>
            <a:r>
              <a:rPr lang="it-IT" sz="1800" b="0" dirty="0" smtClean="0"/>
              <a:t> 2 </a:t>
            </a:r>
            <a:r>
              <a:rPr lang="it-IT" sz="1800" b="0" dirty="0" err="1" smtClean="0"/>
              <a:t>THz</a:t>
            </a:r>
            <a:r>
              <a:rPr lang="it-IT" sz="1800" b="0" dirty="0"/>
              <a:t> </a:t>
            </a:r>
            <a:r>
              <a:rPr lang="it-IT" sz="1800" b="0" dirty="0" err="1" smtClean="0"/>
              <a:t>as</a:t>
            </a:r>
            <a:r>
              <a:rPr lang="it-IT" sz="1800" b="0" dirty="0" smtClean="0"/>
              <a:t> a </a:t>
            </a:r>
            <a:r>
              <a:rPr lang="it-IT" sz="1800" b="0" dirty="0" err="1" smtClean="0"/>
              <a:t>function</a:t>
            </a:r>
            <a:r>
              <a:rPr lang="it-IT" sz="1800" b="0" dirty="0" smtClean="0"/>
              <a:t> of the temperature and </a:t>
            </a:r>
          </a:p>
          <a:p>
            <a:pPr marL="0" indent="0">
              <a:lnSpc>
                <a:spcPct val="150000"/>
              </a:lnSpc>
            </a:pPr>
            <a:r>
              <a:rPr lang="it-IT" sz="1800" dirty="0" err="1" smtClean="0"/>
              <a:t>It</a:t>
            </a:r>
            <a:r>
              <a:rPr lang="it-IT" sz="1800" dirty="0" smtClean="0"/>
              <a:t> </a:t>
            </a:r>
            <a:r>
              <a:rPr lang="it-IT" sz="1800" dirty="0" err="1" smtClean="0"/>
              <a:t>has</a:t>
            </a:r>
            <a:r>
              <a:rPr lang="it-IT" sz="1800" dirty="0" smtClean="0"/>
              <a:t> </a:t>
            </a:r>
            <a:r>
              <a:rPr lang="it-IT" sz="1800" dirty="0" err="1" smtClean="0"/>
              <a:t>been</a:t>
            </a:r>
            <a:r>
              <a:rPr lang="it-IT" sz="1800" dirty="0" smtClean="0"/>
              <a:t> </a:t>
            </a:r>
            <a:r>
              <a:rPr lang="it-IT" sz="1800" dirty="0" err="1" smtClean="0"/>
              <a:t>found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 </a:t>
            </a:r>
            <a:r>
              <a:rPr lang="it-IT" sz="1800" b="0" dirty="0" err="1" smtClean="0"/>
              <a:t>there</a:t>
            </a:r>
            <a:r>
              <a:rPr lang="it-IT" sz="1800" b="0" dirty="0" smtClean="0"/>
              <a:t> are </a:t>
            </a:r>
            <a:r>
              <a:rPr lang="it-IT" sz="1800" b="0" dirty="0" err="1" smtClean="0">
                <a:solidFill>
                  <a:srgbClr val="00B0F0"/>
                </a:solidFill>
              </a:rPr>
              <a:t>two</a:t>
            </a:r>
            <a:r>
              <a:rPr lang="it-IT" sz="1800" b="0" dirty="0" smtClean="0">
                <a:solidFill>
                  <a:srgbClr val="00B0F0"/>
                </a:solidFill>
              </a:rPr>
              <a:t> </a:t>
            </a:r>
            <a:r>
              <a:rPr lang="it-IT" sz="1800" b="0" dirty="0" err="1" smtClean="0">
                <a:solidFill>
                  <a:srgbClr val="00B0F0"/>
                </a:solidFill>
              </a:rPr>
              <a:t>relaxation</a:t>
            </a:r>
            <a:r>
              <a:rPr lang="it-IT" sz="1800" b="0" dirty="0" smtClean="0">
                <a:solidFill>
                  <a:srgbClr val="00B0F0"/>
                </a:solidFill>
              </a:rPr>
              <a:t> </a:t>
            </a:r>
            <a:r>
              <a:rPr lang="it-IT" sz="1800" b="0" dirty="0" err="1" smtClean="0">
                <a:solidFill>
                  <a:srgbClr val="00B0F0"/>
                </a:solidFill>
              </a:rPr>
              <a:t>times</a:t>
            </a:r>
            <a:r>
              <a:rPr lang="it-IT" sz="1800" b="0" dirty="0" smtClean="0">
                <a:solidFill>
                  <a:srgbClr val="00B0F0"/>
                </a:solidFill>
              </a:rPr>
              <a:t> </a:t>
            </a:r>
            <a:r>
              <a:rPr lang="it-IT" sz="1800" b="0" dirty="0" err="1" smtClean="0">
                <a:solidFill>
                  <a:srgbClr val="00B0F0"/>
                </a:solidFill>
              </a:rPr>
              <a:t>which</a:t>
            </a:r>
            <a:r>
              <a:rPr lang="it-IT" sz="1800" b="0" dirty="0" smtClean="0">
                <a:solidFill>
                  <a:srgbClr val="00B0F0"/>
                </a:solidFill>
              </a:rPr>
              <a:t> </a:t>
            </a:r>
            <a:r>
              <a:rPr lang="it-IT" sz="1800" b="0" dirty="0" err="1" smtClean="0">
                <a:solidFill>
                  <a:srgbClr val="00B0F0"/>
                </a:solidFill>
              </a:rPr>
              <a:t>describes</a:t>
            </a:r>
            <a:r>
              <a:rPr lang="it-IT" sz="1800" b="0" dirty="0" smtClean="0">
                <a:solidFill>
                  <a:srgbClr val="00B0F0"/>
                </a:solidFill>
              </a:rPr>
              <a:t> the </a:t>
            </a:r>
            <a:r>
              <a:rPr lang="it-IT" sz="1800" b="0" dirty="0" err="1" smtClean="0">
                <a:solidFill>
                  <a:srgbClr val="00B0F0"/>
                </a:solidFill>
              </a:rPr>
              <a:t>behaviour</a:t>
            </a:r>
            <a:r>
              <a:rPr lang="it-IT" sz="1800" b="0" dirty="0" smtClean="0">
                <a:solidFill>
                  <a:srgbClr val="00B0F0"/>
                </a:solidFill>
              </a:rPr>
              <a:t> of </a:t>
            </a:r>
            <a:r>
              <a:rPr lang="it-IT" sz="1800" b="0" dirty="0" err="1" smtClean="0">
                <a:solidFill>
                  <a:srgbClr val="00B0F0"/>
                </a:solidFill>
              </a:rPr>
              <a:t>liquid</a:t>
            </a:r>
            <a:r>
              <a:rPr lang="it-IT" sz="1800" b="0" dirty="0" smtClean="0">
                <a:solidFill>
                  <a:srgbClr val="00B0F0"/>
                </a:solidFill>
              </a:rPr>
              <a:t> water</a:t>
            </a:r>
            <a:r>
              <a:rPr lang="it-IT" sz="1800" b="0" dirty="0" smtClean="0"/>
              <a:t>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THz</a:t>
            </a:r>
            <a:r>
              <a:rPr lang="it-IT" dirty="0" smtClean="0"/>
              <a:t> time-domain </a:t>
            </a:r>
            <a:r>
              <a:rPr lang="it-IT" dirty="0" err="1" smtClean="0"/>
              <a:t>spectroscopy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852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722544"/>
                <a:ext cx="7520940" cy="3579849"/>
              </a:xfrm>
            </p:spPr>
            <p:txBody>
              <a:bodyPr>
                <a:normAutofit fontScale="85000" lnSpcReduction="20000"/>
              </a:bodyPr>
              <a:lstStyle/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endParaRPr lang="it-IT" dirty="0" smtClean="0"/>
              </a:p>
              <a:p>
                <a:r>
                  <a:rPr lang="it-IT" sz="2400" b="0" dirty="0" smtClean="0"/>
                  <a:t>Liquid water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it-IT" sz="2400" b="0" i="1" smtClean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it-IT" sz="2400" b="0" dirty="0" smtClean="0"/>
                  <a:t>=10 </a:t>
                </a:r>
                <a:r>
                  <a:rPr lang="it-IT" sz="2400" b="0" dirty="0" err="1" smtClean="0"/>
                  <a:t>ps</a:t>
                </a:r>
                <a:r>
                  <a:rPr lang="it-IT" sz="2400" b="0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it-IT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2400" b="0" dirty="0" smtClean="0"/>
                  <a:t>=147 </a:t>
                </a:r>
                <a:r>
                  <a:rPr lang="it-IT" sz="2400" b="0" dirty="0" err="1" smtClean="0"/>
                  <a:t>fs</a:t>
                </a:r>
                <a:endParaRPr lang="it-IT" sz="2400" b="0" dirty="0" smtClean="0"/>
              </a:p>
              <a:p>
                <a:endParaRPr lang="it-IT" sz="1900" b="0" dirty="0" smtClean="0"/>
              </a:p>
              <a:p>
                <a:pPr lvl="0"/>
                <a:r>
                  <a:rPr lang="it-IT" sz="2400" b="0" dirty="0" smtClean="0">
                    <a:solidFill>
                      <a:srgbClr val="0070C0"/>
                    </a:solidFill>
                  </a:rPr>
                  <a:t>free </a:t>
                </a:r>
                <a:r>
                  <a:rPr lang="it-IT" sz="2400" b="0" dirty="0">
                    <a:solidFill>
                      <a:srgbClr val="0070C0"/>
                    </a:solidFill>
                  </a:rPr>
                  <a:t>rotator </a:t>
                </a:r>
                <a14:m>
                  <m:oMath xmlns:m="http://schemas.openxmlformats.org/officeDocument/2006/math">
                    <m:r>
                      <a:rPr lang="it-IT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                           </m:t>
                    </m:r>
                    <m:sSub>
                      <m:sSubPr>
                        <m:ctrlPr>
                          <a:rPr lang="it-IT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it-IT" sz="2400" b="0" i="1" smtClean="0">
                            <a:latin typeface="Cambria Math"/>
                          </a:rPr>
                          <m:t>𝑓𝑟𝑒𝑒</m:t>
                        </m:r>
                      </m:sub>
                    </m:sSub>
                  </m:oMath>
                </a14:m>
                <a:r>
                  <a:rPr lang="it-IT" sz="2200" b="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2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2200" b="0" i="1" dirty="0" smtClean="0">
                            <a:latin typeface="Cambria Math"/>
                          </a:rPr>
                          <m:t>2</m:t>
                        </m:r>
                        <m:r>
                          <a:rPr lang="it-IT" sz="2200" b="0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it-IT" sz="2200" b="0" i="1" dirty="0" smtClean="0">
                            <a:latin typeface="Cambria Math"/>
                          </a:rPr>
                          <m:t>9</m:t>
                        </m:r>
                      </m:den>
                    </m:f>
                    <m:rad>
                      <m:radPr>
                        <m:degHide m:val="on"/>
                        <m:ctrlPr>
                          <a:rPr lang="it-IT" sz="2200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t-IT" sz="22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sz="2200" b="0" i="1" dirty="0" smtClean="0">
                                <a:latin typeface="Cambria Math"/>
                              </a:rPr>
                              <m:t>𝐼</m:t>
                            </m:r>
                          </m:num>
                          <m:den>
                            <m:r>
                              <a:rPr lang="it-IT" sz="2200" b="0" i="1" dirty="0" smtClean="0">
                                <a:latin typeface="Cambria Math"/>
                              </a:rPr>
                              <m:t>𝐾𝑇</m:t>
                            </m:r>
                          </m:den>
                        </m:f>
                      </m:e>
                    </m:rad>
                    <m:r>
                      <a:rPr lang="it-IT" sz="2200" b="0" i="1" dirty="0" smtClean="0">
                        <a:latin typeface="Cambria Math"/>
                        <a:ea typeface="Cambria Math"/>
                      </a:rPr>
                      <m:t>≈100</m:t>
                    </m:r>
                    <m:r>
                      <a:rPr lang="it-IT" sz="2200" b="0" i="1" dirty="0" smtClean="0">
                        <a:latin typeface="Cambria Math"/>
                        <a:ea typeface="Cambria Math"/>
                      </a:rPr>
                      <m:t>𝑓𝑠</m:t>
                    </m:r>
                  </m:oMath>
                </a14:m>
                <a:endParaRPr lang="it-IT" sz="2200" b="0" dirty="0" smtClean="0">
                  <a:ea typeface="Cambria Math"/>
                </a:endParaRPr>
              </a:p>
              <a:p>
                <a:endParaRPr lang="it-IT" b="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it-IT" sz="2400" b="0" i="1" smtClean="0">
                        <a:latin typeface="Cambria Math"/>
                        <a:ea typeface="Cambria Math"/>
                      </a:rPr>
                      <m:t>≈100</m:t>
                    </m:r>
                  </m:oMath>
                </a14:m>
                <a:endParaRPr lang="it-IT" sz="2400" b="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722544"/>
                <a:ext cx="7520940" cy="3579849"/>
              </a:xfrm>
              <a:blipFill rotWithShape="1">
                <a:blip r:embed="rId3"/>
                <a:stretch>
                  <a:fillRect l="-8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1619672" y="650450"/>
                <a:ext cx="5544616" cy="809773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sz="32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t-IT" sz="32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</m:oMath>
                </a14:m>
                <a:r>
                  <a:rPr lang="it-IT" sz="3200" dirty="0" smtClean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it-IT" sz="320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𝜔</m:t>
                    </m:r>
                    <m:r>
                      <a:rPr lang="it-IT" sz="32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)=</m:t>
                    </m:r>
                    <m:sSub>
                      <m:sSubPr>
                        <m:ctrlPr>
                          <a:rPr lang="it-IT" sz="3200" b="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3200" b="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it-IT" sz="3200" b="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it-IT" sz="32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it-IT" sz="3200" b="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3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3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it-IT" sz="3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it-IT" sz="3200" b="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3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3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it-IT" sz="3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num>
                      <m:den>
                        <m:r>
                          <a:rPr lang="it-IT" sz="3200" b="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1+</m:t>
                        </m:r>
                        <m:r>
                          <a:rPr lang="it-IT" sz="3200" b="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it-IT" sz="3200" b="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  <m:sSub>
                          <m:sSubPr>
                            <m:ctrlPr>
                              <a:rPr lang="it-IT" sz="3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3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it-IT" sz="3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3200" dirty="0" smtClean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2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320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20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it-IT" sz="3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it-IT" sz="32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3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it-IT" sz="3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</m:sSub>
                      </m:num>
                      <m:den>
                        <m:r>
                          <a:rPr lang="it-IT" sz="32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it-IT" sz="32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it-IT" sz="3200" b="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  <m:sSub>
                          <m:sSubPr>
                            <m:ctrlPr>
                              <a:rPr lang="it-IT" sz="3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3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it-IT" sz="3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650450"/>
                <a:ext cx="5544616" cy="809773"/>
              </a:xfrm>
              <a:prstGeom prst="rect">
                <a:avLst/>
              </a:prstGeom>
              <a:blipFill rotWithShape="1">
                <a:blip r:embed="rId4"/>
                <a:stretch>
                  <a:fillRect t="-1493" b="-3731"/>
                </a:stretch>
              </a:blipFill>
              <a:ln w="31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>
          <a:xfrm>
            <a:off x="5652120" y="1537878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d</a:t>
            </a:r>
            <a:r>
              <a:rPr lang="it-IT" dirty="0" smtClean="0">
                <a:solidFill>
                  <a:schemeClr val="tx2"/>
                </a:solidFill>
              </a:rPr>
              <a:t>ouble </a:t>
            </a:r>
            <a:r>
              <a:rPr lang="it-IT" dirty="0" err="1">
                <a:solidFill>
                  <a:schemeClr val="tx2"/>
                </a:solidFill>
              </a:rPr>
              <a:t>D</a:t>
            </a:r>
            <a:r>
              <a:rPr lang="it-IT" dirty="0" err="1" smtClean="0">
                <a:solidFill>
                  <a:schemeClr val="tx2"/>
                </a:solidFill>
              </a:rPr>
              <a:t>ebye</a:t>
            </a:r>
            <a:r>
              <a:rPr lang="it-IT" dirty="0" smtClean="0">
                <a:solidFill>
                  <a:schemeClr val="tx2"/>
                </a:solidFill>
              </a:rPr>
              <a:t> model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52728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basic</a:t>
            </a:r>
            <a:r>
              <a:rPr lang="it-IT" dirty="0" smtClean="0"/>
              <a:t> idea</a:t>
            </a:r>
            <a:endParaRPr lang="it-IT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6956139" cy="182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6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99592" y="1916832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The </a:t>
            </a:r>
            <a:r>
              <a:rPr lang="it-IT" dirty="0" err="1" smtClean="0"/>
              <a:t>description</a:t>
            </a:r>
            <a:r>
              <a:rPr lang="it-IT" dirty="0" smtClean="0"/>
              <a:t> of the </a:t>
            </a:r>
            <a:r>
              <a:rPr lang="it-IT" dirty="0" err="1" smtClean="0"/>
              <a:t>condensed</a:t>
            </a:r>
            <a:r>
              <a:rPr lang="it-IT" dirty="0" smtClean="0"/>
              <a:t> </a:t>
            </a:r>
            <a:r>
              <a:rPr lang="it-IT" dirty="0" err="1" smtClean="0"/>
              <a:t>matter</a:t>
            </a:r>
            <a:r>
              <a:rPr lang="it-IT" dirty="0" smtClean="0"/>
              <a:t> </a:t>
            </a:r>
            <a:r>
              <a:rPr lang="it-IT" dirty="0" err="1" smtClean="0"/>
              <a:t>deriving</a:t>
            </a:r>
            <a:r>
              <a:rPr lang="it-IT" dirty="0" smtClean="0"/>
              <a:t> from the </a:t>
            </a:r>
            <a:r>
              <a:rPr lang="it-IT" dirty="0" err="1" smtClean="0"/>
              <a:t>interactions</a:t>
            </a:r>
            <a:r>
              <a:rPr lang="it-IT" dirty="0" smtClean="0"/>
              <a:t>:</a:t>
            </a:r>
          </a:p>
          <a:p>
            <a:r>
              <a:rPr lang="it-IT" dirty="0" err="1" smtClean="0"/>
              <a:t>among</a:t>
            </a:r>
            <a:r>
              <a:rPr lang="it-IT" dirty="0" smtClean="0"/>
              <a:t> the </a:t>
            </a:r>
            <a:r>
              <a:rPr lang="it-IT" dirty="0" err="1" smtClean="0"/>
              <a:t>components</a:t>
            </a:r>
            <a:r>
              <a:rPr lang="it-IT" dirty="0" smtClean="0"/>
              <a:t> of the </a:t>
            </a:r>
            <a:r>
              <a:rPr lang="it-IT" dirty="0" err="1" smtClean="0"/>
              <a:t>system</a:t>
            </a:r>
            <a:endParaRPr lang="it-IT" dirty="0" smtClean="0"/>
          </a:p>
          <a:p>
            <a:r>
              <a:rPr lang="it-IT" dirty="0" err="1" smtClean="0"/>
              <a:t>between</a:t>
            </a:r>
            <a:r>
              <a:rPr lang="it-IT" dirty="0" smtClean="0"/>
              <a:t> the </a:t>
            </a:r>
            <a:r>
              <a:rPr lang="it-IT" dirty="0" err="1" smtClean="0"/>
              <a:t>particles</a:t>
            </a:r>
            <a:r>
              <a:rPr lang="it-IT" dirty="0" smtClean="0"/>
              <a:t> and the (</a:t>
            </a:r>
            <a:r>
              <a:rPr lang="it-IT" dirty="0" err="1" smtClean="0"/>
              <a:t>ever</a:t>
            </a:r>
            <a:r>
              <a:rPr lang="it-IT" dirty="0" smtClean="0"/>
              <a:t> –</a:t>
            </a:r>
            <a:r>
              <a:rPr lang="it-IT" dirty="0" err="1" smtClean="0"/>
              <a:t>present</a:t>
            </a:r>
            <a:r>
              <a:rPr lang="it-IT" dirty="0" smtClean="0"/>
              <a:t>) </a:t>
            </a:r>
            <a:r>
              <a:rPr lang="it-IT" dirty="0" err="1" smtClean="0"/>
              <a:t>electromagnetic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 err="1" smtClean="0"/>
              <a:t>doesn’t</a:t>
            </a:r>
            <a:r>
              <a:rPr lang="it-IT" dirty="0" smtClean="0"/>
              <a:t> include </a:t>
            </a:r>
            <a:r>
              <a:rPr lang="it-IT" dirty="0" err="1" smtClean="0"/>
              <a:t>only</a:t>
            </a:r>
            <a:r>
              <a:rPr lang="it-IT" dirty="0" smtClean="0"/>
              <a:t> the </a:t>
            </a:r>
            <a:r>
              <a:rPr lang="it-IT" b="1" dirty="0" smtClean="0"/>
              <a:t>time-</a:t>
            </a:r>
            <a:r>
              <a:rPr lang="it-IT" b="1" dirty="0" err="1" smtClean="0"/>
              <a:t>independent</a:t>
            </a:r>
            <a:r>
              <a:rPr lang="it-IT" dirty="0" smtClean="0"/>
              <a:t> </a:t>
            </a:r>
            <a:r>
              <a:rPr lang="it-IT" dirty="0" err="1" smtClean="0"/>
              <a:t>electrostatic</a:t>
            </a:r>
            <a:r>
              <a:rPr lang="it-IT" dirty="0" smtClean="0"/>
              <a:t> </a:t>
            </a:r>
            <a:r>
              <a:rPr lang="it-IT" dirty="0" err="1" smtClean="0"/>
              <a:t>forces</a:t>
            </a:r>
            <a:r>
              <a:rPr lang="it-IT" dirty="0" smtClean="0"/>
              <a:t> ( </a:t>
            </a:r>
            <a:r>
              <a:rPr lang="it-IT" dirty="0" err="1" smtClean="0"/>
              <a:t>ionic</a:t>
            </a:r>
            <a:r>
              <a:rPr lang="it-IT" dirty="0" smtClean="0"/>
              <a:t>, </a:t>
            </a:r>
            <a:r>
              <a:rPr lang="it-IT" dirty="0" err="1" smtClean="0"/>
              <a:t>covalent</a:t>
            </a:r>
            <a:r>
              <a:rPr lang="it-IT" dirty="0" smtClean="0"/>
              <a:t> and </a:t>
            </a:r>
            <a:r>
              <a:rPr lang="it-IT" dirty="0" err="1" smtClean="0"/>
              <a:t>hydrogen</a:t>
            </a:r>
            <a:r>
              <a:rPr lang="it-IT" dirty="0" smtClean="0"/>
              <a:t> bonds)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account for the </a:t>
            </a:r>
            <a:r>
              <a:rPr lang="it-IT" b="1" dirty="0" err="1" smtClean="0"/>
              <a:t>dynamics</a:t>
            </a:r>
            <a:r>
              <a:rPr lang="it-IT" dirty="0" smtClean="0"/>
              <a:t> of the </a:t>
            </a:r>
            <a:r>
              <a:rPr lang="it-IT" dirty="0" err="1" smtClean="0"/>
              <a:t>system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do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smtClean="0"/>
              <a:t>come </a:t>
            </a:r>
            <a:r>
              <a:rPr lang="it-IT" dirty="0" smtClean="0"/>
              <a:t>to </a:t>
            </a:r>
            <a:r>
              <a:rPr lang="it-IT" dirty="0" err="1" smtClean="0"/>
              <a:t>such</a:t>
            </a:r>
            <a:r>
              <a:rPr lang="it-IT" dirty="0" smtClean="0"/>
              <a:t> a </a:t>
            </a:r>
            <a:r>
              <a:rPr lang="it-IT" dirty="0" err="1" smtClean="0"/>
              <a:t>claim</a:t>
            </a:r>
            <a:r>
              <a:rPr lang="it-IT" dirty="0" smtClean="0"/>
              <a:t> ?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5482098"/>
            <a:ext cx="8055410" cy="923330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dynamic</a:t>
            </a:r>
            <a:r>
              <a:rPr lang="it-IT" dirty="0" smtClean="0"/>
              <a:t> </a:t>
            </a:r>
            <a:r>
              <a:rPr lang="it-IT" dirty="0" err="1" smtClean="0"/>
              <a:t>evolution</a:t>
            </a:r>
            <a:r>
              <a:rPr lang="it-IT" dirty="0" smtClean="0"/>
              <a:t> of the </a:t>
            </a:r>
            <a:r>
              <a:rPr lang="it-IT" dirty="0" err="1" smtClean="0"/>
              <a:t>system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obtained</a:t>
            </a:r>
            <a:r>
              <a:rPr lang="it-IT" dirty="0" smtClean="0"/>
              <a:t> by </a:t>
            </a:r>
            <a:r>
              <a:rPr lang="it-IT" dirty="0" err="1" smtClean="0"/>
              <a:t>coupling</a:t>
            </a:r>
            <a:r>
              <a:rPr lang="it-IT" dirty="0" smtClean="0"/>
              <a:t> the </a:t>
            </a:r>
            <a:r>
              <a:rPr lang="it-IT" dirty="0" err="1" smtClean="0"/>
              <a:t>Schroedinger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equation</a:t>
            </a:r>
            <a:r>
              <a:rPr lang="it-IT" dirty="0" smtClean="0"/>
              <a:t> to  the Maxwell </a:t>
            </a:r>
            <a:r>
              <a:rPr lang="it-IT" dirty="0" err="1" smtClean="0"/>
              <a:t>equation</a:t>
            </a:r>
            <a:r>
              <a:rPr lang="it-IT" dirty="0" smtClean="0"/>
              <a:t> </a:t>
            </a:r>
            <a:r>
              <a:rPr lang="it-IT" dirty="0" err="1" smtClean="0"/>
              <a:t>instead</a:t>
            </a:r>
            <a:r>
              <a:rPr lang="it-IT" dirty="0" smtClean="0"/>
              <a:t> of </a:t>
            </a:r>
            <a:r>
              <a:rPr lang="it-IT" dirty="0" err="1" smtClean="0"/>
              <a:t>solving</a:t>
            </a:r>
            <a:r>
              <a:rPr lang="it-IT" dirty="0" smtClean="0"/>
              <a:t> a </a:t>
            </a:r>
            <a:r>
              <a:rPr lang="it-IT" dirty="0" err="1" smtClean="0"/>
              <a:t>system</a:t>
            </a:r>
            <a:r>
              <a:rPr lang="it-IT" dirty="0" smtClean="0"/>
              <a:t> of </a:t>
            </a:r>
            <a:r>
              <a:rPr lang="it-IT" dirty="0" err="1" smtClean="0"/>
              <a:t>static</a:t>
            </a:r>
            <a:r>
              <a:rPr lang="it-IT" dirty="0" smtClean="0"/>
              <a:t> </a:t>
            </a:r>
            <a:r>
              <a:rPr lang="it-IT" dirty="0" err="1" smtClean="0"/>
              <a:t>equations</a:t>
            </a:r>
            <a:endParaRPr lang="it-IT" dirty="0" smtClean="0"/>
          </a:p>
          <a:p>
            <a:r>
              <a:rPr lang="it-IT" dirty="0" smtClean="0"/>
              <a:t> </a:t>
            </a:r>
            <a:r>
              <a:rPr lang="it-IT" i="1" dirty="0" smtClean="0"/>
              <a:t>á la </a:t>
            </a:r>
            <a:r>
              <a:rPr lang="it-IT" dirty="0" err="1" smtClean="0"/>
              <a:t>Poisson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585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73996" y="2420888"/>
            <a:ext cx="7408333" cy="100811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9600" dirty="0" smtClean="0"/>
              <a:t>The complete description of condensed </a:t>
            </a:r>
            <a:r>
              <a:rPr lang="en-GB" sz="9600" dirty="0" smtClean="0"/>
              <a:t>matter in terms of Quantum Electro Dynamics</a:t>
            </a:r>
            <a:endParaRPr lang="en-GB" sz="96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		</a:t>
            </a:r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87824" y="3491395"/>
            <a:ext cx="3180679" cy="523220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particles + </a:t>
            </a:r>
            <a:r>
              <a:rPr lang="en-GB" sz="2800" dirty="0" err="1" smtClean="0"/>
              <a:t>em</a:t>
            </a:r>
            <a:r>
              <a:rPr lang="en-GB" sz="2800" dirty="0" smtClean="0"/>
              <a:t> fields</a:t>
            </a:r>
            <a:endParaRPr lang="en-GB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4221087"/>
            <a:ext cx="79512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leads to the appearance of a ground state whose energy is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lower than the energy of the  ground state calculated for an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ensemble of non-interacting </a:t>
            </a:r>
            <a:r>
              <a:rPr lang="en-GB" sz="2400" dirty="0" smtClean="0">
                <a:solidFill>
                  <a:schemeClr val="tx2"/>
                </a:solidFill>
              </a:rPr>
              <a:t>particles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0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41288"/>
            <a:ext cx="6499225" cy="657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268760"/>
            <a:ext cx="7520940" cy="331236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b="0" dirty="0" smtClean="0"/>
              <a:t>These interactions </a:t>
            </a:r>
            <a:r>
              <a:rPr lang="en-GB" sz="1800" b="0" dirty="0"/>
              <a:t>induce long-range forces which are responsible for the existence of the condensed state. </a:t>
            </a:r>
            <a:endParaRPr lang="en-GB" sz="1800" b="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sz="1800" b="0" dirty="0" smtClean="0"/>
              <a:t>The </a:t>
            </a:r>
            <a:r>
              <a:rPr lang="en-GB" sz="1800" b="0" dirty="0"/>
              <a:t>short-range static attractions come into play only after the molecules have been brought sufficiently close together by the attraction of the long-range </a:t>
            </a:r>
            <a:r>
              <a:rPr lang="en-GB" sz="1800" b="0" dirty="0" smtClean="0"/>
              <a:t>force (dynamical formation of condensed state of matter).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smtClean="0"/>
              <a:t>The number of particles “collapsed” in the collective ground state (which we’ll call coherent) is fixed by the temperature.</a:t>
            </a:r>
            <a:endParaRPr lang="en-GB" sz="1800" b="0" dirty="0" smtClean="0"/>
          </a:p>
          <a:p>
            <a:pPr marL="0" indent="0">
              <a:lnSpc>
                <a:spcPct val="150000"/>
              </a:lnSpc>
              <a:buNone/>
            </a:pPr>
            <a:endParaRPr lang="it-IT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2483768" y="4941168"/>
                <a:ext cx="3528392" cy="646331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31B6FD"/>
                  </a:buClr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it-IT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it-IT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it-IT" sz="3600" dirty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3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it-IT" sz="3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𝑛𝑐</m:t>
                        </m:r>
                      </m:sub>
                    </m:sSub>
                  </m:oMath>
                </a14:m>
                <a:r>
                  <a:rPr lang="it-IT" sz="3600" dirty="0">
                    <a:solidFill>
                      <a:schemeClr val="bg1"/>
                    </a:solidFill>
                  </a:rPr>
                  <a:t>(T)=1</a:t>
                </a: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941168"/>
                <a:ext cx="3528392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2963" b="-3333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5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83568" y="2204864"/>
            <a:ext cx="3888432" cy="410445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 smtClean="0"/>
              <a:t>the </a:t>
            </a:r>
            <a:r>
              <a:rPr lang="en-US" dirty="0"/>
              <a:t>calculated electronic ground state of the water molecules has a </a:t>
            </a:r>
            <a:r>
              <a:rPr lang="en-US" dirty="0" smtClean="0"/>
              <a:t>smooth structure </a:t>
            </a:r>
            <a:r>
              <a:rPr lang="en-US" dirty="0"/>
              <a:t>without the lone-pairs (highly directional charge densities) required for H-bonds. This makes it very hard to justify the existence of water molecules arranged in long-lived </a:t>
            </a:r>
            <a:r>
              <a:rPr lang="en-US" dirty="0" smtClean="0"/>
              <a:t>( ≈ 10</a:t>
            </a:r>
            <a:r>
              <a:rPr lang="en-US" baseline="30000" dirty="0" smtClean="0"/>
              <a:t>-15</a:t>
            </a:r>
            <a:r>
              <a:rPr lang="en-US" dirty="0" smtClean="0"/>
              <a:t> s) hexagonal configuration.</a:t>
            </a:r>
          </a:p>
          <a:p>
            <a:pPr algn="just">
              <a:lnSpc>
                <a:spcPct val="160000"/>
              </a:lnSpc>
            </a:pPr>
            <a:r>
              <a:rPr lang="en-US" dirty="0" smtClean="0"/>
              <a:t>Hydrogen </a:t>
            </a:r>
            <a:r>
              <a:rPr lang="en-US" dirty="0"/>
              <a:t>bonds are described in terms of an electrostatic attraction in a </a:t>
            </a:r>
            <a:r>
              <a:rPr lang="en-US" b="1" dirty="0"/>
              <a:t>highly mobile </a:t>
            </a:r>
            <a:r>
              <a:rPr lang="en-US" b="1" dirty="0" smtClean="0"/>
              <a:t>environment</a:t>
            </a:r>
            <a:endParaRPr lang="it-IT" b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Autofit/>
          </a:bodyPr>
          <a:lstStyle/>
          <a:p>
            <a:r>
              <a:rPr lang="it-IT" sz="3200" dirty="0" err="1" smtClean="0"/>
              <a:t>Why</a:t>
            </a:r>
            <a:r>
              <a:rPr lang="it-IT" sz="3200" dirty="0" smtClean="0"/>
              <a:t> the </a:t>
            </a:r>
            <a:r>
              <a:rPr lang="it-IT" sz="3200" dirty="0" err="1" smtClean="0"/>
              <a:t>heuristic</a:t>
            </a:r>
            <a:r>
              <a:rPr lang="it-IT" sz="3200" dirty="0" smtClean="0"/>
              <a:t> </a:t>
            </a:r>
            <a:r>
              <a:rPr lang="it-IT" sz="3200" dirty="0"/>
              <a:t>model </a:t>
            </a:r>
            <a:r>
              <a:rPr lang="it-IT" sz="3200" dirty="0" smtClean="0"/>
              <a:t>of </a:t>
            </a:r>
            <a:r>
              <a:rPr lang="it-IT" sz="3200" dirty="0" err="1" smtClean="0"/>
              <a:t>tetrahedral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 H-</a:t>
            </a:r>
            <a:r>
              <a:rPr lang="it-IT" sz="3200" dirty="0" err="1" smtClean="0"/>
              <a:t>bonded</a:t>
            </a:r>
            <a:r>
              <a:rPr lang="it-IT" sz="3200" dirty="0" smtClean="0"/>
              <a:t> </a:t>
            </a:r>
            <a:r>
              <a:rPr lang="it-IT" sz="3200" dirty="0" err="1" smtClean="0"/>
              <a:t>molecules</a:t>
            </a:r>
            <a:r>
              <a:rPr lang="it-IT" sz="3200" dirty="0" smtClean="0"/>
              <a:t> </a:t>
            </a:r>
            <a:r>
              <a:rPr lang="it-IT" sz="3200" dirty="0" err="1" smtClean="0"/>
              <a:t>doesn’t</a:t>
            </a:r>
            <a:r>
              <a:rPr lang="it-IT" sz="3200" dirty="0" smtClean="0"/>
              <a:t> </a:t>
            </a:r>
            <a:r>
              <a:rPr lang="it-IT" sz="3200" dirty="0" err="1" smtClean="0"/>
              <a:t>fit</a:t>
            </a:r>
            <a:r>
              <a:rPr lang="it-IT" sz="3200" dirty="0" smtClean="0"/>
              <a:t>?</a:t>
            </a: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375">
            <a:off x="5143281" y="2823532"/>
            <a:ext cx="3669648" cy="25439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724128" y="5513453"/>
            <a:ext cx="2579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electron cloud of the water molecule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109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/>
              <p:cNvSpPr>
                <a:spLocks noGrp="1"/>
              </p:cNvSpPr>
              <p:nvPr>
                <p:ph idx="1"/>
              </p:nvPr>
            </p:nvSpPr>
            <p:spPr>
              <a:xfrm>
                <a:off x="611561" y="2348880"/>
                <a:ext cx="4032447" cy="4248471"/>
              </a:xfrm>
            </p:spPr>
            <p:txBody>
              <a:bodyPr>
                <a:normAutofit fontScale="32500" lnSpcReduction="20000"/>
              </a:bodyPr>
              <a:lstStyle/>
              <a:p>
                <a:pPr lvl="0" algn="just">
                  <a:lnSpc>
                    <a:spcPct val="160000"/>
                  </a:lnSpc>
                  <a:buClr>
                    <a:srgbClr val="31B6FD"/>
                  </a:buClr>
                </a:pPr>
                <a:r>
                  <a:rPr lang="en-US" sz="4300" dirty="0" smtClean="0">
                    <a:solidFill>
                      <a:srgbClr val="073E87"/>
                    </a:solidFill>
                  </a:rPr>
                  <a:t> </a:t>
                </a:r>
                <a:r>
                  <a:rPr lang="en-US" sz="4300" u="sng" dirty="0">
                    <a:solidFill>
                      <a:srgbClr val="073E87"/>
                    </a:solidFill>
                  </a:rPr>
                  <a:t>molecules in the condensed state are in a ground state which differs from the ground state of the isolated </a:t>
                </a:r>
                <a:r>
                  <a:rPr lang="en-US" sz="4300" u="sng" dirty="0" smtClean="0">
                    <a:solidFill>
                      <a:srgbClr val="073E87"/>
                    </a:solidFill>
                  </a:rPr>
                  <a:t>molecule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4300" dirty="0" smtClean="0"/>
                  <a:t>At </a:t>
                </a:r>
                <a:r>
                  <a:rPr lang="en-GB" sz="4300" dirty="0"/>
                  <a:t>T=0 the coherent state is a superposition of the ground state and the excited state </a:t>
                </a:r>
                <a:r>
                  <a:rPr lang="en-GB" sz="4300" dirty="0" smtClean="0"/>
                  <a:t>(with statistical weights </a:t>
                </a:r>
                <a:r>
                  <a:rPr lang="en-GB" sz="4300" dirty="0"/>
                  <a:t>0.87 and 0.13 </a:t>
                </a:r>
                <a:r>
                  <a:rPr lang="en-GB" sz="4300" dirty="0" smtClean="0"/>
                  <a:t>respectively)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4300" dirty="0" smtClean="0"/>
                  <a:t>the </a:t>
                </a:r>
                <a:r>
                  <a:rPr lang="en-GB" sz="4300" dirty="0"/>
                  <a:t>electron </a:t>
                </a:r>
                <a:r>
                  <a:rPr lang="en-GB" sz="4300" dirty="0" smtClean="0"/>
                  <a:t>cloud radius </a:t>
                </a:r>
                <a:r>
                  <a:rPr lang="el-GR" sz="4300" dirty="0" smtClean="0"/>
                  <a:t>ρ</a:t>
                </a:r>
                <a:r>
                  <a:rPr lang="en-GB" sz="4300" dirty="0" smtClean="0"/>
                  <a:t> </a:t>
                </a:r>
                <a:r>
                  <a:rPr lang="en-GB" sz="4300" dirty="0"/>
                  <a:t>of the coherent state </a:t>
                </a:r>
                <a:r>
                  <a:rPr lang="en-GB" sz="43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3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430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it-IT" sz="4300" b="0" i="1" smtClean="0">
                            <a:latin typeface="Cambria Math"/>
                          </a:rPr>
                          <m:t>𝑐𝑜h</m:t>
                        </m:r>
                      </m:sub>
                    </m:sSub>
                    <m:r>
                      <a:rPr lang="en-GB" sz="430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n-GB" sz="43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430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it-IT" sz="4300" b="0" i="1" smtClean="0">
                            <a:latin typeface="Cambria Math"/>
                            <a:ea typeface="Cambria Math"/>
                          </a:rPr>
                          <m:t>𝑛𝑜𝑛</m:t>
                        </m:r>
                        <m:r>
                          <a:rPr lang="it-IT" sz="43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it-IT" sz="4300" b="0" i="1" smtClean="0">
                            <a:latin typeface="Cambria Math"/>
                            <a:ea typeface="Cambria Math"/>
                          </a:rPr>
                          <m:t>𝑐𝑜h</m:t>
                        </m:r>
                      </m:sub>
                    </m:sSub>
                  </m:oMath>
                </a14:m>
                <a:r>
                  <a:rPr lang="en-GB" sz="4300" dirty="0" smtClean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4300" dirty="0" smtClean="0"/>
                  <a:t>It is non homogeneous but it shows two maxima angled at 109°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4300" dirty="0" smtClean="0"/>
                  <a:t>These </a:t>
                </a:r>
                <a:r>
                  <a:rPr lang="en-GB" sz="4300" dirty="0"/>
                  <a:t>directions, together with the two O-H directions </a:t>
                </a:r>
                <a:r>
                  <a:rPr lang="en-GB" sz="4300" b="1" dirty="0"/>
                  <a:t>form a set of tetrahedral axes which can account for the hexagonal configuration</a:t>
                </a:r>
                <a:r>
                  <a:rPr lang="en-GB" sz="4300" dirty="0"/>
                  <a:t>. </a:t>
                </a:r>
                <a:endParaRPr lang="it-IT" sz="4300" dirty="0"/>
              </a:p>
              <a:p>
                <a:pPr lvl="0" algn="just">
                  <a:lnSpc>
                    <a:spcPct val="160000"/>
                  </a:lnSpc>
                  <a:buClr>
                    <a:srgbClr val="31B6FD"/>
                  </a:buClr>
                </a:pPr>
                <a:endParaRPr lang="en-US" sz="3300" u="sng" dirty="0">
                  <a:solidFill>
                    <a:srgbClr val="073E87"/>
                  </a:solidFill>
                </a:endParaRP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1" y="2348880"/>
                <a:ext cx="4032447" cy="4248471"/>
              </a:xfrm>
              <a:blipFill rotWithShape="1">
                <a:blip r:embed="rId3"/>
                <a:stretch>
                  <a:fillRect l="-302" r="-7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The </a:t>
            </a:r>
            <a:r>
              <a:rPr lang="it-IT" sz="3200" dirty="0" err="1" smtClean="0"/>
              <a:t>dynamic</a:t>
            </a:r>
            <a:r>
              <a:rPr lang="it-IT" sz="3200" dirty="0" smtClean="0"/>
              <a:t> base of the (long-</a:t>
            </a:r>
            <a:r>
              <a:rPr lang="it-IT" sz="3200" dirty="0" err="1" smtClean="0"/>
              <a:t>lived</a:t>
            </a:r>
            <a:r>
              <a:rPr lang="it-IT" sz="3200" dirty="0" smtClean="0"/>
              <a:t>) </a:t>
            </a:r>
            <a:r>
              <a:rPr lang="it-IT" sz="3200" dirty="0" err="1" smtClean="0"/>
              <a:t>thetrahedral</a:t>
            </a:r>
            <a:r>
              <a:rPr lang="it-IT" sz="3200" dirty="0" smtClean="0"/>
              <a:t> model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63701" y="1700808"/>
            <a:ext cx="1787669" cy="369332"/>
          </a:xfrm>
          <a:prstGeom prst="rect">
            <a:avLst/>
          </a:prstGeom>
          <a:solidFill>
            <a:srgbClr val="C2FFA3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</a:rPr>
              <a:t>Let’s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remember</a:t>
            </a:r>
            <a:r>
              <a:rPr lang="it-IT" dirty="0" smtClean="0">
                <a:solidFill>
                  <a:srgbClr val="002060"/>
                </a:solidFill>
              </a:rPr>
              <a:t>: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3404242" cy="32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971600" y="2492896"/>
            <a:ext cx="7408333" cy="3450696"/>
          </a:xfrm>
        </p:spPr>
        <p:txBody>
          <a:bodyPr/>
          <a:lstStyle/>
          <a:p>
            <a:pPr algn="just"/>
            <a:r>
              <a:rPr lang="it-IT" dirty="0" err="1" smtClean="0"/>
              <a:t>Theory</a:t>
            </a:r>
            <a:r>
              <a:rPr lang="it-IT" dirty="0" smtClean="0"/>
              <a:t> of </a:t>
            </a:r>
            <a:r>
              <a:rPr lang="it-IT" dirty="0" err="1" smtClean="0"/>
              <a:t>coherence</a:t>
            </a:r>
            <a:r>
              <a:rPr lang="it-IT" dirty="0" smtClean="0"/>
              <a:t> </a:t>
            </a:r>
            <a:r>
              <a:rPr lang="it-IT" dirty="0" err="1" smtClean="0"/>
              <a:t>domains</a:t>
            </a:r>
            <a:r>
              <a:rPr lang="it-IT" dirty="0" smtClean="0"/>
              <a:t> in </a:t>
            </a:r>
            <a:r>
              <a:rPr lang="it-IT" dirty="0" err="1" smtClean="0"/>
              <a:t>liquid</a:t>
            </a:r>
            <a:r>
              <a:rPr lang="it-IT" dirty="0" smtClean="0"/>
              <a:t> water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rule</a:t>
            </a:r>
            <a:r>
              <a:rPr lang="it-IT" dirty="0" smtClean="0"/>
              <a:t> out the </a:t>
            </a:r>
            <a:r>
              <a:rPr lang="it-IT" dirty="0" err="1" smtClean="0"/>
              <a:t>tetrahedral</a:t>
            </a:r>
            <a:r>
              <a:rPr lang="it-IT" dirty="0" smtClean="0"/>
              <a:t> H-</a:t>
            </a:r>
            <a:r>
              <a:rPr lang="it-IT" dirty="0" err="1" smtClean="0"/>
              <a:t>bonded</a:t>
            </a:r>
            <a:r>
              <a:rPr lang="it-IT" dirty="0" smtClean="0"/>
              <a:t> </a:t>
            </a:r>
            <a:r>
              <a:rPr lang="it-IT" dirty="0" err="1" smtClean="0"/>
              <a:t>molecules</a:t>
            </a:r>
            <a:r>
              <a:rPr lang="it-IT" dirty="0" smtClean="0"/>
              <a:t> model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provides</a:t>
            </a:r>
            <a:r>
              <a:rPr lang="it-IT" dirty="0" smtClean="0"/>
              <a:t> a </a:t>
            </a:r>
            <a:r>
              <a:rPr lang="it-IT" dirty="0" err="1" smtClean="0"/>
              <a:t>dynamical</a:t>
            </a:r>
            <a:r>
              <a:rPr lang="it-IT" dirty="0" smtClean="0"/>
              <a:t> </a:t>
            </a:r>
            <a:r>
              <a:rPr lang="it-IT" dirty="0" err="1" smtClean="0"/>
              <a:t>framework</a:t>
            </a:r>
            <a:r>
              <a:rPr lang="it-IT" dirty="0" smtClean="0"/>
              <a:t> of </a:t>
            </a:r>
            <a:r>
              <a:rPr lang="it-IT" dirty="0" err="1" smtClean="0"/>
              <a:t>that</a:t>
            </a:r>
            <a:r>
              <a:rPr lang="it-IT" dirty="0" smtClean="0"/>
              <a:t> model</a:t>
            </a:r>
          </a:p>
          <a:p>
            <a:endParaRPr lang="it-IT" dirty="0"/>
          </a:p>
          <a:p>
            <a:endParaRPr lang="it-IT" dirty="0" smtClean="0"/>
          </a:p>
          <a:p>
            <a:pPr algn="just"/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would</a:t>
            </a:r>
            <a:r>
              <a:rPr lang="it-IT" dirty="0" smtClean="0"/>
              <a:t> be </a:t>
            </a:r>
            <a:r>
              <a:rPr lang="it-IT" dirty="0" err="1" smtClean="0"/>
              <a:t>sensless</a:t>
            </a:r>
            <a:r>
              <a:rPr lang="it-IT" dirty="0" smtClean="0"/>
              <a:t> </a:t>
            </a:r>
            <a:r>
              <a:rPr lang="it-IT" dirty="0" err="1" smtClean="0"/>
              <a:t>try</a:t>
            </a:r>
            <a:r>
              <a:rPr lang="it-IT" dirty="0" smtClean="0"/>
              <a:t> to </a:t>
            </a:r>
            <a:r>
              <a:rPr lang="it-IT" dirty="0" err="1" smtClean="0"/>
              <a:t>explain</a:t>
            </a:r>
            <a:r>
              <a:rPr lang="it-IT" dirty="0" smtClean="0"/>
              <a:t> the </a:t>
            </a:r>
            <a:r>
              <a:rPr lang="it-IT" dirty="0" err="1" smtClean="0"/>
              <a:t>weird</a:t>
            </a:r>
            <a:r>
              <a:rPr lang="it-IT" dirty="0" smtClean="0"/>
              <a:t> </a:t>
            </a:r>
            <a:r>
              <a:rPr lang="it-IT" dirty="0" err="1" smtClean="0"/>
              <a:t>phenomenology</a:t>
            </a:r>
            <a:r>
              <a:rPr lang="it-IT" dirty="0" smtClean="0"/>
              <a:t> of </a:t>
            </a:r>
            <a:r>
              <a:rPr lang="it-IT" dirty="0" err="1" smtClean="0"/>
              <a:t>liquid</a:t>
            </a:r>
            <a:r>
              <a:rPr lang="it-IT" dirty="0" smtClean="0"/>
              <a:t> water </a:t>
            </a:r>
            <a:r>
              <a:rPr lang="it-IT" dirty="0" err="1" smtClean="0"/>
              <a:t>ouside</a:t>
            </a:r>
            <a:r>
              <a:rPr lang="it-IT" dirty="0" smtClean="0"/>
              <a:t> the </a:t>
            </a:r>
            <a:r>
              <a:rPr lang="it-IT" dirty="0" err="1" smtClean="0"/>
              <a:t>framework</a:t>
            </a:r>
            <a:r>
              <a:rPr lang="it-IT" dirty="0" smtClean="0"/>
              <a:t> </a:t>
            </a:r>
            <a:r>
              <a:rPr lang="it-IT" dirty="0" err="1" smtClean="0"/>
              <a:t>provided</a:t>
            </a:r>
            <a:r>
              <a:rPr lang="it-IT" dirty="0" smtClean="0"/>
              <a:t> by </a:t>
            </a:r>
            <a:r>
              <a:rPr lang="it-IT" dirty="0" err="1" smtClean="0"/>
              <a:t>such</a:t>
            </a:r>
            <a:r>
              <a:rPr lang="it-IT" dirty="0" smtClean="0"/>
              <a:t> a </a:t>
            </a:r>
            <a:r>
              <a:rPr lang="it-IT" dirty="0" err="1" smtClean="0"/>
              <a:t>theory</a:t>
            </a:r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779912" y="3861048"/>
            <a:ext cx="129614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model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779912" y="3861047"/>
            <a:ext cx="1440160" cy="584775"/>
          </a:xfrm>
          <a:prstGeom prst="rect">
            <a:avLst/>
          </a:prstGeom>
          <a:solidFill>
            <a:srgbClr val="C2FFA3"/>
          </a:solidFill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theory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06593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594959"/>
            <a:ext cx="8496944" cy="132187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5100" dirty="0" err="1" smtClean="0">
                <a:solidFill>
                  <a:schemeClr val="bg1"/>
                </a:solidFill>
              </a:rPr>
              <a:t>Theory</a:t>
            </a:r>
            <a:r>
              <a:rPr lang="it-IT" sz="5100" dirty="0" smtClean="0">
                <a:solidFill>
                  <a:schemeClr val="bg1"/>
                </a:solidFill>
              </a:rPr>
              <a:t> </a:t>
            </a:r>
            <a:r>
              <a:rPr lang="it-IT" sz="5100" dirty="0" err="1" smtClean="0">
                <a:solidFill>
                  <a:schemeClr val="bg1"/>
                </a:solidFill>
              </a:rPr>
              <a:t>foresees</a:t>
            </a:r>
            <a:r>
              <a:rPr lang="it-IT" sz="5100" dirty="0" smtClean="0">
                <a:solidFill>
                  <a:schemeClr val="bg1"/>
                </a:solidFill>
              </a:rPr>
              <a:t> </a:t>
            </a:r>
            <a:r>
              <a:rPr lang="it-IT" sz="5100" dirty="0" err="1" smtClean="0">
                <a:solidFill>
                  <a:schemeClr val="bg1"/>
                </a:solidFill>
              </a:rPr>
              <a:t>that</a:t>
            </a:r>
            <a:r>
              <a:rPr lang="it-IT" sz="5100" dirty="0" smtClean="0">
                <a:solidFill>
                  <a:schemeClr val="bg1"/>
                </a:solidFill>
              </a:rPr>
              <a:t> water </a:t>
            </a:r>
            <a:r>
              <a:rPr lang="it-IT" sz="5100" dirty="0" err="1" smtClean="0">
                <a:solidFill>
                  <a:schemeClr val="bg1"/>
                </a:solidFill>
              </a:rPr>
              <a:t>is</a:t>
            </a:r>
            <a:r>
              <a:rPr lang="it-IT" sz="5100" dirty="0" smtClean="0">
                <a:solidFill>
                  <a:schemeClr val="bg1"/>
                </a:solidFill>
              </a:rPr>
              <a:t> a </a:t>
            </a:r>
            <a:r>
              <a:rPr lang="it-IT" sz="5100" dirty="0" err="1" smtClean="0">
                <a:solidFill>
                  <a:schemeClr val="bg1"/>
                </a:solidFill>
              </a:rPr>
              <a:t>two</a:t>
            </a:r>
            <a:r>
              <a:rPr lang="it-IT" sz="5100" dirty="0" smtClean="0">
                <a:solidFill>
                  <a:schemeClr val="bg1"/>
                </a:solidFill>
              </a:rPr>
              <a:t> </a:t>
            </a:r>
            <a:r>
              <a:rPr lang="it-IT" sz="5100" dirty="0" err="1" smtClean="0">
                <a:solidFill>
                  <a:schemeClr val="bg1"/>
                </a:solidFill>
              </a:rPr>
              <a:t>level</a:t>
            </a:r>
            <a:r>
              <a:rPr lang="it-IT" sz="5100" dirty="0" smtClean="0">
                <a:solidFill>
                  <a:schemeClr val="bg1"/>
                </a:solidFill>
              </a:rPr>
              <a:t> </a:t>
            </a:r>
            <a:r>
              <a:rPr lang="it-IT" sz="5100" dirty="0" err="1" smtClean="0">
                <a:solidFill>
                  <a:schemeClr val="bg1"/>
                </a:solidFill>
              </a:rPr>
              <a:t>system</a:t>
            </a:r>
            <a:r>
              <a:rPr lang="it-IT" sz="5100" dirty="0">
                <a:solidFill>
                  <a:schemeClr val="bg1"/>
                </a:solidFill>
              </a:rPr>
              <a:t> </a:t>
            </a:r>
            <a:endParaRPr lang="it-IT" sz="51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t-IT" sz="4400" dirty="0" smtClean="0">
                <a:solidFill>
                  <a:schemeClr val="bg1"/>
                </a:solidFill>
              </a:rPr>
              <a:t>( </a:t>
            </a:r>
            <a:r>
              <a:rPr lang="it-IT" sz="4400" dirty="0" err="1" smtClean="0">
                <a:solidFill>
                  <a:schemeClr val="bg1"/>
                </a:solidFill>
              </a:rPr>
              <a:t>this</a:t>
            </a:r>
            <a:r>
              <a:rPr lang="it-IT" sz="4400" dirty="0" smtClean="0">
                <a:solidFill>
                  <a:schemeClr val="bg1"/>
                </a:solidFill>
              </a:rPr>
              <a:t> </a:t>
            </a:r>
            <a:r>
              <a:rPr lang="it-IT" sz="4400" dirty="0" err="1" smtClean="0">
                <a:solidFill>
                  <a:schemeClr val="bg1"/>
                </a:solidFill>
              </a:rPr>
              <a:t>is</a:t>
            </a:r>
            <a:r>
              <a:rPr lang="it-IT" sz="4400" dirty="0" smtClean="0">
                <a:solidFill>
                  <a:schemeClr val="bg1"/>
                </a:solidFill>
              </a:rPr>
              <a:t> a </a:t>
            </a:r>
            <a:r>
              <a:rPr lang="it-IT" sz="4400" dirty="0" err="1" smtClean="0">
                <a:solidFill>
                  <a:schemeClr val="bg1"/>
                </a:solidFill>
              </a:rPr>
              <a:t>higly</a:t>
            </a:r>
            <a:r>
              <a:rPr lang="it-IT" sz="4400" dirty="0" smtClean="0">
                <a:solidFill>
                  <a:schemeClr val="bg1"/>
                </a:solidFill>
              </a:rPr>
              <a:t> </a:t>
            </a:r>
            <a:r>
              <a:rPr lang="it-IT" sz="4400" dirty="0" err="1" smtClean="0">
                <a:solidFill>
                  <a:schemeClr val="bg1"/>
                </a:solidFill>
              </a:rPr>
              <a:t>contrversial</a:t>
            </a:r>
            <a:r>
              <a:rPr lang="it-IT" sz="4400" dirty="0" smtClean="0">
                <a:solidFill>
                  <a:schemeClr val="bg1"/>
                </a:solidFill>
              </a:rPr>
              <a:t> </a:t>
            </a:r>
            <a:r>
              <a:rPr lang="it-IT" sz="4400" dirty="0" err="1" smtClean="0">
                <a:solidFill>
                  <a:schemeClr val="bg1"/>
                </a:solidFill>
              </a:rPr>
              <a:t>issue</a:t>
            </a:r>
            <a:r>
              <a:rPr lang="it-IT" sz="4400" dirty="0" smtClean="0">
                <a:solidFill>
                  <a:schemeClr val="bg1"/>
                </a:solidFill>
              </a:rPr>
              <a:t> in the </a:t>
            </a:r>
            <a:r>
              <a:rPr lang="it-IT" sz="4400" dirty="0" err="1" smtClean="0">
                <a:solidFill>
                  <a:schemeClr val="bg1"/>
                </a:solidFill>
              </a:rPr>
              <a:t>scientific</a:t>
            </a:r>
            <a:r>
              <a:rPr lang="it-IT" sz="4400" dirty="0" smtClean="0">
                <a:solidFill>
                  <a:schemeClr val="bg1"/>
                </a:solidFill>
              </a:rPr>
              <a:t> community)</a:t>
            </a:r>
          </a:p>
          <a:p>
            <a:endParaRPr lang="it-IT" sz="1400" b="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1331640" y="2126378"/>
            <a:ext cx="5871672" cy="400110"/>
          </a:xfrm>
          <a:prstGeom prst="rect">
            <a:avLst/>
          </a:prstGeom>
          <a:solidFill>
            <a:srgbClr val="C2FFA3"/>
          </a:solidFill>
        </p:spPr>
        <p:txBody>
          <a:bodyPr wrap="none" rtlCol="0">
            <a:spAutoFit/>
          </a:bodyPr>
          <a:lstStyle/>
          <a:p>
            <a:pPr marL="342900" lvl="0" indent="-342900">
              <a:spcBef>
                <a:spcPts val="800"/>
              </a:spcBef>
            </a:pP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does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smtClean="0">
                <a:solidFill>
                  <a:srgbClr val="000000"/>
                </a:solidFill>
              </a:rPr>
              <a:t>the </a:t>
            </a:r>
            <a:r>
              <a:rPr lang="it-IT" sz="2000" dirty="0" err="1" smtClean="0">
                <a:solidFill>
                  <a:srgbClr val="000000"/>
                </a:solidFill>
              </a:rPr>
              <a:t>experimental</a:t>
            </a:r>
            <a:r>
              <a:rPr lang="it-IT" sz="2000" dirty="0" smtClean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evidence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support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this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claim</a:t>
            </a:r>
            <a:r>
              <a:rPr lang="it-IT" sz="2000" dirty="0">
                <a:solidFill>
                  <a:srgbClr val="000000"/>
                </a:solidFill>
              </a:rPr>
              <a:t> ?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1547664" y="2990952"/>
            <a:ext cx="5216742" cy="1384995"/>
            <a:chOff x="899592" y="2289193"/>
            <a:chExt cx="5216742" cy="1384995"/>
          </a:xfrm>
        </p:grpSpPr>
        <p:grpSp>
          <p:nvGrpSpPr>
            <p:cNvPr id="9" name="Gruppo 8"/>
            <p:cNvGrpSpPr/>
            <p:nvPr/>
          </p:nvGrpSpPr>
          <p:grpSpPr>
            <a:xfrm>
              <a:off x="4046242" y="2327619"/>
              <a:ext cx="2070092" cy="1080120"/>
              <a:chOff x="4046242" y="2857582"/>
              <a:chExt cx="2070092" cy="1080120"/>
            </a:xfrm>
          </p:grpSpPr>
          <p:sp>
            <p:nvSpPr>
              <p:cNvPr id="4" name="Parentesi graffa chiusa 3"/>
              <p:cNvSpPr/>
              <p:nvPr/>
            </p:nvSpPr>
            <p:spPr>
              <a:xfrm>
                <a:off x="4046242" y="2857582"/>
                <a:ext cx="432048" cy="1080120"/>
              </a:xfrm>
              <a:prstGeom prst="rightBrac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" name="CasellaDiTesto 4"/>
              <p:cNvSpPr txBox="1"/>
              <p:nvPr/>
            </p:nvSpPr>
            <p:spPr>
              <a:xfrm>
                <a:off x="4644008" y="3212976"/>
                <a:ext cx="14723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latin typeface="+mj-lt"/>
                  </a:rPr>
                  <a:t>spectroscopy</a:t>
                </a:r>
                <a:endParaRPr lang="it-IT" dirty="0">
                  <a:latin typeface="+mj-lt"/>
                </a:endParaRPr>
              </a:p>
            </p:txBody>
          </p:sp>
        </p:grpSp>
        <p:sp>
          <p:nvSpPr>
            <p:cNvPr id="7" name="CasellaDiTesto 6"/>
            <p:cNvSpPr txBox="1"/>
            <p:nvPr/>
          </p:nvSpPr>
          <p:spPr>
            <a:xfrm>
              <a:off x="899592" y="2289193"/>
              <a:ext cx="3079689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lvl="0" indent="-342900">
                <a:spcBef>
                  <a:spcPts val="800"/>
                </a:spcBef>
                <a:buFont typeface="Arial" pitchFamily="34" charset="0"/>
                <a:buChar char="•"/>
              </a:pPr>
              <a:r>
                <a:rPr lang="it-IT" sz="1600" dirty="0">
                  <a:solidFill>
                    <a:srgbClr val="000000"/>
                  </a:solidFill>
                </a:rPr>
                <a:t>IR </a:t>
              </a:r>
              <a:r>
                <a:rPr lang="it-IT" sz="1600" dirty="0" err="1">
                  <a:solidFill>
                    <a:srgbClr val="000000"/>
                  </a:solidFill>
                </a:rPr>
                <a:t>spectroscopy</a:t>
              </a:r>
              <a:endParaRPr lang="it-IT" sz="1600" dirty="0">
                <a:solidFill>
                  <a:srgbClr val="000000"/>
                </a:solidFill>
              </a:endParaRPr>
            </a:p>
            <a:p>
              <a:pPr marL="342900" lvl="0" indent="-342900">
                <a:spcBef>
                  <a:spcPts val="800"/>
                </a:spcBef>
                <a:buFont typeface="Arial" pitchFamily="34" charset="0"/>
                <a:buChar char="•"/>
              </a:pPr>
              <a:r>
                <a:rPr lang="it-IT" sz="1600" dirty="0">
                  <a:solidFill>
                    <a:srgbClr val="000000"/>
                  </a:solidFill>
                </a:rPr>
                <a:t>X </a:t>
              </a:r>
              <a:r>
                <a:rPr lang="it-IT" sz="1600" dirty="0" err="1">
                  <a:solidFill>
                    <a:srgbClr val="000000"/>
                  </a:solidFill>
                </a:rPr>
                <a:t>ray</a:t>
              </a:r>
              <a:r>
                <a:rPr lang="it-IT" sz="1600" dirty="0">
                  <a:solidFill>
                    <a:srgbClr val="000000"/>
                  </a:solidFill>
                </a:rPr>
                <a:t> </a:t>
              </a:r>
              <a:r>
                <a:rPr lang="it-IT" sz="1600" dirty="0" err="1">
                  <a:solidFill>
                    <a:srgbClr val="000000"/>
                  </a:solidFill>
                </a:rPr>
                <a:t>spectroscopy</a:t>
              </a:r>
              <a:endParaRPr lang="it-IT" sz="1600" dirty="0">
                <a:solidFill>
                  <a:srgbClr val="000000"/>
                </a:solidFill>
              </a:endParaRPr>
            </a:p>
            <a:p>
              <a:pPr marL="342900" lvl="0" indent="-342900">
                <a:spcBef>
                  <a:spcPts val="800"/>
                </a:spcBef>
                <a:buFont typeface="Arial" pitchFamily="34" charset="0"/>
                <a:buChar char="•"/>
              </a:pPr>
              <a:r>
                <a:rPr lang="it-IT" sz="1600" dirty="0">
                  <a:solidFill>
                    <a:srgbClr val="000000"/>
                  </a:solidFill>
                </a:rPr>
                <a:t>Optical Kerr </a:t>
              </a:r>
              <a:r>
                <a:rPr lang="it-IT" sz="1600" dirty="0" err="1">
                  <a:solidFill>
                    <a:srgbClr val="000000"/>
                  </a:solidFill>
                </a:rPr>
                <a:t>effect</a:t>
              </a:r>
              <a:endParaRPr lang="it-IT" sz="1600" dirty="0">
                <a:solidFill>
                  <a:srgbClr val="000000"/>
                </a:solidFill>
              </a:endParaRPr>
            </a:p>
            <a:p>
              <a:pPr marL="342900" lvl="0" indent="-342900">
                <a:spcBef>
                  <a:spcPts val="800"/>
                </a:spcBef>
                <a:buFont typeface="Arial" pitchFamily="34" charset="0"/>
                <a:buChar char="•"/>
              </a:pPr>
              <a:r>
                <a:rPr lang="it-IT" sz="1600" dirty="0">
                  <a:solidFill>
                    <a:srgbClr val="000000"/>
                  </a:solidFill>
                </a:rPr>
                <a:t>TH time domain </a:t>
              </a:r>
              <a:r>
                <a:rPr lang="it-IT" sz="1600" dirty="0" err="1" smtClean="0">
                  <a:solidFill>
                    <a:srgbClr val="000000"/>
                  </a:solidFill>
                </a:rPr>
                <a:t>spectroscopy</a:t>
              </a:r>
              <a:endParaRPr lang="it-IT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2734393" y="4581128"/>
            <a:ext cx="3293850" cy="122084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lvl="0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it-IT" sz="2000" dirty="0" err="1">
                <a:solidFill>
                  <a:srgbClr val="000000"/>
                </a:solidFill>
              </a:rPr>
              <a:t>Nanoaggregate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formation</a:t>
            </a:r>
            <a:endParaRPr lang="it-IT" sz="2000" dirty="0">
              <a:solidFill>
                <a:srgbClr val="000000"/>
              </a:solidFill>
            </a:endParaRPr>
          </a:p>
          <a:p>
            <a:pPr marL="342900" lvl="0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</a:rPr>
              <a:t>EZ water </a:t>
            </a:r>
            <a:r>
              <a:rPr lang="it-IT" sz="2000" dirty="0" err="1">
                <a:solidFill>
                  <a:srgbClr val="000000"/>
                </a:solidFill>
              </a:rPr>
              <a:t>layer</a:t>
            </a:r>
            <a:endParaRPr lang="it-IT" sz="2000" dirty="0">
              <a:solidFill>
                <a:srgbClr val="000000"/>
              </a:solidFill>
            </a:endParaRPr>
          </a:p>
          <a:p>
            <a:pPr marL="342900" lvl="0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</a:rPr>
              <a:t>Water </a:t>
            </a:r>
            <a:r>
              <a:rPr lang="it-IT" sz="2000" dirty="0" err="1">
                <a:solidFill>
                  <a:srgbClr val="000000"/>
                </a:solidFill>
              </a:rPr>
              <a:t>polimerization</a:t>
            </a:r>
            <a:endParaRPr lang="it-IT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5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to </a:t>
            </a:r>
            <a:r>
              <a:rPr lang="it-IT" dirty="0" err="1" smtClean="0"/>
              <a:t>describe</a:t>
            </a:r>
            <a:r>
              <a:rPr lang="it-IT" dirty="0" smtClean="0"/>
              <a:t> a </a:t>
            </a:r>
            <a:r>
              <a:rPr lang="it-IT" dirty="0" err="1" smtClean="0"/>
              <a:t>solution</a:t>
            </a:r>
            <a:endParaRPr lang="it-IT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82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8" name="Group 6"/>
          <p:cNvGrpSpPr>
            <a:grpSpLocks/>
          </p:cNvGrpSpPr>
          <p:nvPr/>
        </p:nvGrpSpPr>
        <p:grpSpPr bwMode="auto">
          <a:xfrm>
            <a:off x="1042988" y="2636838"/>
            <a:ext cx="2130425" cy="1325562"/>
            <a:chOff x="521" y="1525"/>
            <a:chExt cx="1342" cy="835"/>
          </a:xfrm>
        </p:grpSpPr>
        <p:pic>
          <p:nvPicPr>
            <p:cNvPr id="38919" name="Picture 7" descr="Sine-wave-pi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525"/>
              <a:ext cx="1342" cy="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1292" y="1661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>
                  <a:latin typeface="SymbolPS" pitchFamily="18" charset="2"/>
                </a:rPr>
                <a:t>l</a:t>
              </a:r>
            </a:p>
          </p:txBody>
        </p:sp>
      </p:grpSp>
      <p:sp>
        <p:nvSpPr>
          <p:cNvPr id="38921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435975" cy="1143000"/>
          </a:xfrm>
          <a:noFill/>
          <a:ln/>
          <a:extLs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it-IT" sz="2000" dirty="0">
                <a:solidFill>
                  <a:schemeClr val="bg1"/>
                </a:solidFill>
              </a:rPr>
              <a:t>Forces between two </a:t>
            </a:r>
            <a:r>
              <a:rPr lang="en-US" altLang="it-IT" sz="2000" dirty="0" smtClean="0">
                <a:solidFill>
                  <a:schemeClr val="bg1"/>
                </a:solidFill>
              </a:rPr>
              <a:t>non polar bodies </a:t>
            </a:r>
            <a:r>
              <a:rPr lang="en-US" altLang="it-IT" sz="2000" dirty="0">
                <a:solidFill>
                  <a:schemeClr val="bg1"/>
                </a:solidFill>
              </a:rPr>
              <a:t>separated by a medium depend on the dielectric constant of 1, </a:t>
            </a:r>
            <a:r>
              <a:rPr lang="en-US" altLang="it-IT" sz="2000" dirty="0" smtClean="0">
                <a:solidFill>
                  <a:schemeClr val="bg1"/>
                </a:solidFill>
              </a:rPr>
              <a:t>2 of </a:t>
            </a:r>
            <a:r>
              <a:rPr lang="en-US" altLang="it-IT" sz="2000" dirty="0">
                <a:solidFill>
                  <a:schemeClr val="bg1"/>
                </a:solidFill>
              </a:rPr>
              <a:t>the two bodies and 3 </a:t>
            </a:r>
            <a:r>
              <a:rPr lang="en-US" altLang="it-IT" sz="2000" b="1" dirty="0">
                <a:solidFill>
                  <a:schemeClr val="bg1"/>
                </a:solidFill>
              </a:rPr>
              <a:t>of the medium which fills the gap</a:t>
            </a:r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1547813" y="3789363"/>
            <a:ext cx="215900" cy="215900"/>
          </a:xfrm>
          <a:prstGeom prst="ellipse">
            <a:avLst/>
          </a:prstGeom>
          <a:solidFill>
            <a:srgbClr val="000080"/>
          </a:soli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2124075" y="3789363"/>
            <a:ext cx="215900" cy="215900"/>
          </a:xfrm>
          <a:prstGeom prst="ellipse">
            <a:avLst/>
          </a:prstGeom>
          <a:solidFill>
            <a:srgbClr val="000080"/>
          </a:soli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1692275" y="414972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1743075" y="41687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d</a:t>
            </a:r>
          </a:p>
        </p:txBody>
      </p:sp>
      <p:sp>
        <p:nvSpPr>
          <p:cNvPr id="38926" name="AutoShape 14" descr="Simple_sine_wave"/>
          <p:cNvSpPr>
            <a:spLocks noChangeAspect="1" noChangeArrowheads="1"/>
          </p:cNvSpPr>
          <p:nvPr/>
        </p:nvSpPr>
        <p:spPr bwMode="auto">
          <a:xfrm>
            <a:off x="4635500" y="3492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389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977784"/>
              </p:ext>
            </p:extLst>
          </p:nvPr>
        </p:nvGraphicFramePr>
        <p:xfrm>
          <a:off x="3707904" y="2189163"/>
          <a:ext cx="4249737" cy="130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Equation" r:id="rId5" imgW="914400" imgH="393480" progId="Equation.DSMT4">
                  <p:embed/>
                </p:oleObj>
              </mc:Choice>
              <mc:Fallback>
                <p:oleObj name="Equation" r:id="rId5" imgW="914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189163"/>
                        <a:ext cx="4249737" cy="130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1547813" y="3716338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2124075" y="3716338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>
                <a:solidFill>
                  <a:schemeClr val="bg1"/>
                </a:solidFill>
              </a:rPr>
              <a:t>2</a:t>
            </a:r>
          </a:p>
        </p:txBody>
      </p:sp>
      <p:graphicFrame>
        <p:nvGraphicFramePr>
          <p:cNvPr id="3893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951661"/>
              </p:ext>
            </p:extLst>
          </p:nvPr>
        </p:nvGraphicFramePr>
        <p:xfrm>
          <a:off x="2512895" y="3977629"/>
          <a:ext cx="59055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7" imgW="2590560" imgH="469800" progId="Equation.DSMT4">
                  <p:embed/>
                </p:oleObj>
              </mc:Choice>
              <mc:Fallback>
                <p:oleObj name="Equation" r:id="rId7" imgW="2590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2895" y="3977629"/>
                        <a:ext cx="5905500" cy="1071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3590925" y="6145514"/>
            <a:ext cx="1349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>
                <a:latin typeface="SymbolPS" pitchFamily="18" charset="2"/>
              </a:rPr>
              <a:t>l</a:t>
            </a:r>
            <a:r>
              <a:rPr lang="en-US" altLang="it-IT" dirty="0"/>
              <a:t> </a:t>
            </a:r>
            <a:r>
              <a:rPr lang="en-US" altLang="it-IT" dirty="0">
                <a:cs typeface="Arial" pitchFamily="34" charset="0"/>
              </a:rPr>
              <a:t>~ 1-2 </a:t>
            </a:r>
            <a:r>
              <a:rPr lang="en-US" altLang="it-IT" dirty="0">
                <a:latin typeface="SymbolPS" pitchFamily="18" charset="2"/>
                <a:cs typeface="Arial" pitchFamily="34" charset="0"/>
              </a:rPr>
              <a:t>m</a:t>
            </a:r>
            <a:r>
              <a:rPr lang="en-US" altLang="it-IT" dirty="0">
                <a:cs typeface="Arial" pitchFamily="34" charset="0"/>
              </a:rPr>
              <a:t>m</a:t>
            </a:r>
            <a:r>
              <a:rPr lang="en-US" altLang="it-IT" dirty="0"/>
              <a:t> </a:t>
            </a: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827088" y="1916113"/>
            <a:ext cx="1223962" cy="482600"/>
          </a:xfrm>
          <a:prstGeom prst="rect">
            <a:avLst/>
          </a:prstGeom>
          <a:noFill/>
          <a:ln w="25400">
            <a:solidFill>
              <a:srgbClr val="CC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400">
                <a:solidFill>
                  <a:srgbClr val="99CC00"/>
                </a:solidFill>
              </a:rPr>
              <a:t>d &lt; </a:t>
            </a:r>
            <a:r>
              <a:rPr lang="en-US" altLang="it-IT" sz="2400">
                <a:solidFill>
                  <a:srgbClr val="99CC00"/>
                </a:solidFill>
                <a:latin typeface="SymbolPS" pitchFamily="18" charset="2"/>
              </a:rPr>
              <a:t>l</a:t>
            </a:r>
            <a:r>
              <a:rPr lang="en-US" altLang="it-IT" sz="2400">
                <a:solidFill>
                  <a:srgbClr val="99CC00"/>
                </a:solidFill>
              </a:rPr>
              <a:t> 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5292080" y="5877272"/>
            <a:ext cx="3148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Mathematica1Mono" pitchFamily="18" charset="2"/>
              <a:buChar char="l"/>
            </a:pPr>
            <a:r>
              <a:rPr lang="en-US" altLang="it-IT" dirty="0">
                <a:latin typeface="Kozuka Mincho Pro L" pitchFamily="18" charset="-128"/>
              </a:rPr>
              <a:t> characterize the absorption</a:t>
            </a:r>
          </a:p>
          <a:p>
            <a:pPr>
              <a:buFont typeface="Mathematica1Mono" pitchFamily="18" charset="2"/>
              <a:buNone/>
            </a:pPr>
            <a:r>
              <a:rPr lang="en-US" altLang="it-IT" dirty="0">
                <a:latin typeface="Kozuka Mincho Pro L" pitchFamily="18" charset="-128"/>
              </a:rPr>
              <a:t> spectrum of the body</a:t>
            </a:r>
          </a:p>
        </p:txBody>
      </p:sp>
      <p:sp>
        <p:nvSpPr>
          <p:cNvPr id="2" name="CasellaDiTesto 1"/>
          <p:cNvSpPr txBox="1"/>
          <p:nvPr/>
        </p:nvSpPr>
        <p:spPr>
          <a:xfrm rot="19695640">
            <a:off x="1029619" y="3959097"/>
            <a:ext cx="7648376" cy="461665"/>
          </a:xfrm>
          <a:prstGeom prst="rect">
            <a:avLst/>
          </a:prstGeom>
          <a:solidFill>
            <a:srgbClr val="C2FFA3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The </a:t>
            </a:r>
            <a:r>
              <a:rPr lang="it-IT" sz="2400" dirty="0" err="1" smtClean="0"/>
              <a:t>most</a:t>
            </a:r>
            <a:r>
              <a:rPr lang="it-IT" sz="2400" dirty="0" smtClean="0"/>
              <a:t> general </a:t>
            </a:r>
            <a:r>
              <a:rPr lang="it-IT" sz="2400" dirty="0" err="1" smtClean="0"/>
              <a:t>formulation</a:t>
            </a:r>
            <a:r>
              <a:rPr lang="it-IT" sz="2400" dirty="0" smtClean="0"/>
              <a:t> of the van </a:t>
            </a:r>
            <a:r>
              <a:rPr lang="it-IT" sz="2400" dirty="0" err="1" smtClean="0"/>
              <a:t>der</a:t>
            </a:r>
            <a:r>
              <a:rPr lang="it-IT" sz="2400" dirty="0" smtClean="0"/>
              <a:t> </a:t>
            </a:r>
            <a:r>
              <a:rPr lang="it-IT" sz="2400" dirty="0" err="1" smtClean="0"/>
              <a:t>Waals</a:t>
            </a:r>
            <a:r>
              <a:rPr lang="it-IT" sz="2400" dirty="0" smtClean="0"/>
              <a:t> </a:t>
            </a:r>
            <a:r>
              <a:rPr lang="it-IT" sz="2400" dirty="0" err="1" smtClean="0"/>
              <a:t>forces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1110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971550" y="1484313"/>
            <a:ext cx="728345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61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it-IT" sz="2000" dirty="0" smtClean="0">
                <a:latin typeface="Kozuka Mincho Pro L" pitchFamily="18" charset="-128"/>
              </a:rPr>
              <a:t>Let suppose </a:t>
            </a:r>
            <a:r>
              <a:rPr lang="en-US" altLang="it-IT" sz="2000" dirty="0">
                <a:latin typeface="Kozuka Mincho Pro L" pitchFamily="18" charset="-128"/>
              </a:rPr>
              <a:t>that both bodies are sufficiently rarefied. </a:t>
            </a:r>
          </a:p>
          <a:p>
            <a:pPr>
              <a:buFontTx/>
              <a:buNone/>
            </a:pPr>
            <a:r>
              <a:rPr lang="en-US" altLang="it-IT" sz="2000" dirty="0">
                <a:latin typeface="Kozuka Mincho Pro L" pitchFamily="18" charset="-128"/>
              </a:rPr>
              <a:t>From the point of view of macroscopic electrodynamics this means that their dielectric permeability are close to 1. </a:t>
            </a:r>
          </a:p>
          <a:p>
            <a:pPr>
              <a:buFontTx/>
              <a:buNone/>
            </a:pPr>
            <a:r>
              <a:rPr lang="en-US" altLang="it-IT" sz="2000" dirty="0">
                <a:latin typeface="Kozuka Mincho Pro L" pitchFamily="18" charset="-128"/>
              </a:rPr>
              <a:t>We obtain the classical </a:t>
            </a:r>
            <a:r>
              <a:rPr lang="en-US" altLang="it-IT" sz="2000" b="1" dirty="0">
                <a:solidFill>
                  <a:srgbClr val="99CC00"/>
                </a:solidFill>
                <a:latin typeface="Kozuka Mincho Pro L" pitchFamily="18" charset="-128"/>
              </a:rPr>
              <a:t>London </a:t>
            </a:r>
            <a:r>
              <a:rPr lang="en-US" altLang="it-IT" sz="2000" dirty="0">
                <a:latin typeface="Kozuka Mincho Pro L" pitchFamily="18" charset="-128"/>
              </a:rPr>
              <a:t>formula (1930) </a:t>
            </a:r>
          </a:p>
          <a:p>
            <a:pPr>
              <a:buFontTx/>
              <a:buNone/>
            </a:pPr>
            <a:endParaRPr lang="en-US" altLang="it-IT" sz="2000" dirty="0">
              <a:latin typeface="Kozuka Mincho Pro L" pitchFamily="18" charset="-128"/>
            </a:endParaRPr>
          </a:p>
          <a:p>
            <a:pPr>
              <a:buFontTx/>
              <a:buNone/>
            </a:pPr>
            <a:endParaRPr lang="en-US" altLang="it-IT" sz="2000" dirty="0"/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1704975" y="3860800"/>
          <a:ext cx="523081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Equation" r:id="rId4" imgW="2577960" imgH="469800" progId="Equation.DSMT4">
                  <p:embed/>
                </p:oleObj>
              </mc:Choice>
              <mc:Fallback>
                <p:oleObj name="Equation" r:id="rId4" imgW="2577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3860800"/>
                        <a:ext cx="5230813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1258888" y="3213100"/>
          <a:ext cx="8096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Equation" r:id="rId6" imgW="380880" imgH="406080" progId="Equation.DSMT4">
                  <p:embed/>
                </p:oleObj>
              </mc:Choice>
              <mc:Fallback>
                <p:oleObj name="Equation" r:id="rId6" imgW="380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213100"/>
                        <a:ext cx="8096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 rot="19922640">
            <a:off x="1624686" y="3239189"/>
            <a:ext cx="5436104" cy="769441"/>
          </a:xfrm>
          <a:prstGeom prst="rect">
            <a:avLst/>
          </a:prstGeom>
          <a:solidFill>
            <a:srgbClr val="C2FFA3"/>
          </a:solidFill>
        </p:spPr>
        <p:txBody>
          <a:bodyPr wrap="none" rtlCol="0">
            <a:spAutoFit/>
          </a:bodyPr>
          <a:lstStyle/>
          <a:p>
            <a:r>
              <a:rPr lang="en-GB" sz="4400" dirty="0" smtClean="0"/>
              <a:t>simplified formulation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1626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it-IT" sz="2800" dirty="0">
                <a:latin typeface="Kozuka Mincho Pro L" pitchFamily="18" charset="-128"/>
              </a:rPr>
              <a:t>Attraction and repulsion </a:t>
            </a:r>
            <a:r>
              <a:rPr lang="en-US" altLang="it-IT" sz="2800" b="1" dirty="0">
                <a:latin typeface="Kozuka Mincho Pro L" pitchFamily="18" charset="-128"/>
              </a:rPr>
              <a:t>depend on the medium which fills the gap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971550" y="1600200"/>
            <a:ext cx="7056438" cy="4525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6175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it-IT" sz="2000" dirty="0" smtClean="0">
                <a:latin typeface="Kozuka Mincho Pro L" pitchFamily="18" charset="-128"/>
              </a:rPr>
              <a:t>In case of different bodies in water the </a:t>
            </a:r>
            <a:r>
              <a:rPr lang="en-US" altLang="it-IT" sz="2000" dirty="0">
                <a:latin typeface="Kozuka Mincho Pro L" pitchFamily="18" charset="-128"/>
              </a:rPr>
              <a:t>interaction can be either an attraction or a repulsion:</a:t>
            </a:r>
          </a:p>
          <a:p>
            <a:pPr>
              <a:buFontTx/>
              <a:buNone/>
            </a:pPr>
            <a:endParaRPr lang="en-US" altLang="it-IT" sz="2000" dirty="0">
              <a:latin typeface="Kozuka Mincho Pro L" pitchFamily="18" charset="-128"/>
            </a:endParaRPr>
          </a:p>
          <a:p>
            <a:pPr>
              <a:buFontTx/>
              <a:buNone/>
            </a:pPr>
            <a:r>
              <a:rPr lang="en-US" altLang="it-IT" sz="2000" dirty="0">
                <a:latin typeface="Kozuka Mincho Pro L" pitchFamily="18" charset="-128"/>
              </a:rPr>
              <a:t>If</a:t>
            </a:r>
            <a:r>
              <a:rPr lang="en-US" altLang="it-IT" sz="2000" dirty="0"/>
              <a:t> 			</a:t>
            </a:r>
            <a:r>
              <a:rPr lang="en-US" altLang="it-IT" sz="2000" dirty="0">
                <a:latin typeface="Kozuka Mincho Pro L" pitchFamily="18" charset="-128"/>
              </a:rPr>
              <a:t>and</a:t>
            </a:r>
            <a:r>
              <a:rPr lang="en-US" altLang="it-IT" sz="2000" dirty="0"/>
              <a:t> 		</a:t>
            </a:r>
            <a:r>
              <a:rPr lang="en-US" altLang="it-IT" sz="2000" dirty="0">
                <a:latin typeface="Kozuka Mincho Pro L" pitchFamily="18" charset="-128"/>
              </a:rPr>
              <a:t>have opposite sign</a:t>
            </a:r>
          </a:p>
          <a:p>
            <a:pPr>
              <a:buFontTx/>
              <a:buNone/>
            </a:pPr>
            <a:endParaRPr lang="en-US" altLang="it-IT" sz="2000" dirty="0">
              <a:latin typeface="Kozuka Mincho Pro L" pitchFamily="18" charset="-128"/>
            </a:endParaRPr>
          </a:p>
          <a:p>
            <a:pPr>
              <a:buFontTx/>
              <a:buNone/>
            </a:pPr>
            <a:r>
              <a:rPr lang="en-US" altLang="it-IT" sz="2000" dirty="0">
                <a:latin typeface="Kozuka Mincho Pro L" pitchFamily="18" charset="-128"/>
              </a:rPr>
              <a:t>then </a:t>
            </a:r>
            <a:r>
              <a:rPr lang="en-US" altLang="it-IT" sz="2000" dirty="0">
                <a:solidFill>
                  <a:srgbClr val="3333CC"/>
                </a:solidFill>
                <a:latin typeface="Kozuka Mincho Pro L" pitchFamily="18" charset="-128"/>
              </a:rPr>
              <a:t>F &lt; 0 and the bodies will </a:t>
            </a:r>
            <a:r>
              <a:rPr lang="en-US" altLang="it-IT" sz="2000" dirty="0" smtClean="0">
                <a:solidFill>
                  <a:srgbClr val="3333CC"/>
                </a:solidFill>
                <a:latin typeface="Kozuka Mincho Pro L" pitchFamily="18" charset="-128"/>
              </a:rPr>
              <a:t>attract </a:t>
            </a:r>
            <a:r>
              <a:rPr lang="en-US" altLang="it-IT" sz="2000" dirty="0">
                <a:solidFill>
                  <a:srgbClr val="3333CC"/>
                </a:solidFill>
                <a:latin typeface="Kozuka Mincho Pro L" pitchFamily="18" charset="-128"/>
              </a:rPr>
              <a:t>each other</a:t>
            </a:r>
            <a:r>
              <a:rPr lang="en-US" altLang="it-IT" sz="2000" dirty="0">
                <a:solidFill>
                  <a:srgbClr val="99CC00"/>
                </a:solidFill>
                <a:latin typeface="Kozuka Mincho Pro L" pitchFamily="18" charset="-128"/>
              </a:rPr>
              <a:t>.</a:t>
            </a:r>
          </a:p>
          <a:p>
            <a:pPr>
              <a:buFontTx/>
              <a:buNone/>
            </a:pPr>
            <a:endParaRPr lang="en-US" altLang="it-IT" sz="2000" dirty="0">
              <a:solidFill>
                <a:srgbClr val="99CC00"/>
              </a:solidFill>
              <a:latin typeface="Kozuka Mincho Pro L" pitchFamily="18" charset="-128"/>
            </a:endParaRPr>
          </a:p>
          <a:p>
            <a:pPr>
              <a:buFontTx/>
              <a:buNone/>
            </a:pPr>
            <a:r>
              <a:rPr lang="en-US" altLang="it-IT" sz="2000" dirty="0">
                <a:latin typeface="Kozuka Mincho Pro L" pitchFamily="18" charset="-128"/>
              </a:rPr>
              <a:t>If</a:t>
            </a:r>
            <a:r>
              <a:rPr lang="en-US" altLang="it-IT" sz="2000" dirty="0">
                <a:solidFill>
                  <a:srgbClr val="FF3300"/>
                </a:solidFill>
              </a:rPr>
              <a:t> 			</a:t>
            </a:r>
            <a:r>
              <a:rPr lang="en-US" altLang="it-IT" sz="2000" dirty="0">
                <a:latin typeface="Kozuka Mincho Pro L" pitchFamily="18" charset="-128"/>
              </a:rPr>
              <a:t>and</a:t>
            </a:r>
            <a:r>
              <a:rPr lang="en-US" altLang="it-IT" sz="2000" dirty="0"/>
              <a:t>		</a:t>
            </a:r>
            <a:r>
              <a:rPr lang="en-US" altLang="it-IT" sz="2000" dirty="0">
                <a:latin typeface="Kozuka Mincho Pro L" pitchFamily="18" charset="-128"/>
              </a:rPr>
              <a:t>have the same sign</a:t>
            </a:r>
          </a:p>
          <a:p>
            <a:pPr>
              <a:buFontTx/>
              <a:buNone/>
            </a:pPr>
            <a:endParaRPr lang="en-US" altLang="it-IT" sz="2000" dirty="0">
              <a:latin typeface="Kozuka Mincho Pro L" pitchFamily="18" charset="-128"/>
            </a:endParaRPr>
          </a:p>
          <a:p>
            <a:pPr>
              <a:buFontTx/>
              <a:buNone/>
            </a:pPr>
            <a:r>
              <a:rPr lang="en-US" altLang="it-IT" sz="2000" dirty="0">
                <a:latin typeface="Kozuka Mincho Pro L" pitchFamily="18" charset="-128"/>
              </a:rPr>
              <a:t>then  </a:t>
            </a:r>
            <a:r>
              <a:rPr lang="en-US" altLang="it-IT" sz="2000" dirty="0">
                <a:solidFill>
                  <a:srgbClr val="3333CC"/>
                </a:solidFill>
                <a:latin typeface="Kozuka Mincho Pro L" pitchFamily="18" charset="-128"/>
              </a:rPr>
              <a:t>F &gt; 0 and the bodies will </a:t>
            </a:r>
            <a:r>
              <a:rPr lang="en-US" altLang="it-IT" sz="2000" dirty="0" smtClean="0">
                <a:solidFill>
                  <a:srgbClr val="3333CC"/>
                </a:solidFill>
                <a:latin typeface="Kozuka Mincho Pro L" pitchFamily="18" charset="-128"/>
              </a:rPr>
              <a:t>repel</a:t>
            </a:r>
            <a:endParaRPr lang="en-US" altLang="it-IT" sz="2000" dirty="0">
              <a:solidFill>
                <a:srgbClr val="3333CC"/>
              </a:solidFill>
              <a:latin typeface="Kozuka Mincho Pro L" pitchFamily="18" charset="-128"/>
            </a:endParaRPr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291874"/>
              </p:ext>
            </p:extLst>
          </p:nvPr>
        </p:nvGraphicFramePr>
        <p:xfrm>
          <a:off x="4523445" y="2636912"/>
          <a:ext cx="9366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" name="Equation" r:id="rId4" imgW="431640" imgH="228600" progId="Equation.DSMT4">
                  <p:embed/>
                </p:oleObj>
              </mc:Choice>
              <mc:Fallback>
                <p:oleObj name="Equation" r:id="rId4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3445" y="2636912"/>
                        <a:ext cx="9366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627781"/>
              </p:ext>
            </p:extLst>
          </p:nvPr>
        </p:nvGraphicFramePr>
        <p:xfrm>
          <a:off x="2051720" y="2564904"/>
          <a:ext cx="98901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" name="Equation" r:id="rId6" imgW="406080" imgH="228600" progId="Equation.DSMT4">
                  <p:embed/>
                </p:oleObj>
              </mc:Choice>
              <mc:Fallback>
                <p:oleObj name="Equation" r:id="rId6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564904"/>
                        <a:ext cx="98901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306749"/>
              </p:ext>
            </p:extLst>
          </p:nvPr>
        </p:nvGraphicFramePr>
        <p:xfrm>
          <a:off x="1979712" y="4077072"/>
          <a:ext cx="8651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" name="Equation" r:id="rId8" imgW="406080" imgH="228600" progId="Equation.DSMT4">
                  <p:embed/>
                </p:oleObj>
              </mc:Choice>
              <mc:Fallback>
                <p:oleObj name="Equation" r:id="rId8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077072"/>
                        <a:ext cx="865187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569485"/>
              </p:ext>
            </p:extLst>
          </p:nvPr>
        </p:nvGraphicFramePr>
        <p:xfrm>
          <a:off x="4499770" y="4077072"/>
          <a:ext cx="9350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" name="Equation" r:id="rId10" imgW="431640" imgH="228600" progId="Equation.DSMT4">
                  <p:embed/>
                </p:oleObj>
              </mc:Choice>
              <mc:Fallback>
                <p:oleObj name="Equation" r:id="rId10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770" y="4077072"/>
                        <a:ext cx="935037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971551" y="5589588"/>
            <a:ext cx="7056438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it-IT" sz="2000" dirty="0">
                <a:latin typeface="Kozuka Mincho Pro L" pitchFamily="18" charset="-128"/>
              </a:rPr>
              <a:t>for “large” separation, the forces are determined by the </a:t>
            </a:r>
            <a:r>
              <a:rPr lang="en-US" altLang="it-IT" sz="2000" dirty="0">
                <a:solidFill>
                  <a:srgbClr val="3333CC"/>
                </a:solidFill>
                <a:latin typeface="Kozuka Mincho Pro L" pitchFamily="18" charset="-128"/>
              </a:rPr>
              <a:t>electrostatic </a:t>
            </a:r>
            <a:r>
              <a:rPr lang="en-US" altLang="it-IT" sz="2000" dirty="0">
                <a:latin typeface="Kozuka Mincho Pro L" pitchFamily="18" charset="-128"/>
              </a:rPr>
              <a:t>values of the dielectric constants.</a:t>
            </a:r>
          </a:p>
          <a:p>
            <a:endParaRPr lang="en-US" altLang="it-IT" sz="2000" dirty="0">
              <a:latin typeface="Kozuka Mincho Pro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60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60648"/>
            <a:ext cx="8229600" cy="1973263"/>
          </a:xfrm>
        </p:spPr>
        <p:txBody>
          <a:bodyPr/>
          <a:lstStyle/>
          <a:p>
            <a:pPr indent="15875">
              <a:lnSpc>
                <a:spcPct val="120000"/>
              </a:lnSpc>
              <a:buFontTx/>
              <a:buNone/>
            </a:pPr>
            <a:r>
              <a:rPr lang="en-US" altLang="it-IT" sz="2400" dirty="0">
                <a:solidFill>
                  <a:schemeClr val="bg1"/>
                </a:solidFill>
                <a:latin typeface="+mj-lt"/>
              </a:rPr>
              <a:t>We see that when the dissolved molecules interact strongly with the solvent the interaction forces between them are no longer determined by their polarizability</a:t>
            </a:r>
          </a:p>
          <a:p>
            <a:pPr indent="15875">
              <a:lnSpc>
                <a:spcPct val="120000"/>
              </a:lnSpc>
              <a:buFontTx/>
              <a:buNone/>
            </a:pPr>
            <a:r>
              <a:rPr lang="en-US" altLang="it-IT" sz="2400" b="1" dirty="0"/>
              <a:t>but </a:t>
            </a:r>
            <a:r>
              <a:rPr lang="en-US" altLang="it-IT" sz="2400" b="1" dirty="0">
                <a:solidFill>
                  <a:srgbClr val="3333CC"/>
                </a:solidFill>
              </a:rPr>
              <a:t>depend on the dielectric constant of the solvent !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2781300"/>
            <a:ext cx="2890838" cy="719138"/>
          </a:xfrm>
          <a:noFill/>
          <a:ln/>
          <a:extLs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it-IT" sz="1600">
                <a:latin typeface="Kozuka Mincho Pro L" pitchFamily="18" charset="-128"/>
              </a:rPr>
              <a:t>Dielectric properties of water</a:t>
            </a:r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20068"/>
              </p:ext>
            </p:extLst>
          </p:nvPr>
        </p:nvGraphicFramePr>
        <p:xfrm>
          <a:off x="2195736" y="2780928"/>
          <a:ext cx="49688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" name="Equation" r:id="rId4" imgW="2705040" imgH="228600" progId="Equation.DSMT4">
                  <p:embed/>
                </p:oleObj>
              </mc:Choice>
              <mc:Fallback>
                <p:oleObj name="Equation" r:id="rId4" imgW="2705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780928"/>
                        <a:ext cx="4968875" cy="419100"/>
                      </a:xfrm>
                      <a:prstGeom prst="rect">
                        <a:avLst/>
                      </a:prstGeom>
                      <a:noFill/>
                      <a:ln w="22225" cmpd="thickThin">
                        <a:solidFill>
                          <a:schemeClr val="accent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1908175" y="4521200"/>
          <a:ext cx="15843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" name="Equation" r:id="rId6" imgW="939600" imgH="253800" progId="Equation.DSMT4">
                  <p:embed/>
                </p:oleObj>
              </mc:Choice>
              <mc:Fallback>
                <p:oleObj name="Equation" r:id="rId6" imgW="939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521200"/>
                        <a:ext cx="1584325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1955800" y="3716338"/>
          <a:ext cx="15478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" name="Equation" r:id="rId8" imgW="927000" imgH="291960" progId="Equation.DSMT4">
                  <p:embed/>
                </p:oleObj>
              </mc:Choice>
              <mc:Fallback>
                <p:oleObj name="Equation" r:id="rId8" imgW="927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716338"/>
                        <a:ext cx="15478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995738" y="45847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>
                <a:latin typeface="Kozuka Mincho Pro L" pitchFamily="18" charset="-128"/>
              </a:rPr>
              <a:t>non interacting dipoles</a:t>
            </a:r>
          </a:p>
        </p:txBody>
      </p:sp>
      <p:graphicFrame>
        <p:nvGraphicFramePr>
          <p:cNvPr id="440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107842"/>
              </p:ext>
            </p:extLst>
          </p:nvPr>
        </p:nvGraphicFramePr>
        <p:xfrm>
          <a:off x="1979613" y="5373688"/>
          <a:ext cx="15271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7" name="Equation" r:id="rId10" imgW="901440" imgH="253800" progId="Equation.DSMT4">
                  <p:embed/>
                </p:oleObj>
              </mc:Choice>
              <mc:Fallback>
                <p:oleObj name="Equation" r:id="rId10" imgW="901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373688"/>
                        <a:ext cx="1527175" cy="430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284663" y="5376863"/>
            <a:ext cx="1995487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it-IT" dirty="0">
                <a:latin typeface="Kozuka Mincho Pro L" pitchFamily="18" charset="-128"/>
              </a:rPr>
              <a:t>coherent domains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4140200" y="3792538"/>
            <a:ext cx="2103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>
                <a:latin typeface="Kozuka Mincho Pro L" pitchFamily="18" charset="-128"/>
              </a:rPr>
              <a:t>experimental value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 rot="16200000">
            <a:off x="258763" y="4645025"/>
            <a:ext cx="2655887" cy="366713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>
                <a:latin typeface="Kozuka Mincho Pro L" pitchFamily="18" charset="-128"/>
              </a:rPr>
              <a:t>Static dielectric constant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6804025" y="4076700"/>
            <a:ext cx="1584325" cy="831850"/>
          </a:xfrm>
          <a:prstGeom prst="rect">
            <a:avLst/>
          </a:prstGeom>
          <a:solidFill>
            <a:srgbClr val="C2FFA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t-IT" sz="2400">
                <a:latin typeface="Kozuka Mincho Pro L" pitchFamily="18" charset="-128"/>
              </a:rPr>
              <a:t>large distances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1835150" y="6092825"/>
            <a:ext cx="547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>
                <a:latin typeface="Kozuka Mincho Pro L" pitchFamily="18" charset="-128"/>
              </a:rPr>
              <a:t>with respect to the wavelength of the em fluctuation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8388350" y="4005263"/>
            <a:ext cx="27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>
                <a:cs typeface="Arial" pitchFamily="34" charset="0"/>
              </a:rPr>
              <a:t>*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1619250" y="6165850"/>
            <a:ext cx="27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>
                <a:cs typeface="Arial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12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173170"/>
              </p:ext>
            </p:extLst>
          </p:nvPr>
        </p:nvGraphicFramePr>
        <p:xfrm>
          <a:off x="2267744" y="3500438"/>
          <a:ext cx="4584700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4" imgW="2031840" imgH="469800" progId="Equation.DSMT4">
                  <p:embed/>
                </p:oleObj>
              </mc:Choice>
              <mc:Fallback>
                <p:oleObj name="Equation" r:id="rId4" imgW="20318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500438"/>
                        <a:ext cx="4584700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755576" y="5157192"/>
            <a:ext cx="7777162" cy="1196975"/>
          </a:xfrm>
          <a:prstGeom prst="rect">
            <a:avLst/>
          </a:prstGeom>
          <a:solidFill>
            <a:srgbClr val="CCFF66"/>
          </a:solidFill>
          <a:ln w="9525">
            <a:solidFill>
              <a:srgbClr val="CC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it-IT" sz="2400" dirty="0">
                <a:latin typeface="Kozuka Mincho Pro L" pitchFamily="18" charset="-128"/>
              </a:rPr>
              <a:t>Energy is decreased by the formation of aggregates of coherent water having a higher static dielectric constant (</a:t>
            </a:r>
            <a:r>
              <a:rPr lang="en-US" altLang="it-IT" sz="2400" dirty="0" err="1">
                <a:latin typeface="Kozuka Mincho Pro L" pitchFamily="18" charset="-128"/>
              </a:rPr>
              <a:t>Konovalov</a:t>
            </a:r>
            <a:r>
              <a:rPr lang="en-US" altLang="it-IT" sz="2400" dirty="0">
                <a:latin typeface="Kozuka Mincho Pro L" pitchFamily="18" charset="-128"/>
              </a:rPr>
              <a:t> nanoaggregates)</a:t>
            </a:r>
          </a:p>
        </p:txBody>
      </p:sp>
      <p:sp>
        <p:nvSpPr>
          <p:cNvPr id="45069" name="Oval 13"/>
          <p:cNvSpPr>
            <a:spLocks noChangeArrowheads="1"/>
          </p:cNvSpPr>
          <p:nvPr/>
        </p:nvSpPr>
        <p:spPr bwMode="auto">
          <a:xfrm>
            <a:off x="4859337" y="4005064"/>
            <a:ext cx="649287" cy="576263"/>
          </a:xfrm>
          <a:prstGeom prst="ellipse">
            <a:avLst/>
          </a:prstGeom>
          <a:noFill/>
          <a:ln w="31750">
            <a:solidFill>
              <a:srgbClr val="CC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611560" y="1628800"/>
            <a:ext cx="82296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11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191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2713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3512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25000"/>
              </a:lnSpc>
              <a:buFontTx/>
              <a:buNone/>
            </a:pPr>
            <a:r>
              <a:rPr lang="en-US" altLang="it-IT" sz="2000" dirty="0">
                <a:latin typeface="Kozuka Mincho Pro L" pitchFamily="18" charset="-128"/>
              </a:rPr>
              <a:t>Aqueous solutions used by Prof. </a:t>
            </a:r>
            <a:r>
              <a:rPr lang="en-US" altLang="it-IT" sz="2000" dirty="0" err="1">
                <a:latin typeface="Kozuka Mincho Pro L" pitchFamily="18" charset="-128"/>
              </a:rPr>
              <a:t>Konovalov</a:t>
            </a:r>
            <a:r>
              <a:rPr lang="en-US" altLang="it-IT" sz="2000" dirty="0">
                <a:latin typeface="Kozuka Mincho Pro L" pitchFamily="18" charset="-128"/>
              </a:rPr>
              <a:t> ‘s group have typical absorption line in their spectrum in the range of 200-600 nm.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it-IT" sz="2000" dirty="0">
                <a:latin typeface="Kozuka Mincho Pro L" pitchFamily="18" charset="-128"/>
              </a:rPr>
              <a:t>Hence, whenever the average distance among particles </a:t>
            </a:r>
            <a:r>
              <a:rPr lang="en-US" altLang="it-IT" sz="2000" dirty="0" smtClean="0">
                <a:latin typeface="Kozuka Mincho Pro L" pitchFamily="18" charset="-128"/>
              </a:rPr>
              <a:t>exceeds </a:t>
            </a:r>
            <a:r>
              <a:rPr lang="en-US" altLang="it-IT" sz="2000" dirty="0">
                <a:latin typeface="Kozuka Mincho Pro L" pitchFamily="18" charset="-128"/>
              </a:rPr>
              <a:t>such a length  the following formula holds</a:t>
            </a:r>
          </a:p>
        </p:txBody>
      </p:sp>
    </p:spTree>
    <p:extLst>
      <p:ext uri="{BB962C8B-B14F-4D97-AF65-F5344CB8AC3E}">
        <p14:creationId xmlns:p14="http://schemas.microsoft.com/office/powerpoint/2010/main" val="21647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1835150" y="1700213"/>
            <a:ext cx="215900" cy="2159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2555875" y="1052513"/>
            <a:ext cx="215900" cy="2159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3203575" y="1844675"/>
            <a:ext cx="215900" cy="2159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1403350" y="2565400"/>
            <a:ext cx="215900" cy="2159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2698750" y="2563813"/>
            <a:ext cx="215900" cy="2159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2195513" y="17732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3543300" y="1411288"/>
            <a:ext cx="4838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dirty="0">
                <a:latin typeface="Kozuka Mincho Pro L" pitchFamily="18" charset="-128"/>
              </a:rPr>
              <a:t>Average distance less than</a:t>
            </a:r>
            <a:r>
              <a:rPr lang="en-US" altLang="it-IT" sz="2000" dirty="0">
                <a:latin typeface="Symbol" pitchFamily="18" charset="2"/>
              </a:rPr>
              <a:t> l </a:t>
            </a:r>
            <a:r>
              <a:rPr lang="en-US" altLang="it-IT" sz="2000" dirty="0">
                <a:latin typeface="Kozuka Mincho Pro L" pitchFamily="18" charset="-128"/>
              </a:rPr>
              <a:t>200/400 nm</a:t>
            </a:r>
          </a:p>
          <a:p>
            <a:r>
              <a:rPr lang="en-US" altLang="it-IT" sz="2000" dirty="0">
                <a:latin typeface="Kozuka Mincho Pro L" pitchFamily="18" charset="-128"/>
              </a:rPr>
              <a:t> depending on the </a:t>
            </a:r>
            <a:r>
              <a:rPr lang="en-US" altLang="it-IT" sz="2000" dirty="0" err="1" smtClean="0">
                <a:latin typeface="Kozuka Mincho Pro L" pitchFamily="18" charset="-128"/>
              </a:rPr>
              <a:t>substanecs</a:t>
            </a:r>
            <a:endParaRPr lang="it-IT" altLang="it-IT" sz="2000" dirty="0">
              <a:latin typeface="Kozuka Mincho Pro L" pitchFamily="18" charset="-128"/>
            </a:endParaRPr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2268538" y="2276475"/>
            <a:ext cx="79216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dirty="0" smtClean="0"/>
              <a:t>CD</a:t>
            </a:r>
            <a:endParaRPr lang="it-IT" dirty="0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900113" y="1628775"/>
            <a:ext cx="79216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dirty="0" smtClean="0"/>
              <a:t>CD</a:t>
            </a:r>
            <a:endParaRPr lang="it-IT" dirty="0"/>
          </a:p>
        </p:txBody>
      </p:sp>
      <p:sp>
        <p:nvSpPr>
          <p:cNvPr id="60429" name="Oval 13"/>
          <p:cNvSpPr>
            <a:spLocks noChangeArrowheads="1"/>
          </p:cNvSpPr>
          <p:nvPr/>
        </p:nvSpPr>
        <p:spPr bwMode="auto">
          <a:xfrm>
            <a:off x="2843213" y="1052513"/>
            <a:ext cx="79216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dirty="0" smtClean="0"/>
              <a:t>CD</a:t>
            </a:r>
            <a:endParaRPr lang="it-IT" dirty="0"/>
          </a:p>
        </p:txBody>
      </p: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1258888" y="5013325"/>
            <a:ext cx="215900" cy="2159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31" name="Oval 15"/>
          <p:cNvSpPr>
            <a:spLocks noChangeArrowheads="1"/>
          </p:cNvSpPr>
          <p:nvPr/>
        </p:nvSpPr>
        <p:spPr bwMode="auto">
          <a:xfrm>
            <a:off x="4067175" y="4005263"/>
            <a:ext cx="215900" cy="2159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32" name="Oval 16"/>
          <p:cNvSpPr>
            <a:spLocks noChangeArrowheads="1"/>
          </p:cNvSpPr>
          <p:nvPr/>
        </p:nvSpPr>
        <p:spPr bwMode="auto">
          <a:xfrm>
            <a:off x="1403350" y="4652963"/>
            <a:ext cx="215900" cy="2159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33" name="Oval 17"/>
          <p:cNvSpPr>
            <a:spLocks noChangeArrowheads="1"/>
          </p:cNvSpPr>
          <p:nvPr/>
        </p:nvSpPr>
        <p:spPr bwMode="auto">
          <a:xfrm>
            <a:off x="3419475" y="6237288"/>
            <a:ext cx="215900" cy="2159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34" name="Oval 18"/>
          <p:cNvSpPr>
            <a:spLocks noChangeArrowheads="1"/>
          </p:cNvSpPr>
          <p:nvPr/>
        </p:nvSpPr>
        <p:spPr bwMode="auto">
          <a:xfrm>
            <a:off x="2627313" y="4868863"/>
            <a:ext cx="79216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35" name="Oval 19"/>
          <p:cNvSpPr>
            <a:spLocks noChangeArrowheads="1"/>
          </p:cNvSpPr>
          <p:nvPr/>
        </p:nvSpPr>
        <p:spPr bwMode="auto">
          <a:xfrm>
            <a:off x="2195513" y="4437063"/>
            <a:ext cx="79216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36" name="Oval 20"/>
          <p:cNvSpPr>
            <a:spLocks noChangeArrowheads="1"/>
          </p:cNvSpPr>
          <p:nvPr/>
        </p:nvSpPr>
        <p:spPr bwMode="auto">
          <a:xfrm>
            <a:off x="1908175" y="5013325"/>
            <a:ext cx="792163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37" name="Oval 21"/>
          <p:cNvSpPr>
            <a:spLocks noChangeArrowheads="1"/>
          </p:cNvSpPr>
          <p:nvPr/>
        </p:nvSpPr>
        <p:spPr bwMode="auto">
          <a:xfrm>
            <a:off x="2411413" y="5373688"/>
            <a:ext cx="79216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38" name="Oval 22"/>
          <p:cNvSpPr>
            <a:spLocks noChangeArrowheads="1"/>
          </p:cNvSpPr>
          <p:nvPr/>
        </p:nvSpPr>
        <p:spPr bwMode="auto">
          <a:xfrm>
            <a:off x="2771775" y="4292600"/>
            <a:ext cx="792163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3635375" y="4841875"/>
            <a:ext cx="5189537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it-IT" sz="2000" dirty="0">
                <a:latin typeface="Kozuka Mincho Pro L" pitchFamily="18" charset="-128"/>
              </a:rPr>
              <a:t>Average distance greater than</a:t>
            </a:r>
            <a:r>
              <a:rPr lang="en-US" altLang="it-IT" sz="2000" dirty="0">
                <a:latin typeface="Symbol" pitchFamily="18" charset="2"/>
              </a:rPr>
              <a:t> l </a:t>
            </a:r>
            <a:r>
              <a:rPr lang="en-US" altLang="it-IT" sz="2000" dirty="0">
                <a:latin typeface="Kozuka Mincho Pro L" pitchFamily="18" charset="-128"/>
              </a:rPr>
              <a:t>200/400 nm</a:t>
            </a:r>
          </a:p>
          <a:p>
            <a:r>
              <a:rPr lang="en-US" altLang="it-IT" sz="2000" dirty="0">
                <a:latin typeface="Kozuka Mincho Pro L" pitchFamily="18" charset="-128"/>
              </a:rPr>
              <a:t> depending on the substances</a:t>
            </a:r>
            <a:endParaRPr lang="it-IT" altLang="it-IT" sz="2000" dirty="0">
              <a:latin typeface="Kozuka Mincho Pro L" pitchFamily="18" charset="-128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573253" y="2779297"/>
            <a:ext cx="5252656" cy="1015663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ea typeface="Kozuka Mincho Pro L"/>
              </a:rPr>
              <a:t>Whenever</a:t>
            </a:r>
            <a:r>
              <a:rPr lang="it-IT" sz="2000" dirty="0" smtClean="0">
                <a:ea typeface="Kozuka Mincho Pro L"/>
              </a:rPr>
              <a:t> the </a:t>
            </a:r>
            <a:r>
              <a:rPr lang="it-IT" sz="2000" dirty="0" err="1" smtClean="0">
                <a:ea typeface="Kozuka Mincho Pro L"/>
              </a:rPr>
              <a:t>average</a:t>
            </a:r>
            <a:r>
              <a:rPr lang="it-IT" sz="2000" dirty="0" smtClean="0">
                <a:ea typeface="Kozuka Mincho Pro L"/>
              </a:rPr>
              <a:t> </a:t>
            </a:r>
            <a:r>
              <a:rPr lang="it-IT" sz="2000" dirty="0" err="1" smtClean="0">
                <a:ea typeface="Kozuka Mincho Pro L"/>
              </a:rPr>
              <a:t>distance</a:t>
            </a:r>
            <a:r>
              <a:rPr lang="it-IT" sz="2000" dirty="0" smtClean="0">
                <a:ea typeface="Kozuka Mincho Pro L"/>
              </a:rPr>
              <a:t>, </a:t>
            </a:r>
            <a:r>
              <a:rPr lang="it-IT" sz="2000" dirty="0" err="1" smtClean="0">
                <a:ea typeface="Kozuka Mincho Pro L"/>
              </a:rPr>
              <a:t>i.e.the</a:t>
            </a:r>
            <a:r>
              <a:rPr lang="it-IT" sz="2000" dirty="0" smtClean="0">
                <a:ea typeface="Kozuka Mincho Pro L"/>
              </a:rPr>
              <a:t> </a:t>
            </a:r>
            <a:r>
              <a:rPr lang="it-IT" sz="2000" dirty="0" err="1" smtClean="0">
                <a:ea typeface="Kozuka Mincho Pro L"/>
              </a:rPr>
              <a:t>dilution</a:t>
            </a:r>
            <a:endParaRPr lang="it-IT" sz="2000" dirty="0" smtClean="0">
              <a:ea typeface="Kozuka Mincho Pro L"/>
            </a:endParaRPr>
          </a:p>
          <a:p>
            <a:r>
              <a:rPr lang="it-IT" sz="2000" dirty="0" smtClean="0">
                <a:ea typeface="Kozuka Mincho Pro L"/>
              </a:rPr>
              <a:t> </a:t>
            </a:r>
            <a:r>
              <a:rPr lang="it-IT" sz="2000" dirty="0" err="1" smtClean="0">
                <a:ea typeface="Kozuka Mincho Pro L"/>
              </a:rPr>
              <a:t>exceeds</a:t>
            </a:r>
            <a:r>
              <a:rPr lang="it-IT" sz="2000" dirty="0" smtClean="0">
                <a:ea typeface="Kozuka Mincho Pro L"/>
              </a:rPr>
              <a:t> a </a:t>
            </a:r>
            <a:r>
              <a:rPr lang="it-IT" sz="2000" dirty="0" err="1" smtClean="0">
                <a:ea typeface="Kozuka Mincho Pro L"/>
              </a:rPr>
              <a:t>thresholds</a:t>
            </a:r>
            <a:r>
              <a:rPr lang="it-IT" sz="2000" dirty="0" smtClean="0">
                <a:ea typeface="Kozuka Mincho Pro L"/>
              </a:rPr>
              <a:t>, the </a:t>
            </a:r>
            <a:r>
              <a:rPr lang="it-IT" sz="2000" dirty="0" err="1" smtClean="0">
                <a:ea typeface="Kozuka Mincho Pro L"/>
              </a:rPr>
              <a:t>nanostructures</a:t>
            </a:r>
            <a:r>
              <a:rPr lang="it-IT" sz="2000" dirty="0" smtClean="0">
                <a:ea typeface="Kozuka Mincho Pro L"/>
              </a:rPr>
              <a:t> </a:t>
            </a:r>
          </a:p>
          <a:p>
            <a:r>
              <a:rPr lang="it-IT" sz="2000" dirty="0" err="1" smtClean="0">
                <a:ea typeface="Kozuka Mincho Pro L"/>
              </a:rPr>
              <a:t>appear</a:t>
            </a:r>
            <a:r>
              <a:rPr lang="it-IT" sz="2000" dirty="0" smtClean="0">
                <a:ea typeface="Kozuka Mincho Pro L"/>
              </a:rPr>
              <a:t>.</a:t>
            </a:r>
            <a:endParaRPr lang="it-IT" sz="2000" dirty="0">
              <a:ea typeface="Kozuka Mincho Pro L"/>
            </a:endParaRPr>
          </a:p>
        </p:txBody>
      </p:sp>
    </p:spTree>
    <p:extLst>
      <p:ext uri="{BB962C8B-B14F-4D97-AF65-F5344CB8AC3E}">
        <p14:creationId xmlns:p14="http://schemas.microsoft.com/office/powerpoint/2010/main" val="140959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72816"/>
            <a:ext cx="7775575" cy="4752528"/>
          </a:xfrm>
          <a:solidFill>
            <a:schemeClr val="bg1"/>
          </a:solidFill>
        </p:spPr>
        <p:txBody>
          <a:bodyPr>
            <a:noAutofit/>
          </a:bodyPr>
          <a:lstStyle/>
          <a:p>
            <a:pPr indent="15875" algn="just">
              <a:lnSpc>
                <a:spcPct val="170000"/>
              </a:lnSpc>
              <a:buFontTx/>
              <a:buNone/>
            </a:pPr>
            <a:r>
              <a:rPr lang="en-US" altLang="it-IT" sz="2000" b="0" dirty="0"/>
              <a:t>The observed stable </a:t>
            </a:r>
            <a:r>
              <a:rPr lang="en-US" altLang="it-IT" sz="2000" b="0" dirty="0" err="1" smtClean="0"/>
              <a:t>nano</a:t>
            </a:r>
            <a:r>
              <a:rPr lang="en-US" altLang="it-IT" sz="2000" b="0" dirty="0" smtClean="0"/>
              <a:t>-objects </a:t>
            </a:r>
            <a:r>
              <a:rPr lang="en-US" altLang="it-IT" sz="2000" b="0" dirty="0"/>
              <a:t>have a size of hundreds of nanometers which is in the same range of the wavelength characteristic of the spectrum of the solute</a:t>
            </a:r>
            <a:r>
              <a:rPr lang="en-US" altLang="it-IT" sz="2000" b="0" dirty="0" smtClean="0"/>
              <a:t>.</a:t>
            </a:r>
            <a:endParaRPr lang="en-US" altLang="it-IT" sz="2000" b="0" dirty="0"/>
          </a:p>
          <a:p>
            <a:pPr indent="15875" algn="just">
              <a:lnSpc>
                <a:spcPct val="170000"/>
              </a:lnSpc>
              <a:buFontTx/>
              <a:buNone/>
            </a:pPr>
            <a:r>
              <a:rPr lang="en-US" altLang="it-IT" sz="2000" b="0" dirty="0" smtClean="0"/>
              <a:t>The </a:t>
            </a:r>
            <a:r>
              <a:rPr lang="en-US" altLang="it-IT" sz="2000" b="0" dirty="0"/>
              <a:t>dilution </a:t>
            </a:r>
            <a:r>
              <a:rPr lang="en-US" altLang="it-IT" sz="2000" b="0" dirty="0" smtClean="0"/>
              <a:t>threshold is obtained when </a:t>
            </a:r>
            <a:r>
              <a:rPr lang="en-US" altLang="it-IT" sz="2000" b="0" dirty="0"/>
              <a:t>the average distance </a:t>
            </a:r>
            <a:r>
              <a:rPr lang="en-US" altLang="it-IT" sz="2000" b="0" dirty="0" smtClean="0"/>
              <a:t>(among particles of solute) exceeds the </a:t>
            </a:r>
            <a:r>
              <a:rPr lang="en-US" altLang="it-IT" sz="2000" b="0" dirty="0" smtClean="0">
                <a:ea typeface="Kozuka Mincho Pro L" pitchFamily="18" charset="-128"/>
              </a:rPr>
              <a:t>characteristic absorption wavelength of the solute.</a:t>
            </a:r>
            <a:endParaRPr lang="en-US" altLang="it-IT" sz="2000" b="0" dirty="0">
              <a:ea typeface="Kozuka Mincho Pro L" pitchFamily="18" charset="-128"/>
            </a:endParaRPr>
          </a:p>
          <a:p>
            <a:pPr indent="15875" algn="just">
              <a:lnSpc>
                <a:spcPct val="170000"/>
              </a:lnSpc>
              <a:buFontTx/>
              <a:buNone/>
            </a:pPr>
            <a:r>
              <a:rPr lang="en-US" altLang="it-IT" sz="2000" b="0" dirty="0">
                <a:ea typeface="Kozuka Mincho Pro L" pitchFamily="18" charset="-128"/>
              </a:rPr>
              <a:t>Stable water </a:t>
            </a:r>
            <a:r>
              <a:rPr lang="en-US" altLang="it-IT" sz="2000" b="0" dirty="0" smtClean="0">
                <a:ea typeface="Kozuka Mincho Pro L" pitchFamily="18" charset="-128"/>
              </a:rPr>
              <a:t>clusters have </a:t>
            </a:r>
            <a:r>
              <a:rPr lang="en-US" altLang="it-IT" sz="2000" b="0" dirty="0">
                <a:ea typeface="Kozuka Mincho Pro L" pitchFamily="18" charset="-128"/>
              </a:rPr>
              <a:t>a permanent electric charge (</a:t>
            </a:r>
            <a:r>
              <a:rPr lang="el-GR" altLang="it-IT" sz="2000" b="0" dirty="0">
                <a:ea typeface="Kozuka Mincho Pro L" pitchFamily="18" charset="-128"/>
              </a:rPr>
              <a:t>ζ</a:t>
            </a:r>
            <a:r>
              <a:rPr lang="it-IT" altLang="it-IT" sz="2000" b="0" dirty="0" err="1">
                <a:ea typeface="Kozuka Mincho Pro L" pitchFamily="18" charset="-128"/>
              </a:rPr>
              <a:t>potential</a:t>
            </a:r>
            <a:r>
              <a:rPr lang="it-IT" altLang="it-IT" sz="2000" b="0" dirty="0">
                <a:ea typeface="Kozuka Mincho Pro L" pitchFamily="18" charset="-128"/>
              </a:rPr>
              <a:t>) </a:t>
            </a:r>
            <a:r>
              <a:rPr lang="en-US" altLang="it-IT" sz="2000" b="0" dirty="0">
                <a:ea typeface="Kozuka Mincho Pro L" pitchFamily="18" charset="-128"/>
              </a:rPr>
              <a:t>due to the quasi-free electrons at the border of the CDs.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17715" y="863134"/>
            <a:ext cx="4139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</a:rPr>
              <a:t>Nanoaggregates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features</a:t>
            </a:r>
            <a:r>
              <a:rPr lang="it-IT" sz="2800" dirty="0" smtClean="0">
                <a:solidFill>
                  <a:schemeClr val="bg1"/>
                </a:solidFill>
              </a:rPr>
              <a:t>: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971600" y="1484784"/>
            <a:ext cx="7408333" cy="46805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GB" dirty="0" smtClean="0"/>
              <a:t> </a:t>
            </a:r>
            <a:r>
              <a:rPr lang="en-GB" dirty="0"/>
              <a:t>the displacement of the particles from the EZ proceeds rapidly after the first contact of the suspension with the </a:t>
            </a:r>
            <a:r>
              <a:rPr lang="en-GB" dirty="0" err="1"/>
              <a:t>Nafion</a:t>
            </a:r>
            <a:r>
              <a:rPr lang="en-GB" dirty="0"/>
              <a:t> surface and then the velocity decreases within </a:t>
            </a:r>
            <a:r>
              <a:rPr lang="en-GB" dirty="0" smtClean="0"/>
              <a:t>few minutes; </a:t>
            </a:r>
          </a:p>
          <a:p>
            <a:pPr>
              <a:lnSpc>
                <a:spcPct val="170000"/>
              </a:lnSpc>
            </a:pPr>
            <a:r>
              <a:rPr lang="en-GB" dirty="0" smtClean="0"/>
              <a:t> </a:t>
            </a:r>
            <a:r>
              <a:rPr lang="en-GB" dirty="0"/>
              <a:t>the process </a:t>
            </a:r>
            <a:r>
              <a:rPr lang="en-GB" dirty="0" smtClean="0"/>
              <a:t>shows </a:t>
            </a:r>
            <a:r>
              <a:rPr lang="en-GB" dirty="0"/>
              <a:t>a robust square-root-of time dependence; </a:t>
            </a:r>
            <a:endParaRPr lang="en-GB" dirty="0" smtClean="0"/>
          </a:p>
          <a:p>
            <a:pPr>
              <a:lnSpc>
                <a:spcPct val="170000"/>
              </a:lnSpc>
            </a:pPr>
            <a:r>
              <a:rPr lang="en-GB" dirty="0" smtClean="0"/>
              <a:t> </a:t>
            </a:r>
            <a:r>
              <a:rPr lang="en-GB" dirty="0"/>
              <a:t>the diffusion coefficient  extracted from the data  yields a value of orders of magnitude larger than the diffusion coefficient expected for the polystyrene particles in </a:t>
            </a:r>
            <a:r>
              <a:rPr lang="en-GB" dirty="0" smtClean="0"/>
              <a:t>water (compatible with the diffusion coefficient of monovalent ions) ;</a:t>
            </a:r>
          </a:p>
          <a:p>
            <a:pPr>
              <a:lnSpc>
                <a:spcPct val="170000"/>
              </a:lnSpc>
            </a:pPr>
            <a:r>
              <a:rPr lang="en-GB" dirty="0" smtClean="0"/>
              <a:t> </a:t>
            </a:r>
            <a:r>
              <a:rPr lang="en-GB" dirty="0"/>
              <a:t>the thickness of the EZ can be as much as </a:t>
            </a:r>
            <a:r>
              <a:rPr lang="en-GB" dirty="0" smtClean="0"/>
              <a:t>1 mm (no possibility to accommodate entropy brush models);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The </a:t>
            </a:r>
            <a:r>
              <a:rPr lang="it-IT" sz="3200" dirty="0" err="1" smtClean="0"/>
              <a:t>formation</a:t>
            </a:r>
            <a:r>
              <a:rPr lang="it-IT" sz="3200" dirty="0" smtClean="0"/>
              <a:t> of the EZ </a:t>
            </a:r>
            <a:r>
              <a:rPr lang="it-IT" sz="3200" dirty="0" err="1" smtClean="0"/>
              <a:t>layer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56059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27584" y="3356992"/>
            <a:ext cx="7408333" cy="609517"/>
          </a:xfrm>
          <a:solidFill>
            <a:srgbClr val="99FF66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Come back again to the van der Waals forces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76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072650" cy="23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IR </a:t>
            </a:r>
            <a:r>
              <a:rPr lang="it-IT" dirty="0" err="1" smtClean="0"/>
              <a:t>spectroscopy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23861" y="2492896"/>
            <a:ext cx="4800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OH stretching in </a:t>
            </a:r>
            <a:r>
              <a:rPr lang="it-IT" sz="1600" dirty="0" err="1" smtClean="0"/>
              <a:t>liquid</a:t>
            </a:r>
            <a:r>
              <a:rPr lang="it-IT" sz="1600" dirty="0" smtClean="0"/>
              <a:t> water </a:t>
            </a:r>
            <a:r>
              <a:rPr lang="it-IT" sz="1600" dirty="0" err="1" smtClean="0"/>
              <a:t>at</a:t>
            </a:r>
            <a:r>
              <a:rPr lang="it-IT" sz="1600" dirty="0" smtClean="0"/>
              <a:t> room temperature </a:t>
            </a:r>
          </a:p>
          <a:p>
            <a:pPr algn="just"/>
            <a:r>
              <a:rPr lang="it-IT" sz="1600" dirty="0" smtClean="0"/>
              <a:t>and pressure </a:t>
            </a:r>
            <a:r>
              <a:rPr lang="it-IT" sz="1600" dirty="0" err="1" smtClean="0"/>
              <a:t>absorbs</a:t>
            </a:r>
            <a:r>
              <a:rPr lang="it-IT" sz="1600" dirty="0" smtClean="0"/>
              <a:t> with a wide band in the </a:t>
            </a:r>
            <a:r>
              <a:rPr lang="it-IT" sz="1600" dirty="0" err="1" smtClean="0"/>
              <a:t>range</a:t>
            </a:r>
            <a:r>
              <a:rPr lang="it-IT" sz="1600" dirty="0" smtClean="0"/>
              <a:t> </a:t>
            </a:r>
          </a:p>
          <a:p>
            <a:pPr algn="just"/>
            <a:r>
              <a:rPr lang="it-IT" sz="1600" dirty="0" smtClean="0"/>
              <a:t>2600-3800 cm</a:t>
            </a:r>
            <a:r>
              <a:rPr lang="it-IT" sz="1600" baseline="30000" dirty="0" smtClean="0"/>
              <a:t>-1</a:t>
            </a:r>
            <a:r>
              <a:rPr lang="it-IT" sz="1600" dirty="0" smtClean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221088"/>
            <a:ext cx="3162453" cy="185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033638" y="4725144"/>
            <a:ext cx="473219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dirty="0" smtClean="0"/>
              <a:t>The </a:t>
            </a:r>
            <a:r>
              <a:rPr lang="it-IT" sz="1600" dirty="0" err="1" smtClean="0"/>
              <a:t>three</a:t>
            </a:r>
            <a:r>
              <a:rPr lang="it-IT" sz="1600" dirty="0" smtClean="0"/>
              <a:t> sub-</a:t>
            </a:r>
            <a:r>
              <a:rPr lang="it-IT" sz="1600" dirty="0" err="1" smtClean="0"/>
              <a:t>peaks</a:t>
            </a:r>
            <a:r>
              <a:rPr lang="it-IT" sz="1600" dirty="0" smtClean="0"/>
              <a:t> are </a:t>
            </a:r>
            <a:r>
              <a:rPr lang="it-IT" sz="1600" dirty="0" err="1" smtClean="0"/>
              <a:t>clearly</a:t>
            </a:r>
            <a:r>
              <a:rPr lang="it-IT" sz="1600" dirty="0" smtClean="0"/>
              <a:t> </a:t>
            </a:r>
            <a:r>
              <a:rPr lang="it-IT" sz="1600" dirty="0" err="1" smtClean="0"/>
              <a:t>related</a:t>
            </a:r>
            <a:r>
              <a:rPr lang="it-IT" sz="1600" dirty="0" smtClean="0"/>
              <a:t> to the </a:t>
            </a:r>
            <a:r>
              <a:rPr lang="it-IT" sz="1600" dirty="0" err="1" smtClean="0"/>
              <a:t>energy</a:t>
            </a:r>
            <a:endParaRPr lang="it-IT" sz="1600" dirty="0" smtClean="0"/>
          </a:p>
          <a:p>
            <a:r>
              <a:rPr lang="it-IT" sz="1600" dirty="0" smtClean="0"/>
              <a:t>of the </a:t>
            </a:r>
            <a:r>
              <a:rPr lang="it-IT" sz="1600" dirty="0" err="1" smtClean="0"/>
              <a:t>vibration</a:t>
            </a:r>
            <a:r>
              <a:rPr lang="it-IT" sz="1600" dirty="0" smtClean="0"/>
              <a:t> of the OH-bond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8229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it-IT" sz="2800" dirty="0">
                <a:solidFill>
                  <a:schemeClr val="bg1"/>
                </a:solidFill>
                <a:latin typeface="Kozuka Mincho Pro L" pitchFamily="18" charset="-128"/>
              </a:rPr>
              <a:t>A film of water on the surface of a solid body (EZ water)</a:t>
            </a:r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1403350" y="2492375"/>
          <a:ext cx="15843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8" name="Equation" r:id="rId4" imgW="711000" imgH="393480" progId="Equation.DSMT4">
                  <p:embed/>
                </p:oleObj>
              </mc:Choice>
              <mc:Fallback>
                <p:oleObj name="Equation" r:id="rId4" imgW="711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492375"/>
                        <a:ext cx="15843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4427538" y="2708275"/>
          <a:ext cx="29003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9" name="Equation" r:id="rId6" imgW="1371600" imgH="228600" progId="Equation.DSMT4">
                  <p:embed/>
                </p:oleObj>
              </mc:Choice>
              <mc:Fallback>
                <p:oleObj name="Equation" r:id="rId6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708275"/>
                        <a:ext cx="290036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827584" y="3747294"/>
            <a:ext cx="7632847" cy="117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it-IT" dirty="0">
                <a:latin typeface="Kozuka Mincho Pro L" pitchFamily="18" charset="-128"/>
              </a:rPr>
              <a:t>For “large” </a:t>
            </a:r>
            <a:r>
              <a:rPr lang="en-US" altLang="it-IT" dirty="0" smtClean="0">
                <a:latin typeface="Kozuka Mincho Pro L" pitchFamily="18" charset="-128"/>
              </a:rPr>
              <a:t>thickness</a:t>
            </a:r>
            <a:endParaRPr lang="en-US" altLang="it-IT" dirty="0">
              <a:latin typeface="Kozuka Mincho Pro L" pitchFamily="18" charset="-128"/>
            </a:endParaRPr>
          </a:p>
          <a:p>
            <a:pPr>
              <a:lnSpc>
                <a:spcPct val="130000"/>
              </a:lnSpc>
            </a:pPr>
            <a:r>
              <a:rPr lang="en-US" altLang="it-IT" dirty="0" smtClean="0">
                <a:latin typeface="Kozuka Mincho Pro L" pitchFamily="18" charset="-128"/>
              </a:rPr>
              <a:t>depends </a:t>
            </a:r>
            <a:r>
              <a:rPr lang="en-US" altLang="it-IT" dirty="0">
                <a:latin typeface="Kozuka Mincho Pro L" pitchFamily="18" charset="-128"/>
              </a:rPr>
              <a:t>on the electrostatic dielectric constants of the film </a:t>
            </a:r>
            <a:r>
              <a:rPr lang="en-US" altLang="it-IT" dirty="0" smtClean="0">
                <a:latin typeface="Kozuka Mincho Pro L" pitchFamily="18" charset="-128"/>
              </a:rPr>
              <a:t>and </a:t>
            </a:r>
            <a:r>
              <a:rPr lang="en-US" altLang="it-IT" dirty="0">
                <a:latin typeface="Kozuka Mincho Pro L" pitchFamily="18" charset="-128"/>
              </a:rPr>
              <a:t>of the solid surface </a:t>
            </a:r>
          </a:p>
        </p:txBody>
      </p:sp>
      <p:graphicFrame>
        <p:nvGraphicFramePr>
          <p:cNvPr id="286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816602"/>
              </p:ext>
            </p:extLst>
          </p:nvPr>
        </p:nvGraphicFramePr>
        <p:xfrm>
          <a:off x="3131840" y="3757613"/>
          <a:ext cx="71913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0" name="Equation" r:id="rId8" imgW="355320" imgH="203040" progId="Equation.DSMT4">
                  <p:embed/>
                </p:oleObj>
              </mc:Choice>
              <mc:Fallback>
                <p:oleObj name="Equation" r:id="rId8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757613"/>
                        <a:ext cx="71913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694" name="Rectangle 22"/>
              <p:cNvSpPr>
                <a:spLocks noChangeArrowheads="1"/>
              </p:cNvSpPr>
              <p:nvPr/>
            </p:nvSpPr>
            <p:spPr bwMode="auto">
              <a:xfrm>
                <a:off x="495932" y="1844137"/>
                <a:ext cx="7964499" cy="45259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lnSpc>
                    <a:spcPct val="125000"/>
                  </a:lnSpc>
                  <a:buFontTx/>
                  <a:buNone/>
                </a:pPr>
                <a:r>
                  <a:rPr lang="en-US" altLang="it-IT" sz="1800" dirty="0" smtClean="0">
                    <a:latin typeface="Kozuka Mincho Pro L" pitchFamily="18" charset="-128"/>
                  </a:rPr>
                  <a:t>The chemical potential (</a:t>
                </a:r>
                <a14:m>
                  <m:oMath xmlns:m="http://schemas.openxmlformats.org/officeDocument/2006/math">
                    <m:r>
                      <a:rPr lang="en-US" altLang="it-IT" sz="180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altLang="it-IT" sz="1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it-IT" altLang="it-IT" sz="1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it-IT" altLang="it-IT" sz="1800" b="0" i="1" smtClean="0">
                            <a:latin typeface="Cambria Math"/>
                            <a:ea typeface="Cambria Math"/>
                          </a:rPr>
                          <m:t>𝜕𝜎</m:t>
                        </m:r>
                      </m:num>
                      <m:den>
                        <m:r>
                          <a:rPr lang="it-IT" altLang="it-IT" sz="18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it-IT" altLang="it-IT" sz="1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it-IT" altLang="it-IT" sz="1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it-IT" sz="1800" dirty="0" smtClean="0">
                    <a:latin typeface="Kozuka Mincho Pro L" pitchFamily="18" charset="-128"/>
                  </a:rPr>
                  <a:t>) of </a:t>
                </a:r>
                <a:r>
                  <a:rPr lang="en-US" altLang="it-IT" sz="1800" dirty="0">
                    <a:latin typeface="Kozuka Mincho Pro L" pitchFamily="18" charset="-128"/>
                  </a:rPr>
                  <a:t>the film per unit volume of the liquid is:</a:t>
                </a:r>
              </a:p>
            </p:txBody>
          </p:sp>
        </mc:Choice>
        <mc:Fallback xmlns="">
          <p:sp>
            <p:nvSpPr>
              <p:cNvPr id="28694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932" y="1844137"/>
                <a:ext cx="7964499" cy="4525962"/>
              </a:xfrm>
              <a:prstGeom prst="rect">
                <a:avLst/>
              </a:prstGeom>
              <a:blipFill rotWithShape="1">
                <a:blip r:embed="rId15"/>
                <a:stretch>
                  <a:fillRect l="-612" t="-82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684213" y="1700213"/>
            <a:ext cx="76327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25000"/>
              </a:lnSpc>
              <a:buFontTx/>
              <a:buNone/>
            </a:pPr>
            <a:endParaRPr lang="it-IT" altLang="it-IT" sz="1800">
              <a:latin typeface="Kozuka Mincho Pro L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97" name="Rectangle 25"/>
              <p:cNvSpPr>
                <a:spLocks noChangeArrowheads="1"/>
              </p:cNvSpPr>
              <p:nvPr/>
            </p:nvSpPr>
            <p:spPr bwMode="auto">
              <a:xfrm>
                <a:off x="395931" y="5013176"/>
                <a:ext cx="8064500" cy="830997"/>
              </a:xfrm>
              <a:prstGeom prst="rect">
                <a:avLst/>
              </a:prstGeom>
              <a:solidFill>
                <a:srgbClr val="C2FFA3"/>
              </a:solidFill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it-IT" sz="2000" dirty="0" smtClean="0">
                    <a:solidFill>
                      <a:srgbClr val="002060"/>
                    </a:solidFill>
                    <a:latin typeface="Kozuka Mincho Pro L" pitchFamily="18" charset="-128"/>
                  </a:rPr>
                  <a:t>The function may change sign and be non-monotonic according to the sign of the difference</a:t>
                </a:r>
                <a:r>
                  <a:rPr lang="en-US" altLang="it-IT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it-IT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it-IT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it-IT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it-IT" altLang="it-IT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𝑤𝑎𝑡𝑒𝑟</m:t>
                        </m:r>
                      </m:sub>
                    </m:sSub>
                  </m:oMath>
                </a14:m>
                <a:r>
                  <a:rPr lang="en-US" altLang="it-IT" dirty="0" smtClean="0">
                    <a:solidFill>
                      <a:srgbClr val="002060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it-IT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it-IT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it-IT" altLang="it-IT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𝑠𝑜𝑙𝑖𝑑</m:t>
                        </m:r>
                      </m:sub>
                    </m:sSub>
                  </m:oMath>
                </a14:m>
                <a:endParaRPr lang="en-US" altLang="it-IT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697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931" y="5013176"/>
                <a:ext cx="8064500" cy="830997"/>
              </a:xfrm>
              <a:prstGeom prst="rect">
                <a:avLst/>
              </a:prstGeom>
              <a:blipFill rotWithShape="1">
                <a:blip r:embed="rId16"/>
                <a:stretch>
                  <a:fillRect l="-831" t="-730" r="-1587" b="-729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3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85" name="Group 13"/>
          <p:cNvGrpSpPr>
            <a:grpSpLocks/>
          </p:cNvGrpSpPr>
          <p:nvPr/>
        </p:nvGrpSpPr>
        <p:grpSpPr bwMode="auto">
          <a:xfrm>
            <a:off x="1042988" y="1341438"/>
            <a:ext cx="5489575" cy="3614737"/>
            <a:chOff x="657" y="845"/>
            <a:chExt cx="3458" cy="2277"/>
          </a:xfrm>
        </p:grpSpPr>
        <p:pic>
          <p:nvPicPr>
            <p:cNvPr id="542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845"/>
              <a:ext cx="3004" cy="2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 rot="16200000">
              <a:off x="3" y="1771"/>
              <a:ext cx="1633" cy="326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sz="1400">
                  <a:latin typeface="Kozuka Mincho Pro L" pitchFamily="18" charset="-128"/>
                </a:rPr>
                <a:t>Permittivity vs frequency at 25°C for Nafion 117</a:t>
              </a:r>
            </a:p>
          </p:txBody>
        </p:sp>
      </p:grp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684213" y="279956"/>
            <a:ext cx="741722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3200" dirty="0" smtClean="0">
                <a:solidFill>
                  <a:schemeClr val="bg1"/>
                </a:solidFill>
                <a:latin typeface="Kozuka Mincho Pro L" pitchFamily="18" charset="-128"/>
              </a:rPr>
              <a:t>Paving </a:t>
            </a:r>
            <a:r>
              <a:rPr lang="en-US" altLang="it-IT" sz="3200" dirty="0">
                <a:solidFill>
                  <a:schemeClr val="bg1"/>
                </a:solidFill>
                <a:latin typeface="Kozuka Mincho Pro L" pitchFamily="18" charset="-128"/>
              </a:rPr>
              <a:t>the way for a theory </a:t>
            </a:r>
            <a:r>
              <a:rPr lang="en-US" altLang="it-IT" sz="3200" dirty="0" smtClean="0">
                <a:solidFill>
                  <a:schemeClr val="bg1"/>
                </a:solidFill>
                <a:latin typeface="Kozuka Mincho Pro L" pitchFamily="18" charset="-128"/>
              </a:rPr>
              <a:t>of </a:t>
            </a:r>
            <a:r>
              <a:rPr lang="en-US" altLang="it-IT" sz="3200" dirty="0">
                <a:solidFill>
                  <a:schemeClr val="bg1"/>
                </a:solidFill>
                <a:latin typeface="Kozuka Mincho Pro L" pitchFamily="18" charset="-128"/>
              </a:rPr>
              <a:t>EZ water</a:t>
            </a:r>
          </a:p>
          <a:p>
            <a:endParaRPr lang="en-US" altLang="it-IT" sz="3200" dirty="0">
              <a:solidFill>
                <a:srgbClr val="3333CC"/>
              </a:solidFill>
              <a:latin typeface="Kozuka Mincho Pro L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6034256" y="1596740"/>
                <a:ext cx="19336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it-IT" i="1" smtClean="0">
                          <a:latin typeface="Cambria Math"/>
                          <a:ea typeface="Cambria Math"/>
                        </a:rPr>
                        <m:t>≤6 → 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≤3.5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256" y="1596740"/>
                <a:ext cx="193360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6156917" y="2060848"/>
                <a:ext cx="18109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it-I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it-IT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it-IT" altLang="it-IT" i="1">
                            <a:latin typeface="Cambria Math"/>
                          </a:rPr>
                          <m:t>𝑤𝑎𝑡𝑒𝑟</m:t>
                        </m:r>
                      </m:sub>
                    </m:sSub>
                  </m:oMath>
                </a14:m>
                <a:r>
                  <a:rPr lang="en-US" altLang="it-IT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it-IT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it-IT" i="1" dirty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it-IT" altLang="it-IT" i="1" dirty="0">
                            <a:latin typeface="Cambria Math"/>
                          </a:rPr>
                          <m:t>𝑠𝑜𝑙𝑖𝑑</m:t>
                        </m:r>
                      </m:sub>
                    </m:sSub>
                    <m:r>
                      <a:rPr lang="it-IT" altLang="it-IT" i="1" dirty="0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it-IT" altLang="it-IT" b="0" i="1" dirty="0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917" y="2060848"/>
                <a:ext cx="181094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6134152" y="2520386"/>
                <a:ext cx="796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it-IT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52" y="2520386"/>
                <a:ext cx="796821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7596336" y="2519514"/>
            <a:ext cx="1172116" cy="369332"/>
          </a:xfrm>
          <a:prstGeom prst="rect">
            <a:avLst/>
          </a:prstGeom>
          <a:solidFill>
            <a:srgbClr val="C2FFA3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repulsive !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6095586" y="3284984"/>
                <a:ext cx="18855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it-IT" i="1" dirty="0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9 → 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≥13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586" y="3284984"/>
                <a:ext cx="188551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6170157" y="3717032"/>
                <a:ext cx="20420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it-I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it-IT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it-IT" altLang="it-IT" b="0" i="1" smtClean="0">
                            <a:latin typeface="Cambria Math"/>
                          </a:rPr>
                          <m:t>𝑛𝑜𝑛</m:t>
                        </m:r>
                        <m:r>
                          <a:rPr lang="it-IT" altLang="it-IT" b="0" i="1" smtClean="0">
                            <a:latin typeface="Cambria Math"/>
                          </a:rPr>
                          <m:t>−</m:t>
                        </m:r>
                        <m:r>
                          <a:rPr lang="it-IT" altLang="it-IT" b="0" i="1" smtClean="0">
                            <a:latin typeface="Cambria Math"/>
                          </a:rPr>
                          <m:t>𝑐𝑜h</m:t>
                        </m:r>
                      </m:sub>
                    </m:sSub>
                  </m:oMath>
                </a14:m>
                <a:r>
                  <a:rPr lang="en-US" altLang="it-IT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it-IT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it-IT" i="1" dirty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it-IT" altLang="it-IT" i="1" dirty="0">
                            <a:latin typeface="Cambria Math"/>
                          </a:rPr>
                          <m:t>𝑠𝑜𝑙𝑖𝑑</m:t>
                        </m:r>
                      </m:sub>
                    </m:sSub>
                    <m:r>
                      <a:rPr lang="it-IT" altLang="it-IT" i="1" dirty="0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it-IT" altLang="it-IT" b="0" i="1" dirty="0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157" y="3717032"/>
                <a:ext cx="2042034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6134152" y="4221088"/>
                <a:ext cx="796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it-IT" i="1" dirty="0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52" y="4221088"/>
                <a:ext cx="796821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/>
          <p:cNvSpPr txBox="1"/>
          <p:nvPr/>
        </p:nvSpPr>
        <p:spPr>
          <a:xfrm>
            <a:off x="7521507" y="4551085"/>
            <a:ext cx="113043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attrative</a:t>
            </a:r>
            <a:r>
              <a:rPr lang="it-IT" dirty="0" smtClean="0"/>
              <a:t> !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611558" y="5949280"/>
                <a:ext cx="81152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dirty="0" smtClean="0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it-IT" sz="1600" dirty="0" smtClean="0"/>
                  <a:t> </a:t>
                </a:r>
                <a:r>
                  <a:rPr lang="en-US" sz="1600" dirty="0" smtClean="0"/>
                  <a:t>denotes </a:t>
                </a:r>
                <a:r>
                  <a:rPr lang="en-US" sz="1600" dirty="0"/>
                  <a:t>the number of adsorbed water molecules per SO</a:t>
                </a:r>
                <a:r>
                  <a:rPr lang="en-US" sz="1600" baseline="-25000" dirty="0"/>
                  <a:t>3</a:t>
                </a:r>
                <a:r>
                  <a:rPr lang="en-US" sz="1600" dirty="0"/>
                  <a:t>H site of the membrane</a:t>
                </a:r>
                <a:endParaRPr lang="it-IT" sz="1600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8" y="5949280"/>
                <a:ext cx="8115291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/>
          <p:cNvSpPr txBox="1"/>
          <p:nvPr/>
        </p:nvSpPr>
        <p:spPr>
          <a:xfrm>
            <a:off x="2843808" y="5003884"/>
            <a:ext cx="582884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for </a:t>
            </a:r>
            <a:r>
              <a:rPr lang="it-IT" dirty="0" err="1"/>
              <a:t>molecules</a:t>
            </a:r>
            <a:r>
              <a:rPr lang="it-IT" dirty="0"/>
              <a:t> </a:t>
            </a:r>
            <a:r>
              <a:rPr lang="it-IT" dirty="0" err="1"/>
              <a:t>belonging</a:t>
            </a:r>
            <a:r>
              <a:rPr lang="it-IT" dirty="0"/>
              <a:t> to non-</a:t>
            </a:r>
            <a:r>
              <a:rPr lang="it-IT" dirty="0" err="1"/>
              <a:t>coherent</a:t>
            </a:r>
            <a:r>
              <a:rPr lang="it-IT" dirty="0"/>
              <a:t> </a:t>
            </a:r>
            <a:r>
              <a:rPr lang="it-IT" dirty="0" err="1"/>
              <a:t>fraction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096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  <p:bldP spid="16" grpId="0"/>
      <p:bldP spid="17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1403350" y="692150"/>
            <a:ext cx="0" cy="2449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 rot="16200000">
            <a:off x="496094" y="1815307"/>
            <a:ext cx="1028700" cy="366712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/>
              <a:t>Nafion</a:t>
            </a:r>
            <a:endParaRPr lang="it-IT" altLang="it-IT"/>
          </a:p>
        </p:txBody>
      </p:sp>
      <p:sp>
        <p:nvSpPr>
          <p:cNvPr id="61447" name="Oval 7"/>
          <p:cNvSpPr>
            <a:spLocks noChangeArrowheads="1"/>
          </p:cNvSpPr>
          <p:nvPr/>
        </p:nvSpPr>
        <p:spPr bwMode="auto">
          <a:xfrm>
            <a:off x="2124075" y="836613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48" name="Oval 8"/>
          <p:cNvSpPr>
            <a:spLocks noChangeArrowheads="1"/>
          </p:cNvSpPr>
          <p:nvPr/>
        </p:nvSpPr>
        <p:spPr bwMode="auto">
          <a:xfrm>
            <a:off x="3276600" y="836613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2916238" y="2205038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1547813" y="404813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1619250" y="2420938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1835150" y="1989138"/>
            <a:ext cx="144463" cy="144462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1619250" y="4508500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54" name="Oval 14"/>
          <p:cNvSpPr>
            <a:spLocks noChangeArrowheads="1"/>
          </p:cNvSpPr>
          <p:nvPr/>
        </p:nvSpPr>
        <p:spPr bwMode="auto">
          <a:xfrm>
            <a:off x="2158206" y="4537044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55" name="Oval 15"/>
          <p:cNvSpPr>
            <a:spLocks noChangeArrowheads="1"/>
          </p:cNvSpPr>
          <p:nvPr/>
        </p:nvSpPr>
        <p:spPr bwMode="auto">
          <a:xfrm>
            <a:off x="2627313" y="1557338"/>
            <a:ext cx="144462" cy="144462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56" name="Oval 16"/>
          <p:cNvSpPr>
            <a:spLocks noChangeArrowheads="1"/>
          </p:cNvSpPr>
          <p:nvPr/>
        </p:nvSpPr>
        <p:spPr bwMode="auto">
          <a:xfrm>
            <a:off x="3348038" y="1628775"/>
            <a:ext cx="144462" cy="144463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57" name="Oval 17"/>
          <p:cNvSpPr>
            <a:spLocks noChangeArrowheads="1"/>
          </p:cNvSpPr>
          <p:nvPr/>
        </p:nvSpPr>
        <p:spPr bwMode="auto">
          <a:xfrm>
            <a:off x="2484438" y="2636838"/>
            <a:ext cx="144462" cy="144462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58" name="Oval 18"/>
          <p:cNvSpPr>
            <a:spLocks noChangeArrowheads="1"/>
          </p:cNvSpPr>
          <p:nvPr/>
        </p:nvSpPr>
        <p:spPr bwMode="auto">
          <a:xfrm>
            <a:off x="1547813" y="1268413"/>
            <a:ext cx="144462" cy="144462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59" name="Oval 19"/>
          <p:cNvSpPr>
            <a:spLocks noChangeArrowheads="1"/>
          </p:cNvSpPr>
          <p:nvPr/>
        </p:nvSpPr>
        <p:spPr bwMode="auto">
          <a:xfrm>
            <a:off x="2484438" y="2133600"/>
            <a:ext cx="144462" cy="144463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60" name="Oval 20"/>
          <p:cNvSpPr>
            <a:spLocks noChangeArrowheads="1"/>
          </p:cNvSpPr>
          <p:nvPr/>
        </p:nvSpPr>
        <p:spPr bwMode="auto">
          <a:xfrm>
            <a:off x="2482850" y="2636838"/>
            <a:ext cx="144463" cy="144462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3975100" y="857250"/>
            <a:ext cx="2388795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>
                <a:solidFill>
                  <a:schemeClr val="bg1"/>
                </a:solidFill>
              </a:rPr>
              <a:t>Dielectric constant 160</a:t>
            </a:r>
            <a:endParaRPr lang="it-IT" altLang="it-IT" dirty="0">
              <a:solidFill>
                <a:schemeClr val="bg1"/>
              </a:solidFill>
            </a:endParaRP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3708400" y="1557338"/>
            <a:ext cx="2368550" cy="366712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Dielectric constant 12</a:t>
            </a:r>
            <a:endParaRPr lang="it-IT" altLang="it-IT"/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H="1">
            <a:off x="2195513" y="21336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64" name="Line 24"/>
          <p:cNvSpPr>
            <a:spLocks noChangeShapeType="1"/>
          </p:cNvSpPr>
          <p:nvPr/>
        </p:nvSpPr>
        <p:spPr bwMode="auto">
          <a:xfrm flipH="1">
            <a:off x="1547813" y="20605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65" name="Line 25"/>
          <p:cNvSpPr>
            <a:spLocks noChangeShapeType="1"/>
          </p:cNvSpPr>
          <p:nvPr/>
        </p:nvSpPr>
        <p:spPr bwMode="auto">
          <a:xfrm flipH="1">
            <a:off x="2268538" y="16287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66" name="Line 26"/>
          <p:cNvSpPr>
            <a:spLocks noChangeShapeType="1"/>
          </p:cNvSpPr>
          <p:nvPr/>
        </p:nvSpPr>
        <p:spPr bwMode="auto">
          <a:xfrm flipH="1">
            <a:off x="1258888" y="13414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67" name="Line 27"/>
          <p:cNvSpPr>
            <a:spLocks noChangeShapeType="1"/>
          </p:cNvSpPr>
          <p:nvPr/>
        </p:nvSpPr>
        <p:spPr bwMode="auto">
          <a:xfrm flipH="1">
            <a:off x="2987675" y="17002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69" name="Line 29"/>
          <p:cNvSpPr>
            <a:spLocks noChangeShapeType="1"/>
          </p:cNvSpPr>
          <p:nvPr/>
        </p:nvSpPr>
        <p:spPr bwMode="auto">
          <a:xfrm>
            <a:off x="1403350" y="3500438"/>
            <a:ext cx="0" cy="2449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72" name="Text Box 32"/>
          <p:cNvSpPr txBox="1">
            <a:spLocks noChangeArrowheads="1"/>
          </p:cNvSpPr>
          <p:nvPr/>
        </p:nvSpPr>
        <p:spPr bwMode="auto">
          <a:xfrm rot="16200000">
            <a:off x="569119" y="4480719"/>
            <a:ext cx="1028700" cy="366712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/>
              <a:t>Nafion</a:t>
            </a:r>
            <a:endParaRPr lang="it-IT" altLang="it-IT"/>
          </a:p>
        </p:txBody>
      </p:sp>
      <p:sp>
        <p:nvSpPr>
          <p:cNvPr id="61473" name="Oval 33"/>
          <p:cNvSpPr>
            <a:spLocks noChangeArrowheads="1"/>
          </p:cNvSpPr>
          <p:nvPr/>
        </p:nvSpPr>
        <p:spPr bwMode="auto">
          <a:xfrm>
            <a:off x="1407866" y="5013325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74" name="Oval 34"/>
          <p:cNvSpPr>
            <a:spLocks noChangeArrowheads="1"/>
          </p:cNvSpPr>
          <p:nvPr/>
        </p:nvSpPr>
        <p:spPr bwMode="auto">
          <a:xfrm>
            <a:off x="1403350" y="3357563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75" name="Oval 35"/>
          <p:cNvSpPr>
            <a:spLocks noChangeArrowheads="1"/>
          </p:cNvSpPr>
          <p:nvPr/>
        </p:nvSpPr>
        <p:spPr bwMode="auto">
          <a:xfrm>
            <a:off x="1403350" y="4005263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76" name="Oval 36"/>
          <p:cNvSpPr>
            <a:spLocks noChangeArrowheads="1"/>
          </p:cNvSpPr>
          <p:nvPr/>
        </p:nvSpPr>
        <p:spPr bwMode="auto">
          <a:xfrm>
            <a:off x="1979613" y="4221163"/>
            <a:ext cx="649288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77" name="Oval 37"/>
          <p:cNvSpPr>
            <a:spLocks noChangeArrowheads="1"/>
          </p:cNvSpPr>
          <p:nvPr/>
        </p:nvSpPr>
        <p:spPr bwMode="auto">
          <a:xfrm>
            <a:off x="1908175" y="5013325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78" name="Text Box 38"/>
          <p:cNvSpPr txBox="1">
            <a:spLocks noChangeArrowheads="1"/>
          </p:cNvSpPr>
          <p:nvPr/>
        </p:nvSpPr>
        <p:spPr bwMode="auto">
          <a:xfrm>
            <a:off x="3851920" y="5802313"/>
            <a:ext cx="4659312" cy="45720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>
                <a:latin typeface="Kozuka Mincho Pro L" pitchFamily="18" charset="-128"/>
              </a:rPr>
              <a:t>Nafion acts as a phase separator</a:t>
            </a:r>
            <a:endParaRPr lang="it-IT" altLang="it-IT" sz="2400">
              <a:latin typeface="Kozuka Mincho Pro L" pitchFamily="18" charset="-128"/>
            </a:endParaRPr>
          </a:p>
        </p:txBody>
      </p:sp>
      <p:sp>
        <p:nvSpPr>
          <p:cNvPr id="61479" name="Oval 39"/>
          <p:cNvSpPr>
            <a:spLocks noChangeArrowheads="1"/>
          </p:cNvSpPr>
          <p:nvPr/>
        </p:nvSpPr>
        <p:spPr bwMode="auto">
          <a:xfrm>
            <a:off x="2268538" y="3357563"/>
            <a:ext cx="649287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80" name="Oval 40"/>
          <p:cNvSpPr>
            <a:spLocks noChangeArrowheads="1"/>
          </p:cNvSpPr>
          <p:nvPr/>
        </p:nvSpPr>
        <p:spPr bwMode="auto">
          <a:xfrm>
            <a:off x="1619250" y="5445125"/>
            <a:ext cx="649288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81" name="Oval 41"/>
          <p:cNvSpPr>
            <a:spLocks noChangeArrowheads="1"/>
          </p:cNvSpPr>
          <p:nvPr/>
        </p:nvSpPr>
        <p:spPr bwMode="auto">
          <a:xfrm>
            <a:off x="1833562" y="3736529"/>
            <a:ext cx="649288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82" name="Line 42"/>
          <p:cNvSpPr>
            <a:spLocks noChangeShapeType="1"/>
          </p:cNvSpPr>
          <p:nvPr/>
        </p:nvSpPr>
        <p:spPr bwMode="auto">
          <a:xfrm>
            <a:off x="1403350" y="623728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83" name="Text Box 43"/>
          <p:cNvSpPr txBox="1">
            <a:spLocks noChangeArrowheads="1"/>
          </p:cNvSpPr>
          <p:nvPr/>
        </p:nvSpPr>
        <p:spPr bwMode="auto">
          <a:xfrm>
            <a:off x="1455738" y="6259513"/>
            <a:ext cx="1176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b="1">
                <a:latin typeface="Kozuka Mincho Pro L" pitchFamily="18" charset="-128"/>
              </a:rPr>
              <a:t>EZ  water</a:t>
            </a:r>
            <a:endParaRPr lang="it-IT" altLang="it-IT" b="1">
              <a:latin typeface="Kozuka Mincho Pro L" pitchFamily="18" charset="-128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24301" y="2823439"/>
            <a:ext cx="47521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</a:rPr>
              <a:t>only non coherent molecules are available to form chemical bonds, while CD tend to exclude solutes and do not participate to chemical reactions, thus a flow of non coherent water molecules diffuses towards the </a:t>
            </a:r>
            <a:r>
              <a:rPr lang="en-US" dirty="0" err="1">
                <a:solidFill>
                  <a:srgbClr val="002060"/>
                </a:solidFill>
              </a:rPr>
              <a:t>Nafion</a:t>
            </a:r>
            <a:r>
              <a:rPr lang="en-US" dirty="0">
                <a:solidFill>
                  <a:srgbClr val="002060"/>
                </a:solidFill>
              </a:rPr>
              <a:t> surface with the observed </a:t>
            </a:r>
            <a:r>
              <a:rPr lang="en-GB" dirty="0">
                <a:solidFill>
                  <a:srgbClr val="002060"/>
                </a:solidFill>
              </a:rPr>
              <a:t>square-root-of time dependence</a:t>
            </a:r>
            <a:r>
              <a:rPr lang="en-US" dirty="0">
                <a:solidFill>
                  <a:srgbClr val="002060"/>
                </a:solidFill>
              </a:rPr>
              <a:t>. 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2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971600" y="1772816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/>
                </a:solidFill>
              </a:rPr>
              <a:t>The </a:t>
            </a:r>
            <a:r>
              <a:rPr lang="en-US" sz="2400" dirty="0" smtClean="0">
                <a:solidFill>
                  <a:schemeClr val="tx2"/>
                </a:solidFill>
              </a:rPr>
              <a:t>formation time and </a:t>
            </a:r>
            <a:r>
              <a:rPr lang="en-US" sz="2400" dirty="0">
                <a:solidFill>
                  <a:schemeClr val="tx2"/>
                </a:solidFill>
              </a:rPr>
              <a:t>the thickness of the </a:t>
            </a:r>
            <a:r>
              <a:rPr lang="en-US" sz="2400" dirty="0" smtClean="0">
                <a:solidFill>
                  <a:schemeClr val="tx2"/>
                </a:solidFill>
              </a:rPr>
              <a:t>layer may be estimated  by the </a:t>
            </a:r>
            <a:r>
              <a:rPr lang="en-US" sz="2400" dirty="0">
                <a:solidFill>
                  <a:schemeClr val="tx2"/>
                </a:solidFill>
              </a:rPr>
              <a:t>amount of water molecules bound to polymer hydrophilic groups or trapped within the fluorocarbon </a:t>
            </a:r>
            <a:r>
              <a:rPr lang="en-US" sz="2400" dirty="0" smtClean="0">
                <a:solidFill>
                  <a:schemeClr val="tx2"/>
                </a:solidFill>
              </a:rPr>
              <a:t>chains, i.e. depend on quality and thickness of the </a:t>
            </a:r>
            <a:r>
              <a:rPr lang="en-US" sz="2400" dirty="0" err="1" smtClean="0">
                <a:solidFill>
                  <a:schemeClr val="tx2"/>
                </a:solidFill>
              </a:rPr>
              <a:t>Nafion</a:t>
            </a:r>
            <a:r>
              <a:rPr lang="en-US" sz="2400" dirty="0" smtClean="0">
                <a:solidFill>
                  <a:schemeClr val="tx2"/>
                </a:solidFill>
              </a:rPr>
              <a:t> film.</a:t>
            </a:r>
          </a:p>
          <a:p>
            <a:pPr algn="just"/>
            <a:endParaRPr lang="en-US" sz="2400" dirty="0">
              <a:solidFill>
                <a:schemeClr val="tx2"/>
              </a:solidFill>
            </a:endParaRPr>
          </a:p>
          <a:p>
            <a:pPr algn="just"/>
            <a:r>
              <a:rPr lang="en-US" sz="2400" i="1" dirty="0" smtClean="0">
                <a:solidFill>
                  <a:schemeClr val="tx2"/>
                </a:solidFill>
              </a:rPr>
              <a:t>It is significant that an overnight washing of the </a:t>
            </a:r>
            <a:r>
              <a:rPr lang="en-US" sz="2400" i="1" dirty="0" err="1" smtClean="0">
                <a:solidFill>
                  <a:schemeClr val="tx2"/>
                </a:solidFill>
              </a:rPr>
              <a:t>Nafion</a:t>
            </a:r>
            <a:r>
              <a:rPr lang="en-US" sz="2400" i="1" dirty="0" smtClean="0">
                <a:solidFill>
                  <a:schemeClr val="tx2"/>
                </a:solidFill>
              </a:rPr>
              <a:t> surface completely remove the EZ layer, thus confirming its </a:t>
            </a:r>
            <a:r>
              <a:rPr lang="en-US" sz="2400" b="1" i="1" dirty="0" smtClean="0">
                <a:solidFill>
                  <a:schemeClr val="tx2"/>
                </a:solidFill>
              </a:rPr>
              <a:t>dynamic nature</a:t>
            </a:r>
            <a:r>
              <a:rPr lang="en-US" sz="2400" i="1" dirty="0" smtClean="0">
                <a:solidFill>
                  <a:schemeClr val="tx2"/>
                </a:solidFill>
              </a:rPr>
              <a:t>.</a:t>
            </a:r>
            <a:endParaRPr lang="it-IT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8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/>
              <p:cNvSpPr txBox="1"/>
              <p:nvPr/>
            </p:nvSpPr>
            <p:spPr>
              <a:xfrm>
                <a:off x="395535" y="1844824"/>
                <a:ext cx="8496945" cy="4217950"/>
              </a:xfrm>
              <a:prstGeom prst="rect">
                <a:avLst/>
              </a:prstGeom>
              <a:solidFill>
                <a:srgbClr val="C2FFA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 smtClean="0">
                    <a:solidFill>
                      <a:schemeClr val="tx2"/>
                    </a:solidFill>
                  </a:rPr>
                  <a:t>Main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objection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could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be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that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refractive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index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of water in the immediate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vicinity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 of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Nafion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is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higher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than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in bulk water.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This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doesn’t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means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that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density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is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higher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too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:</a:t>
                </a:r>
              </a:p>
              <a:p>
                <a:endParaRPr lang="it-IT" sz="2400" dirty="0" smtClean="0">
                  <a:solidFill>
                    <a:schemeClr val="tx2"/>
                  </a:solidFill>
                </a:endParaRPr>
              </a:p>
              <a:p>
                <a:r>
                  <a:rPr lang="it-IT" sz="2400" dirty="0" smtClean="0">
                    <a:solidFill>
                      <a:schemeClr val="tx2"/>
                    </a:solidFill>
                    <a:ea typeface="Cambria Math"/>
                  </a:rPr>
                  <a:t> 			</a:t>
                </a:r>
                <a14:m>
                  <m:oMath xmlns:m="http://schemas.openxmlformats.org/officeDocument/2006/math">
                    <m:r>
                      <a:rPr lang="it-IT" sz="2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it-IT" sz="2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=1+4</m:t>
                    </m:r>
                    <m:r>
                      <a:rPr lang="it-IT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𝜋𝜒</m:t>
                    </m:r>
                  </m:oMath>
                </a14:m>
                <a:r>
                  <a:rPr lang="it-IT" sz="2400" dirty="0" smtClean="0">
                    <a:solidFill>
                      <a:schemeClr val="tx2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it-IT" sz="240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𝜒</m:t>
                    </m:r>
                    <m:r>
                      <a:rPr lang="it-IT" sz="2400" b="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it-IT" sz="2400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it-IT" sz="2400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num>
                      <m:den>
                        <m:r>
                          <a:rPr lang="it-IT" sz="2400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l-GR" sz="2400" dirty="0" smtClean="0">
                    <a:solidFill>
                      <a:schemeClr val="tx2"/>
                    </a:solidFill>
                  </a:rPr>
                  <a:t>α</a:t>
                </a:r>
                <a:endParaRPr lang="it-IT" sz="2400" dirty="0" smtClean="0">
                  <a:solidFill>
                    <a:schemeClr val="tx2"/>
                  </a:solidFill>
                </a:endParaRPr>
              </a:p>
              <a:p>
                <a:endParaRPr lang="it-IT" sz="2400" dirty="0" smtClean="0">
                  <a:solidFill>
                    <a:schemeClr val="tx2"/>
                  </a:solidFill>
                </a:endParaRPr>
              </a:p>
              <a:p>
                <a:r>
                  <a:rPr lang="it-IT" sz="2400" dirty="0" err="1" smtClean="0">
                    <a:solidFill>
                      <a:schemeClr val="tx2"/>
                    </a:solidFill>
                  </a:rPr>
                  <a:t>polarizability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of the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coherent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fraction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is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much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higher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than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polarizability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of the bulk ,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hence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, the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measured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increase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of the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refractive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index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is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not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due  to the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increase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of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density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as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usually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400" dirty="0" err="1" smtClean="0">
                    <a:solidFill>
                      <a:schemeClr val="tx2"/>
                    </a:solidFill>
                  </a:rPr>
                  <a:t>assumed</a:t>
                </a:r>
                <a:r>
                  <a:rPr lang="it-IT" sz="2400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endParaRPr lang="it-IT" dirty="0"/>
              </a:p>
            </p:txBody>
          </p:sp>
        </mc:Choice>
        <mc:Fallback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1844824"/>
                <a:ext cx="8496945" cy="4217950"/>
              </a:xfrm>
              <a:prstGeom prst="rect">
                <a:avLst/>
              </a:prstGeom>
              <a:blipFill rotWithShape="1">
                <a:blip r:embed="rId3"/>
                <a:stretch>
                  <a:fillRect l="-1148" t="-1156" r="-9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90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2492896"/>
            <a:ext cx="7488832" cy="3450696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The van </a:t>
            </a:r>
            <a:r>
              <a:rPr lang="it-IT" dirty="0" err="1" smtClean="0"/>
              <a:t>der</a:t>
            </a:r>
            <a:r>
              <a:rPr lang="it-IT" dirty="0" smtClean="0"/>
              <a:t> </a:t>
            </a:r>
            <a:r>
              <a:rPr lang="it-IT" dirty="0" err="1" smtClean="0"/>
              <a:t>Waals</a:t>
            </a:r>
            <a:r>
              <a:rPr lang="it-IT" dirty="0" smtClean="0"/>
              <a:t> </a:t>
            </a:r>
            <a:r>
              <a:rPr lang="it-IT" dirty="0" err="1" smtClean="0"/>
              <a:t>forces</a:t>
            </a:r>
            <a:r>
              <a:rPr lang="it-IT" dirty="0" smtClean="0"/>
              <a:t> </a:t>
            </a:r>
            <a:r>
              <a:rPr lang="it-IT" dirty="0" err="1" smtClean="0"/>
              <a:t>provide</a:t>
            </a:r>
            <a:r>
              <a:rPr lang="it-IT" dirty="0" smtClean="0"/>
              <a:t> the </a:t>
            </a:r>
            <a:r>
              <a:rPr lang="it-IT" dirty="0" err="1" smtClean="0"/>
              <a:t>formation</a:t>
            </a:r>
            <a:r>
              <a:rPr lang="it-IT" dirty="0" smtClean="0"/>
              <a:t> </a:t>
            </a:r>
            <a:r>
              <a:rPr lang="it-IT" dirty="0" err="1" smtClean="0"/>
              <a:t>laws</a:t>
            </a:r>
            <a:r>
              <a:rPr lang="it-IT" dirty="0" smtClean="0"/>
              <a:t> for the </a:t>
            </a:r>
            <a:r>
              <a:rPr lang="it-IT" dirty="0" err="1" smtClean="0"/>
              <a:t>nanoaggregates</a:t>
            </a:r>
            <a:r>
              <a:rPr lang="it-IT" dirty="0" smtClean="0"/>
              <a:t> and the EZ </a:t>
            </a:r>
            <a:r>
              <a:rPr lang="it-IT" dirty="0" err="1" smtClean="0"/>
              <a:t>layer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800" dirty="0" smtClean="0"/>
              <a:t>The quantitative </a:t>
            </a:r>
            <a:r>
              <a:rPr lang="it-IT" sz="2800" dirty="0" err="1" smtClean="0"/>
              <a:t>evaluation</a:t>
            </a:r>
            <a:r>
              <a:rPr lang="it-IT" sz="2800" dirty="0" smtClean="0"/>
              <a:t> of </a:t>
            </a:r>
            <a:r>
              <a:rPr lang="it-IT" sz="2800" dirty="0" err="1" smtClean="0"/>
              <a:t>those</a:t>
            </a:r>
            <a:r>
              <a:rPr lang="it-IT" sz="2800" dirty="0" smtClean="0"/>
              <a:t> </a:t>
            </a:r>
            <a:r>
              <a:rPr lang="it-IT" sz="2800" dirty="0" err="1" smtClean="0"/>
              <a:t>phenomena</a:t>
            </a:r>
            <a:r>
              <a:rPr lang="it-IT" sz="2800" dirty="0" smtClean="0"/>
              <a:t> </a:t>
            </a:r>
            <a:r>
              <a:rPr lang="it-IT" sz="2800" dirty="0" err="1" smtClean="0"/>
              <a:t>requires</a:t>
            </a:r>
            <a:r>
              <a:rPr lang="it-IT" sz="2800" dirty="0" smtClean="0"/>
              <a:t> the Quantum </a:t>
            </a:r>
            <a:r>
              <a:rPr lang="it-IT" sz="2800" dirty="0" err="1" smtClean="0"/>
              <a:t>ElectroDynamics</a:t>
            </a:r>
            <a:r>
              <a:rPr lang="it-IT" sz="2800" dirty="0" smtClean="0"/>
              <a:t> </a:t>
            </a:r>
            <a:r>
              <a:rPr lang="it-IT" sz="2800" dirty="0" err="1" smtClean="0"/>
              <a:t>description</a:t>
            </a:r>
            <a:r>
              <a:rPr lang="it-IT" sz="2800" dirty="0" smtClean="0"/>
              <a:t> of </a:t>
            </a:r>
            <a:r>
              <a:rPr lang="it-IT" sz="2800" dirty="0" err="1" smtClean="0"/>
              <a:t>liquid</a:t>
            </a:r>
            <a:r>
              <a:rPr lang="it-IT" sz="2800" dirty="0" smtClean="0"/>
              <a:t> water</a:t>
            </a:r>
          </a:p>
        </p:txBody>
      </p:sp>
    </p:spTree>
    <p:extLst>
      <p:ext uri="{BB962C8B-B14F-4D97-AF65-F5344CB8AC3E}">
        <p14:creationId xmlns:p14="http://schemas.microsoft.com/office/powerpoint/2010/main" val="362599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7360" y="1772816"/>
            <a:ext cx="6991594" cy="584775"/>
          </a:xfrm>
          <a:prstGeom prst="rect">
            <a:avLst/>
          </a:prstGeom>
          <a:solidFill>
            <a:srgbClr val="C2FFA3"/>
          </a:solidFill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Experimental</a:t>
            </a:r>
            <a:r>
              <a:rPr lang="it-IT" sz="3200" dirty="0" smtClean="0"/>
              <a:t> </a:t>
            </a:r>
            <a:r>
              <a:rPr lang="it-IT" sz="3200" dirty="0" err="1" smtClean="0"/>
              <a:t>results</a:t>
            </a:r>
            <a:r>
              <a:rPr lang="it-IT" sz="3200" dirty="0" smtClean="0"/>
              <a:t> from </a:t>
            </a:r>
            <a:r>
              <a:rPr lang="it-IT" sz="3200" dirty="0" err="1" smtClean="0"/>
              <a:t>spectroscopy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75672" y="2564904"/>
            <a:ext cx="7296036" cy="584775"/>
          </a:xfrm>
          <a:prstGeom prst="rect">
            <a:avLst/>
          </a:prstGeom>
          <a:solidFill>
            <a:srgbClr val="C2FFA3"/>
          </a:solidFill>
        </p:spPr>
        <p:txBody>
          <a:bodyPr wrap="none" rtlCol="0">
            <a:spAutoFit/>
          </a:bodyPr>
          <a:lstStyle/>
          <a:p>
            <a:r>
              <a:rPr lang="it-IT" sz="3200" dirty="0" smtClean="0"/>
              <a:t>Nano-</a:t>
            </a:r>
            <a:r>
              <a:rPr lang="it-IT" sz="3200" dirty="0" err="1" smtClean="0"/>
              <a:t>aggregates</a:t>
            </a:r>
            <a:r>
              <a:rPr lang="it-IT" sz="3200" dirty="0" smtClean="0"/>
              <a:t> in </a:t>
            </a:r>
            <a:r>
              <a:rPr lang="it-IT" sz="3200" dirty="0" err="1" smtClean="0"/>
              <a:t>ultradiluted</a:t>
            </a:r>
            <a:r>
              <a:rPr lang="it-IT" sz="3200" dirty="0" smtClean="0"/>
              <a:t> </a:t>
            </a:r>
            <a:r>
              <a:rPr lang="it-IT" sz="3200" dirty="0" err="1" smtClean="0"/>
              <a:t>solutions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809024" y="3502274"/>
            <a:ext cx="1676677" cy="584775"/>
          </a:xfrm>
          <a:prstGeom prst="rect">
            <a:avLst/>
          </a:prstGeom>
          <a:solidFill>
            <a:srgbClr val="C2FFA3"/>
          </a:solidFill>
        </p:spPr>
        <p:txBody>
          <a:bodyPr wrap="none" rtlCol="0">
            <a:spAutoFit/>
          </a:bodyPr>
          <a:lstStyle/>
          <a:p>
            <a:r>
              <a:rPr lang="it-IT" sz="3200" dirty="0" smtClean="0"/>
              <a:t>EZ water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42210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 </a:t>
            </a:r>
            <a:r>
              <a:rPr lang="it-IT" sz="2000" dirty="0" err="1" smtClean="0"/>
              <a:t>but</a:t>
            </a:r>
            <a:r>
              <a:rPr lang="it-IT" sz="2000" dirty="0" smtClean="0"/>
              <a:t> </a:t>
            </a:r>
            <a:r>
              <a:rPr lang="it-IT" sz="2000" dirty="0" err="1" smtClean="0"/>
              <a:t>even</a:t>
            </a:r>
            <a:r>
              <a:rPr lang="it-IT" sz="2000" dirty="0" smtClean="0"/>
              <a:t> water </a:t>
            </a:r>
            <a:r>
              <a:rPr lang="it-IT" sz="2000" dirty="0" err="1" smtClean="0"/>
              <a:t>polimerization</a:t>
            </a:r>
            <a:r>
              <a:rPr lang="it-IT" sz="2000" dirty="0" smtClean="0"/>
              <a:t>, </a:t>
            </a:r>
            <a:r>
              <a:rPr lang="it-IT" sz="2000" dirty="0" err="1" smtClean="0"/>
              <a:t>aquaphotomics</a:t>
            </a:r>
            <a:r>
              <a:rPr lang="it-IT" sz="2000" dirty="0" smtClean="0"/>
              <a:t>, </a:t>
            </a:r>
            <a:r>
              <a:rPr lang="it-IT" sz="2000" dirty="0" err="1" smtClean="0"/>
              <a:t>em</a:t>
            </a:r>
            <a:r>
              <a:rPr lang="it-IT" sz="2000" dirty="0" smtClean="0"/>
              <a:t> </a:t>
            </a:r>
            <a:r>
              <a:rPr lang="it-IT" sz="2000" dirty="0" err="1" smtClean="0"/>
              <a:t>field</a:t>
            </a:r>
            <a:r>
              <a:rPr lang="it-IT" sz="2000" dirty="0" smtClean="0"/>
              <a:t> </a:t>
            </a:r>
            <a:r>
              <a:rPr lang="it-IT" sz="2000" dirty="0" err="1" smtClean="0"/>
              <a:t>effects</a:t>
            </a:r>
            <a:r>
              <a:rPr lang="it-IT" sz="2000" dirty="0" smtClean="0"/>
              <a:t> and so on …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27246" y="5013176"/>
            <a:ext cx="7992888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Liquid water </a:t>
            </a:r>
            <a:r>
              <a:rPr lang="it-IT" sz="2800" dirty="0" err="1" smtClean="0">
                <a:solidFill>
                  <a:schemeClr val="bg1"/>
                </a:solidFill>
              </a:rPr>
              <a:t>is</a:t>
            </a:r>
            <a:r>
              <a:rPr lang="it-IT" sz="2800" dirty="0" smtClean="0">
                <a:solidFill>
                  <a:schemeClr val="bg1"/>
                </a:solidFill>
              </a:rPr>
              <a:t> a </a:t>
            </a:r>
            <a:r>
              <a:rPr lang="it-IT" sz="2800" dirty="0" err="1" smtClean="0">
                <a:solidFill>
                  <a:schemeClr val="bg1"/>
                </a:solidFill>
              </a:rPr>
              <a:t>two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fluids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system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whose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dynamic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formation</a:t>
            </a:r>
            <a:r>
              <a:rPr lang="it-IT" sz="2800" dirty="0" smtClean="0">
                <a:solidFill>
                  <a:schemeClr val="bg1"/>
                </a:solidFill>
              </a:rPr>
              <a:t>  </a:t>
            </a:r>
            <a:r>
              <a:rPr lang="it-IT" sz="2800" dirty="0" err="1" smtClean="0">
                <a:solidFill>
                  <a:schemeClr val="bg1"/>
                </a:solidFill>
              </a:rPr>
              <a:t>requires</a:t>
            </a:r>
            <a:r>
              <a:rPr lang="it-IT" sz="2800" dirty="0" smtClean="0">
                <a:solidFill>
                  <a:schemeClr val="bg1"/>
                </a:solidFill>
              </a:rPr>
              <a:t> the </a:t>
            </a:r>
            <a:r>
              <a:rPr lang="it-IT" sz="2800" dirty="0" err="1" smtClean="0">
                <a:solidFill>
                  <a:schemeClr val="bg1"/>
                </a:solidFill>
              </a:rPr>
              <a:t>conceptual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framework</a:t>
            </a:r>
            <a:r>
              <a:rPr lang="it-IT" sz="2800" dirty="0" smtClean="0">
                <a:solidFill>
                  <a:schemeClr val="bg1"/>
                </a:solidFill>
              </a:rPr>
              <a:t> of Quantum </a:t>
            </a:r>
            <a:r>
              <a:rPr lang="it-IT" sz="2800" dirty="0" err="1" smtClean="0">
                <a:solidFill>
                  <a:schemeClr val="bg1"/>
                </a:solidFill>
              </a:rPr>
              <a:t>Electro</a:t>
            </a:r>
            <a:r>
              <a:rPr lang="it-IT" sz="2800" dirty="0" smtClean="0">
                <a:solidFill>
                  <a:schemeClr val="bg1"/>
                </a:solidFill>
              </a:rPr>
              <a:t> Dynamics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3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b="0" dirty="0">
                <a:solidFill>
                  <a:srgbClr val="000000"/>
                </a:solidFill>
              </a:rPr>
              <a:t>the scattering process takes place on an </a:t>
            </a:r>
            <a:r>
              <a:rPr lang="en-US" b="0" dirty="0" smtClean="0">
                <a:solidFill>
                  <a:srgbClr val="00B0F0"/>
                </a:solidFill>
              </a:rPr>
              <a:t>femtosecond</a:t>
            </a:r>
            <a:r>
              <a:rPr lang="en-US" b="0" dirty="0" smtClean="0">
                <a:solidFill>
                  <a:srgbClr val="000000"/>
                </a:solidFill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(</a:t>
            </a:r>
            <a:r>
              <a:rPr lang="en-US" b="0" dirty="0" smtClean="0">
                <a:solidFill>
                  <a:srgbClr val="000000"/>
                </a:solidFill>
              </a:rPr>
              <a:t>10</a:t>
            </a:r>
            <a:r>
              <a:rPr lang="en-US" b="0" baseline="30000" dirty="0" smtClean="0">
                <a:solidFill>
                  <a:srgbClr val="000000"/>
                </a:solidFill>
              </a:rPr>
              <a:t>-15 </a:t>
            </a:r>
            <a:r>
              <a:rPr lang="en-US" b="0" dirty="0">
                <a:solidFill>
                  <a:srgbClr val="000000"/>
                </a:solidFill>
              </a:rPr>
              <a:t>s) time-scale, </a:t>
            </a:r>
            <a:r>
              <a:rPr lang="en-US" b="0" dirty="0" smtClean="0">
                <a:solidFill>
                  <a:srgbClr val="000000"/>
                </a:solidFill>
              </a:rPr>
              <a:t>comparable to the </a:t>
            </a:r>
            <a:r>
              <a:rPr lang="en-US" b="0" dirty="0">
                <a:solidFill>
                  <a:srgbClr val="000000"/>
                </a:solidFill>
              </a:rPr>
              <a:t>time-scale related to </a:t>
            </a:r>
            <a:r>
              <a:rPr lang="en-US" b="0" dirty="0" smtClean="0">
                <a:solidFill>
                  <a:srgbClr val="000000"/>
                </a:solidFill>
              </a:rPr>
              <a:t>the two population dynamics, </a:t>
            </a:r>
            <a:r>
              <a:rPr lang="en-US" b="0" dirty="0">
                <a:solidFill>
                  <a:srgbClr val="000000"/>
                </a:solidFill>
              </a:rPr>
              <a:t>the two structures </a:t>
            </a:r>
            <a:r>
              <a:rPr lang="en-US" b="0" dirty="0" smtClean="0">
                <a:solidFill>
                  <a:srgbClr val="000000"/>
                </a:solidFill>
              </a:rPr>
              <a:t>cannot </a:t>
            </a:r>
            <a:r>
              <a:rPr lang="en-US" b="0" dirty="0">
                <a:solidFill>
                  <a:srgbClr val="000000"/>
                </a:solidFill>
              </a:rPr>
              <a:t>be regarded as </a:t>
            </a:r>
            <a:r>
              <a:rPr lang="en-US" b="0" u="sng" dirty="0">
                <a:solidFill>
                  <a:srgbClr val="000000"/>
                </a:solidFill>
              </a:rPr>
              <a:t>static on the time-scale of the experiment </a:t>
            </a:r>
            <a:r>
              <a:rPr lang="en-US" b="0" dirty="0" smtClean="0">
                <a:solidFill>
                  <a:srgbClr val="000000"/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0" dirty="0" smtClean="0">
                <a:solidFill>
                  <a:srgbClr val="000000"/>
                </a:solidFill>
              </a:rPr>
              <a:t>Molecules in intermediate population can be seen as fluctuating between the two states.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populations</a:t>
            </a:r>
            <a:r>
              <a:rPr lang="it-IT" dirty="0" smtClean="0"/>
              <a:t> 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64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it-IT" b="0" dirty="0" err="1">
                <a:solidFill>
                  <a:srgbClr val="002060"/>
                </a:solidFill>
              </a:rPr>
              <a:t>Such</a:t>
            </a:r>
            <a:r>
              <a:rPr lang="it-IT" b="0" dirty="0">
                <a:solidFill>
                  <a:srgbClr val="002060"/>
                </a:solidFill>
              </a:rPr>
              <a:t> a </a:t>
            </a:r>
            <a:r>
              <a:rPr lang="it-IT" b="0" dirty="0" err="1">
                <a:solidFill>
                  <a:srgbClr val="002060"/>
                </a:solidFill>
              </a:rPr>
              <a:t>broad</a:t>
            </a:r>
            <a:r>
              <a:rPr lang="it-IT" b="0" dirty="0">
                <a:solidFill>
                  <a:srgbClr val="002060"/>
                </a:solidFill>
              </a:rPr>
              <a:t> </a:t>
            </a:r>
            <a:r>
              <a:rPr lang="it-IT" b="0" dirty="0" err="1">
                <a:solidFill>
                  <a:srgbClr val="002060"/>
                </a:solidFill>
              </a:rPr>
              <a:t>peak</a:t>
            </a:r>
            <a:r>
              <a:rPr lang="it-IT" b="0" dirty="0">
                <a:solidFill>
                  <a:srgbClr val="002060"/>
                </a:solidFill>
              </a:rPr>
              <a:t> can be de-</a:t>
            </a:r>
            <a:r>
              <a:rPr lang="it-IT" b="0" dirty="0" err="1">
                <a:solidFill>
                  <a:srgbClr val="002060"/>
                </a:solidFill>
              </a:rPr>
              <a:t>convoluted</a:t>
            </a:r>
            <a:r>
              <a:rPr lang="it-IT" b="0" dirty="0">
                <a:solidFill>
                  <a:srgbClr val="002060"/>
                </a:solidFill>
              </a:rPr>
              <a:t> </a:t>
            </a:r>
            <a:r>
              <a:rPr lang="it-IT" b="0" dirty="0" err="1">
                <a:solidFill>
                  <a:srgbClr val="002060"/>
                </a:solidFill>
              </a:rPr>
              <a:t>into</a:t>
            </a:r>
            <a:r>
              <a:rPr lang="it-IT" b="0" dirty="0">
                <a:solidFill>
                  <a:srgbClr val="002060"/>
                </a:solidFill>
              </a:rPr>
              <a:t> </a:t>
            </a:r>
            <a:r>
              <a:rPr lang="it-IT" b="0" dirty="0" err="1" smtClean="0">
                <a:solidFill>
                  <a:srgbClr val="002060"/>
                </a:solidFill>
              </a:rPr>
              <a:t>three</a:t>
            </a:r>
            <a:r>
              <a:rPr lang="it-IT" b="0" dirty="0" smtClean="0">
                <a:solidFill>
                  <a:srgbClr val="002060"/>
                </a:solidFill>
              </a:rPr>
              <a:t>  </a:t>
            </a:r>
            <a:r>
              <a:rPr lang="it-IT" b="0" dirty="0" err="1">
                <a:solidFill>
                  <a:srgbClr val="002060"/>
                </a:solidFill>
              </a:rPr>
              <a:t>gaussians</a:t>
            </a:r>
            <a:r>
              <a:rPr lang="it-IT" b="0" dirty="0">
                <a:solidFill>
                  <a:srgbClr val="002060"/>
                </a:solidFill>
              </a:rPr>
              <a:t> (or </a:t>
            </a:r>
            <a:r>
              <a:rPr lang="it-IT" b="0" dirty="0" err="1">
                <a:solidFill>
                  <a:srgbClr val="002060"/>
                </a:solidFill>
              </a:rPr>
              <a:t>gaussian</a:t>
            </a:r>
            <a:r>
              <a:rPr lang="it-IT" b="0" dirty="0">
                <a:solidFill>
                  <a:srgbClr val="002060"/>
                </a:solidFill>
              </a:rPr>
              <a:t>*</a:t>
            </a:r>
            <a:r>
              <a:rPr lang="it-IT" b="0" dirty="0" err="1">
                <a:solidFill>
                  <a:srgbClr val="002060"/>
                </a:solidFill>
              </a:rPr>
              <a:t>lorentian</a:t>
            </a:r>
            <a:r>
              <a:rPr lang="it-IT" b="0" dirty="0">
                <a:solidFill>
                  <a:srgbClr val="002060"/>
                </a:solidFill>
              </a:rPr>
              <a:t>) </a:t>
            </a:r>
            <a:r>
              <a:rPr lang="it-IT" b="0" dirty="0" err="1">
                <a:solidFill>
                  <a:srgbClr val="002060"/>
                </a:solidFill>
              </a:rPr>
              <a:t>peaks</a:t>
            </a:r>
            <a:r>
              <a:rPr lang="it-IT" b="0" dirty="0">
                <a:solidFill>
                  <a:srgbClr val="002060"/>
                </a:solidFill>
              </a:rPr>
              <a:t> </a:t>
            </a:r>
            <a:r>
              <a:rPr lang="it-IT" b="0" dirty="0" err="1">
                <a:solidFill>
                  <a:srgbClr val="002060"/>
                </a:solidFill>
              </a:rPr>
              <a:t>whose</a:t>
            </a:r>
            <a:r>
              <a:rPr lang="it-IT" b="0" dirty="0">
                <a:solidFill>
                  <a:srgbClr val="002060"/>
                </a:solidFill>
              </a:rPr>
              <a:t> </a:t>
            </a:r>
            <a:r>
              <a:rPr lang="it-IT" b="0" dirty="0" smtClean="0">
                <a:solidFill>
                  <a:srgbClr val="002060"/>
                </a:solidFill>
              </a:rPr>
              <a:t>area (</a:t>
            </a:r>
            <a:r>
              <a:rPr lang="it-IT" b="0" dirty="0">
                <a:solidFill>
                  <a:srgbClr val="002060"/>
                </a:solidFill>
              </a:rPr>
              <a:t>or </a:t>
            </a:r>
            <a:r>
              <a:rPr lang="it-IT" b="0" dirty="0" err="1">
                <a:solidFill>
                  <a:srgbClr val="002060"/>
                </a:solidFill>
              </a:rPr>
              <a:t>height</a:t>
            </a:r>
            <a:r>
              <a:rPr lang="it-IT" b="0" dirty="0">
                <a:solidFill>
                  <a:srgbClr val="002060"/>
                </a:solidFill>
              </a:rPr>
              <a:t>) </a:t>
            </a:r>
            <a:r>
              <a:rPr lang="it-IT" b="0" dirty="0" err="1">
                <a:solidFill>
                  <a:srgbClr val="002060"/>
                </a:solidFill>
              </a:rPr>
              <a:t>is</a:t>
            </a:r>
            <a:r>
              <a:rPr lang="it-IT" b="0" dirty="0">
                <a:solidFill>
                  <a:srgbClr val="002060"/>
                </a:solidFill>
              </a:rPr>
              <a:t> </a:t>
            </a:r>
            <a:r>
              <a:rPr lang="it-IT" b="0" dirty="0" err="1">
                <a:solidFill>
                  <a:srgbClr val="002060"/>
                </a:solidFill>
              </a:rPr>
              <a:t>subjected</a:t>
            </a:r>
            <a:r>
              <a:rPr lang="it-IT" b="0" dirty="0">
                <a:solidFill>
                  <a:srgbClr val="002060"/>
                </a:solidFill>
              </a:rPr>
              <a:t> to </a:t>
            </a:r>
            <a:r>
              <a:rPr lang="it-IT" b="0" dirty="0" err="1">
                <a:solidFill>
                  <a:srgbClr val="002060"/>
                </a:solidFill>
              </a:rPr>
              <a:t>changes</a:t>
            </a:r>
            <a:r>
              <a:rPr lang="it-IT" b="0" dirty="0">
                <a:solidFill>
                  <a:srgbClr val="002060"/>
                </a:solidFill>
              </a:rPr>
              <a:t> due </a:t>
            </a:r>
            <a:r>
              <a:rPr lang="it-IT" b="0" dirty="0" smtClean="0">
                <a:solidFill>
                  <a:srgbClr val="002060"/>
                </a:solidFill>
              </a:rPr>
              <a:t>to:</a:t>
            </a:r>
          </a:p>
          <a:p>
            <a:pPr marL="0" lvl="0" indent="0" algn="just">
              <a:spcBef>
                <a:spcPts val="0"/>
              </a:spcBef>
            </a:pPr>
            <a:endParaRPr lang="it-IT" b="0" dirty="0" smtClean="0">
              <a:solidFill>
                <a:srgbClr val="000000"/>
              </a:solidFill>
            </a:endParaRP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it-IT" b="0" dirty="0" smtClean="0">
                <a:solidFill>
                  <a:srgbClr val="000000"/>
                </a:solidFill>
              </a:rPr>
              <a:t> </a:t>
            </a:r>
            <a:r>
              <a:rPr lang="it-IT" b="0" dirty="0">
                <a:solidFill>
                  <a:srgbClr val="002060"/>
                </a:solidFill>
              </a:rPr>
              <a:t>the </a:t>
            </a:r>
            <a:r>
              <a:rPr lang="it-IT" b="0" dirty="0" smtClean="0">
                <a:solidFill>
                  <a:srgbClr val="002060"/>
                </a:solidFill>
              </a:rPr>
              <a:t>temperature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it-IT" b="0" dirty="0" smtClean="0">
                <a:solidFill>
                  <a:srgbClr val="000000"/>
                </a:solidFill>
              </a:rPr>
              <a:t> </a:t>
            </a:r>
            <a:r>
              <a:rPr lang="it-IT" b="0" dirty="0">
                <a:solidFill>
                  <a:srgbClr val="002060"/>
                </a:solidFill>
              </a:rPr>
              <a:t>the</a:t>
            </a:r>
            <a:r>
              <a:rPr lang="it-IT" b="0" dirty="0">
                <a:solidFill>
                  <a:srgbClr val="000000"/>
                </a:solidFill>
              </a:rPr>
              <a:t> </a:t>
            </a:r>
            <a:r>
              <a:rPr lang="it-IT" b="0" dirty="0" err="1">
                <a:solidFill>
                  <a:srgbClr val="00B0F0"/>
                </a:solidFill>
              </a:rPr>
              <a:t>amount</a:t>
            </a:r>
            <a:r>
              <a:rPr lang="it-IT" b="0" dirty="0">
                <a:solidFill>
                  <a:srgbClr val="00B0F0"/>
                </a:solidFill>
              </a:rPr>
              <a:t> of </a:t>
            </a:r>
            <a:r>
              <a:rPr lang="it-IT" b="0" dirty="0" smtClean="0">
                <a:solidFill>
                  <a:srgbClr val="00B0F0"/>
                </a:solidFill>
              </a:rPr>
              <a:t>solute</a:t>
            </a:r>
            <a:endParaRPr lang="it-IT" b="0" dirty="0" smtClean="0">
              <a:solidFill>
                <a:srgbClr val="000000"/>
              </a:solidFill>
            </a:endParaRP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it-IT" b="0" dirty="0">
                <a:solidFill>
                  <a:srgbClr val="000000"/>
                </a:solidFill>
              </a:rPr>
              <a:t> </a:t>
            </a:r>
            <a:r>
              <a:rPr lang="it-IT" b="0" dirty="0" smtClean="0">
                <a:solidFill>
                  <a:srgbClr val="002060"/>
                </a:solidFill>
              </a:rPr>
              <a:t>the</a:t>
            </a:r>
            <a:r>
              <a:rPr lang="it-IT" b="0" dirty="0" smtClean="0">
                <a:solidFill>
                  <a:srgbClr val="000000"/>
                </a:solidFill>
              </a:rPr>
              <a:t> </a:t>
            </a:r>
            <a:r>
              <a:rPr lang="it-IT" b="0" dirty="0" err="1">
                <a:solidFill>
                  <a:srgbClr val="00B0F0"/>
                </a:solidFill>
              </a:rPr>
              <a:t>contact</a:t>
            </a:r>
            <a:r>
              <a:rPr lang="it-IT" b="0" dirty="0">
                <a:solidFill>
                  <a:srgbClr val="00B0F0"/>
                </a:solidFill>
              </a:rPr>
              <a:t> with </a:t>
            </a:r>
            <a:r>
              <a:rPr lang="it-IT" b="0" dirty="0" err="1" smtClean="0">
                <a:solidFill>
                  <a:srgbClr val="00B0F0"/>
                </a:solidFill>
              </a:rPr>
              <a:t>surfaces</a:t>
            </a:r>
            <a:r>
              <a:rPr lang="it-IT" b="0" dirty="0" smtClean="0">
                <a:solidFill>
                  <a:srgbClr val="000000"/>
                </a:solidFill>
              </a:rPr>
              <a:t>  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it-IT" b="0" dirty="0">
                <a:solidFill>
                  <a:srgbClr val="000000"/>
                </a:solidFill>
              </a:rPr>
              <a:t> </a:t>
            </a:r>
            <a:r>
              <a:rPr lang="it-IT" b="0" dirty="0" smtClean="0">
                <a:solidFill>
                  <a:srgbClr val="002060"/>
                </a:solidFill>
              </a:rPr>
              <a:t>the </a:t>
            </a:r>
            <a:r>
              <a:rPr lang="it-IT" b="0" dirty="0" err="1">
                <a:solidFill>
                  <a:srgbClr val="00B0F0"/>
                </a:solidFill>
              </a:rPr>
              <a:t>presence</a:t>
            </a:r>
            <a:r>
              <a:rPr lang="it-IT" b="0" dirty="0">
                <a:solidFill>
                  <a:srgbClr val="00B0F0"/>
                </a:solidFill>
              </a:rPr>
              <a:t> of </a:t>
            </a:r>
            <a:r>
              <a:rPr lang="it-IT" b="0" dirty="0" err="1">
                <a:solidFill>
                  <a:srgbClr val="00B0F0"/>
                </a:solidFill>
              </a:rPr>
              <a:t>em</a:t>
            </a:r>
            <a:r>
              <a:rPr lang="it-IT" b="0" dirty="0">
                <a:solidFill>
                  <a:srgbClr val="00B0F0"/>
                </a:solidFill>
              </a:rPr>
              <a:t> </a:t>
            </a:r>
            <a:r>
              <a:rPr lang="it-IT" b="0" dirty="0" err="1" smtClean="0">
                <a:solidFill>
                  <a:srgbClr val="00B0F0"/>
                </a:solidFill>
              </a:rPr>
              <a:t>fields</a:t>
            </a:r>
            <a:endParaRPr lang="it-IT" b="0" dirty="0">
              <a:solidFill>
                <a:srgbClr val="000000"/>
              </a:solidFill>
            </a:endParaRPr>
          </a:p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85192" y="404664"/>
            <a:ext cx="8229600" cy="1252728"/>
          </a:xfrm>
        </p:spPr>
        <p:txBody>
          <a:bodyPr>
            <a:noAutofit/>
          </a:bodyPr>
          <a:lstStyle/>
          <a:p>
            <a:r>
              <a:rPr lang="it-IT" sz="3200" dirty="0" smtClean="0"/>
              <a:t>The </a:t>
            </a:r>
            <a:r>
              <a:rPr lang="it-IT" sz="3200" dirty="0" err="1" smtClean="0"/>
              <a:t>existence</a:t>
            </a:r>
            <a:r>
              <a:rPr lang="it-IT" sz="3200" dirty="0" smtClean="0"/>
              <a:t> of </a:t>
            </a:r>
            <a:r>
              <a:rPr lang="it-IT" sz="3200" dirty="0" err="1" smtClean="0"/>
              <a:t>two</a:t>
            </a:r>
            <a:r>
              <a:rPr lang="it-IT" sz="3200" dirty="0" smtClean="0"/>
              <a:t> </a:t>
            </a:r>
            <a:r>
              <a:rPr lang="it-IT" sz="3200" dirty="0" err="1" smtClean="0"/>
              <a:t>population</a:t>
            </a:r>
            <a:r>
              <a:rPr lang="it-IT" sz="3200" dirty="0" smtClean="0"/>
              <a:t> in </a:t>
            </a:r>
            <a:r>
              <a:rPr lang="it-IT" sz="3200" dirty="0" err="1" smtClean="0"/>
              <a:t>liquid</a:t>
            </a:r>
            <a:r>
              <a:rPr lang="it-IT" sz="3200" dirty="0" smtClean="0"/>
              <a:t> water </a:t>
            </a:r>
            <a:r>
              <a:rPr lang="it-IT" sz="3200" dirty="0" err="1" smtClean="0"/>
              <a:t>makes</a:t>
            </a:r>
            <a:r>
              <a:rPr lang="it-IT" sz="3200" dirty="0" smtClean="0"/>
              <a:t> </a:t>
            </a:r>
            <a:r>
              <a:rPr lang="it-IT" sz="3200" dirty="0" err="1" smtClean="0"/>
              <a:t>it</a:t>
            </a:r>
            <a:r>
              <a:rPr lang="it-IT" sz="3200" dirty="0" smtClean="0"/>
              <a:t> </a:t>
            </a:r>
            <a:r>
              <a:rPr lang="it-IT" sz="3200" dirty="0" err="1" smtClean="0"/>
              <a:t>very</a:t>
            </a:r>
            <a:r>
              <a:rPr lang="it-IT" sz="3200" dirty="0" smtClean="0"/>
              <a:t> sensitive to the </a:t>
            </a:r>
            <a:r>
              <a:rPr lang="it-IT" sz="3200" dirty="0" err="1" smtClean="0"/>
              <a:t>environment</a:t>
            </a:r>
            <a:endParaRPr lang="it-IT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6" y="1268760"/>
            <a:ext cx="3780666" cy="23037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40" y="1259138"/>
            <a:ext cx="4084266" cy="230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71" y="3188078"/>
            <a:ext cx="2654075" cy="278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83" y="3562937"/>
            <a:ext cx="4091514" cy="213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31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X-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spectroscopy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21060" y="3140968"/>
            <a:ext cx="4572000" cy="193899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/>
            <a:r>
              <a:rPr lang="it-IT" sz="2000" b="0" i="0" u="none" strike="noStrike" baseline="0" dirty="0" err="1" smtClean="0"/>
              <a:t>It</a:t>
            </a:r>
            <a:r>
              <a:rPr lang="it-IT" sz="2000" b="0" i="0" u="none" strike="noStrike" baseline="0" dirty="0" smtClean="0"/>
              <a:t> </a:t>
            </a:r>
            <a:r>
              <a:rPr lang="en-US" sz="2000" b="0" i="0" u="none" strike="noStrike" baseline="0" dirty="0" smtClean="0"/>
              <a:t>was observed the spectra of the </a:t>
            </a:r>
            <a:r>
              <a:rPr lang="en-US" sz="2000" b="0" i="0" u="none" strike="noStrike" baseline="0" dirty="0" smtClean="0">
                <a:solidFill>
                  <a:srgbClr val="00B0F0"/>
                </a:solidFill>
              </a:rPr>
              <a:t>two fluctuating structures in water </a:t>
            </a:r>
            <a:r>
              <a:rPr lang="en-US" sz="2000" b="0" i="0" u="none" strike="noStrike" baseline="0" dirty="0" smtClean="0"/>
              <a:t>which spectroscopically would indicate a model of water in terms of high density water (HDL) and low density water (LDL)</a:t>
            </a: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559526" y="1599872"/>
            <a:ext cx="468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0" i="0" u="none" strike="noStrike" baseline="0" dirty="0" smtClean="0"/>
              <a:t>In 2004 an intense debate started after the publication of the </a:t>
            </a:r>
            <a:r>
              <a:rPr lang="en-US" sz="1600" b="0" i="0" u="none" strike="noStrike" baseline="0" dirty="0" err="1" smtClean="0"/>
              <a:t>Wernet</a:t>
            </a:r>
            <a:r>
              <a:rPr lang="en-US" sz="1600" b="0" i="0" u="none" strike="noStrike" baseline="0" dirty="0" smtClean="0"/>
              <a:t> et al. study regarding the local structure of water based on X-ray Absorption Spectroscopy (XAS) and X-ray Raman Scattering (XRS)</a:t>
            </a: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0926" y="5803523"/>
            <a:ext cx="851399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+mj-lt"/>
              </a:rPr>
              <a:t>Even</a:t>
            </a:r>
            <a:r>
              <a:rPr lang="it-IT" dirty="0" smtClean="0">
                <a:latin typeface="+mj-lt"/>
              </a:rPr>
              <a:t> in XAS and XRS (</a:t>
            </a:r>
            <a:r>
              <a:rPr lang="it-IT" dirty="0" err="1" smtClean="0">
                <a:latin typeface="+mj-lt"/>
              </a:rPr>
              <a:t>like</a:t>
            </a:r>
            <a:r>
              <a:rPr lang="it-IT" dirty="0" smtClean="0">
                <a:latin typeface="+mj-lt"/>
              </a:rPr>
              <a:t> in FTIR </a:t>
            </a:r>
            <a:r>
              <a:rPr lang="it-IT" dirty="0" err="1" smtClean="0">
                <a:latin typeface="+mj-lt"/>
              </a:rPr>
              <a:t>spectroscopy</a:t>
            </a:r>
            <a:r>
              <a:rPr lang="it-IT" dirty="0" smtClean="0">
                <a:latin typeface="+mj-lt"/>
              </a:rPr>
              <a:t>), the </a:t>
            </a:r>
            <a:r>
              <a:rPr lang="it-IT" dirty="0" err="1" smtClean="0">
                <a:latin typeface="+mj-lt"/>
              </a:rPr>
              <a:t>spectra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depend</a:t>
            </a:r>
            <a:r>
              <a:rPr lang="it-IT" dirty="0" smtClean="0">
                <a:latin typeface="+mj-lt"/>
              </a:rPr>
              <a:t> on temperature</a:t>
            </a:r>
          </a:p>
          <a:p>
            <a:r>
              <a:rPr lang="it-IT" dirty="0" smtClean="0">
                <a:latin typeface="+mj-lt"/>
              </a:rPr>
              <a:t> and on </a:t>
            </a:r>
            <a:r>
              <a:rPr lang="it-IT" dirty="0" err="1" smtClean="0">
                <a:latin typeface="+mj-lt"/>
              </a:rPr>
              <a:t>ion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hydration</a:t>
            </a:r>
            <a:r>
              <a:rPr lang="it-IT" dirty="0" smtClean="0">
                <a:latin typeface="+mj-lt"/>
              </a:rPr>
              <a:t> in </a:t>
            </a:r>
            <a:r>
              <a:rPr lang="it-IT" dirty="0" err="1" smtClean="0">
                <a:latin typeface="+mj-lt"/>
              </a:rPr>
              <a:t>NaCl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aqueous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solutions</a:t>
            </a:r>
            <a:r>
              <a:rPr lang="it-IT" dirty="0" smtClean="0">
                <a:latin typeface="+mj-lt"/>
              </a:rPr>
              <a:t>. </a:t>
            </a:r>
            <a:endParaRPr lang="it-IT" dirty="0"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18" y="1285492"/>
            <a:ext cx="3086614" cy="430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46" y="1599872"/>
            <a:ext cx="3577500" cy="400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3818" y="1895862"/>
            <a:ext cx="346621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64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i="1" dirty="0"/>
              <a:t>Through the combination of SAXS and X-ray spectroscopy a picture of ambient water as a fluctuating liquid with a bimodal distribution of local structures in terms of spatially segregated </a:t>
            </a:r>
            <a:r>
              <a:rPr lang="en-US" i="1" dirty="0">
                <a:solidFill>
                  <a:srgbClr val="00B0F0"/>
                </a:solidFill>
              </a:rPr>
              <a:t>strongly tetrahedral patches and H-bond distorted structures </a:t>
            </a:r>
            <a:r>
              <a:rPr lang="en-US" i="1" dirty="0"/>
              <a:t>is </a:t>
            </a:r>
            <a:r>
              <a:rPr lang="en-US" i="1" dirty="0" smtClean="0"/>
              <a:t>obtained</a:t>
            </a:r>
          </a:p>
          <a:p>
            <a:pPr marL="0" indent="0" algn="just">
              <a:buNone/>
            </a:pPr>
            <a:r>
              <a:rPr lang="en-US" dirty="0" smtClean="0"/>
              <a:t>review </a:t>
            </a:r>
            <a:r>
              <a:rPr lang="en-US" dirty="0"/>
              <a:t>paper, </a:t>
            </a:r>
            <a:r>
              <a:rPr lang="en-US" dirty="0" smtClean="0"/>
              <a:t>Nilsson et al.,</a:t>
            </a:r>
            <a:r>
              <a:rPr lang="en-US" dirty="0"/>
              <a:t> 2010,</a:t>
            </a:r>
            <a:r>
              <a:rPr lang="en-US" dirty="0" smtClean="0"/>
              <a:t> Journal </a:t>
            </a:r>
            <a:r>
              <a:rPr lang="en-US" dirty="0"/>
              <a:t>of Electron Spectroscopy and Related Phenomena, </a:t>
            </a:r>
            <a:r>
              <a:rPr lang="en-US" dirty="0" smtClean="0"/>
              <a:t>vol</a:t>
            </a:r>
            <a:r>
              <a:rPr lang="en-US" dirty="0"/>
              <a:t>. 177( 2–3) </a:t>
            </a:r>
            <a:r>
              <a:rPr lang="en-US" dirty="0" smtClean="0"/>
              <a:t>99–129 </a:t>
            </a:r>
            <a:endParaRPr lang="en-US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25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2204864"/>
            <a:ext cx="7520940" cy="35798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en-US" b="0" dirty="0" smtClean="0"/>
              <a:t>Since </a:t>
            </a:r>
            <a:r>
              <a:rPr lang="en-US" b="0" dirty="0"/>
              <a:t>no intermediate structures </a:t>
            </a:r>
            <a:r>
              <a:rPr lang="en-US" b="0" dirty="0" smtClean="0"/>
              <a:t>are seen </a:t>
            </a:r>
            <a:r>
              <a:rPr lang="en-US" b="0" dirty="0"/>
              <a:t>in the XES or XRS data with increasing temperature and since the scattering process </a:t>
            </a:r>
            <a:r>
              <a:rPr lang="en-US" b="0" dirty="0" smtClean="0"/>
              <a:t>takes place </a:t>
            </a:r>
            <a:r>
              <a:rPr lang="en-US" b="0" dirty="0"/>
              <a:t>on an </a:t>
            </a:r>
            <a:r>
              <a:rPr lang="en-US" b="0" dirty="0" err="1">
                <a:solidFill>
                  <a:srgbClr val="00B0F0"/>
                </a:solidFill>
              </a:rPr>
              <a:t>attosecond</a:t>
            </a:r>
            <a:r>
              <a:rPr lang="en-US" b="0" dirty="0"/>
              <a:t> </a:t>
            </a:r>
            <a:r>
              <a:rPr lang="en-US" b="0" dirty="0" smtClean="0"/>
              <a:t>(10</a:t>
            </a:r>
            <a:r>
              <a:rPr lang="en-US" b="0" baseline="30000" dirty="0" smtClean="0"/>
              <a:t>-18 </a:t>
            </a:r>
            <a:r>
              <a:rPr lang="en-US" b="0" dirty="0" smtClean="0"/>
              <a:t>s) time-scale</a:t>
            </a:r>
            <a:r>
              <a:rPr lang="en-US" b="0" dirty="0"/>
              <a:t>, much shorter than any time-scale related to H-bond </a:t>
            </a:r>
            <a:r>
              <a:rPr lang="en-US" b="0" dirty="0" smtClean="0"/>
              <a:t>dynamics , </a:t>
            </a:r>
            <a:r>
              <a:rPr lang="en-US" b="0" dirty="0"/>
              <a:t>the two structures can be regarded as </a:t>
            </a:r>
            <a:r>
              <a:rPr lang="en-US" b="0" u="sng" dirty="0"/>
              <a:t>static on the time-scale of the experiment </a:t>
            </a:r>
            <a:r>
              <a:rPr lang="en-US" b="0" dirty="0" smtClean="0"/>
              <a:t>.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populations</a:t>
            </a:r>
            <a:r>
              <a:rPr lang="it-IT" dirty="0" smtClean="0"/>
              <a:t> 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31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340768"/>
            <a:ext cx="3821048" cy="50646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</a:pPr>
            <a:r>
              <a:rPr lang="en-GB" sz="1400" b="0" dirty="0" smtClean="0">
                <a:solidFill>
                  <a:srgbClr val="000000"/>
                </a:solidFill>
                <a:ea typeface="Calibri"/>
                <a:cs typeface="AdvOT1ef757c0"/>
              </a:rPr>
              <a:t>Time-resolved </a:t>
            </a:r>
            <a:r>
              <a:rPr lang="en-GB" sz="1400" b="0" dirty="0">
                <a:solidFill>
                  <a:srgbClr val="000000"/>
                </a:solidFill>
                <a:ea typeface="Calibri"/>
                <a:cs typeface="AdvOT1ef757c0"/>
              </a:rPr>
              <a:t>OKE spectroscopy is </a:t>
            </a:r>
            <a:r>
              <a:rPr lang="en-GB" sz="1400" b="0" dirty="0" smtClean="0">
                <a:solidFill>
                  <a:srgbClr val="000000"/>
                </a:solidFill>
                <a:ea typeface="Calibri"/>
                <a:cs typeface="AdvOT1ef757c0"/>
              </a:rPr>
              <a:t>a non-linear </a:t>
            </a:r>
            <a:r>
              <a:rPr lang="en-GB" sz="1400" b="0" dirty="0">
                <a:solidFill>
                  <a:srgbClr val="000000"/>
                </a:solidFill>
                <a:ea typeface="Calibri"/>
                <a:cs typeface="AdvOT1ef757c0"/>
              </a:rPr>
              <a:t>technique exploiting the transient </a:t>
            </a:r>
            <a:r>
              <a:rPr lang="en-GB" sz="1400" b="0" dirty="0" smtClean="0">
                <a:solidFill>
                  <a:srgbClr val="000000"/>
                </a:solidFill>
                <a:ea typeface="Calibri"/>
                <a:cs typeface="AdvOT1ef757c0"/>
              </a:rPr>
              <a:t>birefringence induced </a:t>
            </a:r>
            <a:r>
              <a:rPr lang="en-GB" sz="1400" b="0" dirty="0">
                <a:solidFill>
                  <a:srgbClr val="000000"/>
                </a:solidFill>
                <a:ea typeface="Calibri"/>
                <a:cs typeface="AdvOT1ef757c0"/>
              </a:rPr>
              <a:t>by the electric field of radiation in an optically </a:t>
            </a:r>
            <a:r>
              <a:rPr lang="en-GB" sz="1400" b="0" dirty="0" smtClean="0">
                <a:solidFill>
                  <a:srgbClr val="000000"/>
                </a:solidFill>
                <a:ea typeface="Calibri"/>
                <a:cs typeface="AdvOT1ef757c0"/>
              </a:rPr>
              <a:t>transparent and </a:t>
            </a:r>
            <a:r>
              <a:rPr lang="en-GB" sz="1400" b="0" dirty="0">
                <a:solidFill>
                  <a:srgbClr val="000000"/>
                </a:solidFill>
                <a:ea typeface="Calibri"/>
                <a:cs typeface="AdvOT1ef757c0"/>
              </a:rPr>
              <a:t>isotropic medium</a:t>
            </a:r>
            <a:r>
              <a:rPr lang="en-GB" sz="1400" b="0" dirty="0" smtClean="0">
                <a:solidFill>
                  <a:srgbClr val="000000"/>
                </a:solidFill>
                <a:ea typeface="Calibri"/>
                <a:cs typeface="AdvOT1ef757c0"/>
              </a:rPr>
              <a:t>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400" b="0" dirty="0" smtClean="0">
                <a:solidFill>
                  <a:srgbClr val="000000"/>
                </a:solidFill>
                <a:ea typeface="Calibri"/>
                <a:cs typeface="AdvOT1ef757c0"/>
              </a:rPr>
              <a:t>In </a:t>
            </a:r>
            <a:r>
              <a:rPr lang="en-GB" sz="1400" b="0" dirty="0">
                <a:solidFill>
                  <a:srgbClr val="000000"/>
                </a:solidFill>
                <a:ea typeface="Calibri"/>
                <a:cs typeface="AdvOT1ef757c0"/>
              </a:rPr>
              <a:t>short, the </a:t>
            </a:r>
            <a:r>
              <a:rPr lang="en-GB" sz="1400" b="0" dirty="0" smtClean="0">
                <a:solidFill>
                  <a:srgbClr val="000000"/>
                </a:solidFill>
                <a:ea typeface="Calibri"/>
                <a:cs typeface="AdvOT1ef757c0"/>
              </a:rPr>
              <a:t>oscillating (femtosecond) electric </a:t>
            </a:r>
            <a:r>
              <a:rPr lang="en-GB" sz="1400" b="0" dirty="0">
                <a:solidFill>
                  <a:srgbClr val="000000"/>
                </a:solidFill>
                <a:ea typeface="Calibri"/>
                <a:cs typeface="AdvOT1ef757c0"/>
              </a:rPr>
              <a:t>field of a polarized short laser pulse (the pump) </a:t>
            </a:r>
            <a:r>
              <a:rPr lang="en-GB" sz="1400" b="0" dirty="0" smtClean="0">
                <a:solidFill>
                  <a:srgbClr val="000000"/>
                </a:solidFill>
                <a:ea typeface="Calibri"/>
                <a:cs typeface="AdvOT1ef757c0"/>
              </a:rPr>
              <a:t>induces optical </a:t>
            </a:r>
            <a:r>
              <a:rPr lang="en-GB" sz="1400" b="0" dirty="0">
                <a:solidFill>
                  <a:srgbClr val="000000"/>
                </a:solidFill>
                <a:ea typeface="Calibri"/>
                <a:cs typeface="AdvOT1ef757c0"/>
              </a:rPr>
              <a:t>birefringence in the sample. </a:t>
            </a:r>
            <a:r>
              <a:rPr lang="en-GB" sz="1400" b="0" dirty="0" smtClean="0">
                <a:solidFill>
                  <a:srgbClr val="000000"/>
                </a:solidFill>
                <a:ea typeface="Calibri"/>
                <a:cs typeface="AdvOT1ef757c0"/>
              </a:rPr>
              <a:t>the </a:t>
            </a:r>
            <a:r>
              <a:rPr lang="en-GB" sz="1400" b="0" dirty="0">
                <a:solidFill>
                  <a:srgbClr val="000000"/>
                </a:solidFill>
                <a:ea typeface="Calibri"/>
                <a:cs typeface="AdvOT1ef757c0"/>
              </a:rPr>
              <a:t>induced birefringence reflects </a:t>
            </a:r>
            <a:r>
              <a:rPr lang="en-GB" sz="1400" b="0" dirty="0" smtClean="0">
                <a:solidFill>
                  <a:srgbClr val="000000"/>
                </a:solidFill>
                <a:ea typeface="Calibri"/>
                <a:cs typeface="AdvOT1ef757c0"/>
              </a:rPr>
              <a:t>the relaxation </a:t>
            </a:r>
            <a:r>
              <a:rPr lang="en-GB" sz="1400" b="0" dirty="0">
                <a:solidFill>
                  <a:srgbClr val="000000"/>
                </a:solidFill>
                <a:ea typeface="Calibri"/>
                <a:cs typeface="AdvOT1ef757c0"/>
              </a:rPr>
              <a:t>and vibrational response of the molecules in </a:t>
            </a:r>
            <a:r>
              <a:rPr lang="en-GB" sz="1400" b="0" dirty="0" smtClean="0">
                <a:solidFill>
                  <a:srgbClr val="000000"/>
                </a:solidFill>
                <a:ea typeface="Calibri"/>
                <a:cs typeface="AdvOT1ef757c0"/>
              </a:rPr>
              <a:t>the sample</a:t>
            </a:r>
            <a:r>
              <a:rPr lang="en-GB" sz="1400" b="0" dirty="0">
                <a:solidFill>
                  <a:srgbClr val="000000"/>
                </a:solidFill>
                <a:ea typeface="Calibri"/>
                <a:cs typeface="AdvOT1ef757c0"/>
              </a:rPr>
              <a:t>. </a:t>
            </a:r>
            <a:endParaRPr lang="en-GB" sz="1400" b="0" dirty="0" smtClean="0">
              <a:solidFill>
                <a:srgbClr val="000000"/>
              </a:solidFill>
              <a:ea typeface="Calibri"/>
              <a:cs typeface="AdvOT1ef757c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400" b="0" dirty="0"/>
              <a:t>The time-resolved HD-OKE experiment measures the </a:t>
            </a:r>
            <a:r>
              <a:rPr lang="en-US" sz="1400" b="0" dirty="0" smtClean="0"/>
              <a:t>time-dependent correlation </a:t>
            </a:r>
            <a:r>
              <a:rPr lang="en-US" sz="1400" b="0" dirty="0"/>
              <a:t>function of the water </a:t>
            </a:r>
            <a:r>
              <a:rPr lang="en-US" sz="1400" b="0" dirty="0" smtClean="0"/>
              <a:t>susceptibility (</a:t>
            </a:r>
            <a:r>
              <a:rPr lang="en-US" sz="1400" b="0" dirty="0"/>
              <a:t>that is, collective polarizability</a:t>
            </a:r>
            <a:r>
              <a:rPr lang="en-US" sz="1400" b="0" dirty="0" smtClean="0"/>
              <a:t>)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</a:pPr>
            <a:r>
              <a:rPr lang="en-US" sz="1400" b="0" u="sng" dirty="0" smtClean="0"/>
              <a:t>Data and </a:t>
            </a:r>
            <a:r>
              <a:rPr lang="en-US" sz="1400" b="0" u="sng" dirty="0"/>
              <a:t>analysis </a:t>
            </a:r>
            <a:r>
              <a:rPr lang="en-US" sz="1400" b="0" u="sng" dirty="0" smtClean="0"/>
              <a:t>show the </a:t>
            </a:r>
            <a:r>
              <a:rPr lang="en-US" sz="1400" b="0" u="sng" dirty="0"/>
              <a:t>presence of </a:t>
            </a:r>
            <a:r>
              <a:rPr lang="en-US" sz="1400" u="sng" dirty="0"/>
              <a:t>two distinct modes</a:t>
            </a:r>
            <a:r>
              <a:rPr lang="en-US" sz="1400" b="0" u="sng" dirty="0"/>
              <a:t> responsible for the part of </a:t>
            </a:r>
            <a:r>
              <a:rPr lang="en-US" sz="1400" b="0" u="sng" dirty="0" smtClean="0"/>
              <a:t>the water </a:t>
            </a:r>
            <a:r>
              <a:rPr lang="en-US" sz="1400" b="0" u="sng" dirty="0"/>
              <a:t>spectrum normally attributed to the </a:t>
            </a:r>
            <a:r>
              <a:rPr lang="en-US" sz="1400" b="0" u="sng" dirty="0" smtClean="0"/>
              <a:t>intermolecular stretching </a:t>
            </a:r>
            <a:r>
              <a:rPr lang="en-US" sz="1400" b="0" u="sng" dirty="0"/>
              <a:t>vibrations.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</a:pPr>
            <a:endParaRPr lang="en-US" sz="1400" b="0" dirty="0"/>
          </a:p>
          <a:p>
            <a:pPr marL="0" indent="0" algn="just">
              <a:lnSpc>
                <a:spcPct val="115000"/>
              </a:lnSpc>
              <a:spcAft>
                <a:spcPts val="0"/>
              </a:spcAft>
            </a:pPr>
            <a:endParaRPr lang="it-IT" sz="1400" b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52728"/>
          </a:xfrm>
        </p:spPr>
        <p:txBody>
          <a:bodyPr/>
          <a:lstStyle/>
          <a:p>
            <a:r>
              <a:rPr lang="it-IT" dirty="0" smtClean="0"/>
              <a:t>Optical Kerr </a:t>
            </a:r>
            <a:r>
              <a:rPr lang="it-IT" dirty="0" err="1" smtClean="0"/>
              <a:t>effect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4864"/>
            <a:ext cx="4971294" cy="224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7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6848</TotalTime>
  <Words>2287</Words>
  <Application>Microsoft Office PowerPoint</Application>
  <PresentationFormat>Presentazione su schermo (4:3)</PresentationFormat>
  <Paragraphs>240</Paragraphs>
  <Slides>36</Slides>
  <Notes>36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8" baseType="lpstr">
      <vt:lpstr>Onde</vt:lpstr>
      <vt:lpstr>Equation</vt:lpstr>
      <vt:lpstr>Presentazione standard di PowerPoint</vt:lpstr>
      <vt:lpstr>Presentazione standard di PowerPoint</vt:lpstr>
      <vt:lpstr>IR spectroscopy</vt:lpstr>
      <vt:lpstr>Why three populations ?</vt:lpstr>
      <vt:lpstr>The existence of two population in liquid water makes it very sensitive to the environment</vt:lpstr>
      <vt:lpstr>X-ray spectroscopy </vt:lpstr>
      <vt:lpstr>Presentazione standard di PowerPoint</vt:lpstr>
      <vt:lpstr>Why not three populations ?</vt:lpstr>
      <vt:lpstr>Optical Kerr effect</vt:lpstr>
      <vt:lpstr>Presentazione standard di PowerPoint</vt:lpstr>
      <vt:lpstr>THz time-domain spectroscopy</vt:lpstr>
      <vt:lpstr>Presentazione standard di PowerPoint</vt:lpstr>
      <vt:lpstr>The basic idea</vt:lpstr>
      <vt:lpstr>How do we come to such a claim ?</vt:lpstr>
      <vt:lpstr>Presentazione standard di PowerPoint</vt:lpstr>
      <vt:lpstr>Presentazione standard di PowerPoint</vt:lpstr>
      <vt:lpstr>Why the heuristic model of tetrahedral  H-bonded molecules doesn’t fit?</vt:lpstr>
      <vt:lpstr>The dynamic base of the (long-lived) thetrahedral model</vt:lpstr>
      <vt:lpstr>Presentazione standard di PowerPoint</vt:lpstr>
      <vt:lpstr>How to describe a solution</vt:lpstr>
      <vt:lpstr>Forces between two non polar bodies separated by a medium depend on the dielectric constant of 1, 2 of the two bodies and 3 of the medium which fills the gap</vt:lpstr>
      <vt:lpstr>Presentazione standard di PowerPoint</vt:lpstr>
      <vt:lpstr>Presentazione standard di PowerPoint</vt:lpstr>
      <vt:lpstr>Dielectric properties of water</vt:lpstr>
      <vt:lpstr>Presentazione standard di PowerPoint</vt:lpstr>
      <vt:lpstr>Presentazione standard di PowerPoint</vt:lpstr>
      <vt:lpstr>Presentazione standard di PowerPoint</vt:lpstr>
      <vt:lpstr>The formation of the EZ layer</vt:lpstr>
      <vt:lpstr>Presentazione standard di PowerPoint</vt:lpstr>
      <vt:lpstr>A film of water on the surface of a solid body (EZ water)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ENEA 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 Ninno A</dc:creator>
  <cp:lastModifiedBy>De Ninno A</cp:lastModifiedBy>
  <cp:revision>105</cp:revision>
  <cp:lastPrinted>2016-10-04T12:21:44Z</cp:lastPrinted>
  <dcterms:created xsi:type="dcterms:W3CDTF">2016-09-16T09:54:39Z</dcterms:created>
  <dcterms:modified xsi:type="dcterms:W3CDTF">2016-10-04T12:32:06Z</dcterms:modified>
</cp:coreProperties>
</file>